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6" r:id="rId3"/>
    <p:sldId id="267" r:id="rId4"/>
    <p:sldId id="273" r:id="rId5"/>
    <p:sldId id="272" r:id="rId6"/>
    <p:sldId id="261" r:id="rId7"/>
    <p:sldId id="275" r:id="rId8"/>
    <p:sldId id="270" r:id="rId9"/>
    <p:sldId id="262" r:id="rId10"/>
    <p:sldId id="271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64212" autoAdjust="0"/>
  </p:normalViewPr>
  <p:slideViewPr>
    <p:cSldViewPr snapToGrid="0">
      <p:cViewPr varScale="1">
        <p:scale>
          <a:sx n="75" d="100"/>
          <a:sy n="75" d="100"/>
        </p:scale>
        <p:origin x="19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8090F-53EE-4F17-BD53-5509B7390D5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AF1FF-8634-44AC-AA48-C51928EF1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1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37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1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9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95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8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86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1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6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5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78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9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22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30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6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7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3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6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9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22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0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3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67FF-F553-4BC6-9D1E-021AF6553E75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4E6BFA-0FC3-4061-B7E7-0C88D1C73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76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6766"/>
            <a:ext cx="12191999" cy="23293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Методология</a:t>
            </a:r>
            <a:r>
              <a:rPr lang="en-US" dirty="0" smtClean="0"/>
              <a:t>. </a:t>
            </a:r>
            <a:r>
              <a:rPr lang="ru-RU" dirty="0" smtClean="0"/>
              <a:t>П</a:t>
            </a:r>
            <a:r>
              <a:rPr lang="ru-RU" dirty="0" smtClean="0"/>
              <a:t>роектная деятельность.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131" y="3108960"/>
            <a:ext cx="11989869" cy="37490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Басова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Александровна,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marL="0" indent="0" algn="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г. Тюмень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4232365"/>
            <a:ext cx="2481943" cy="262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600" y="838200"/>
            <a:ext cx="10768012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80100" y="44822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Басова Евгения Александровна,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по работе с одаренными детьми, ТОГИРРО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сентября 2016 года, г. Тюмень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4232365"/>
            <a:ext cx="2481943" cy="262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8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17500" y="211757"/>
          <a:ext cx="1145419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099"/>
                <a:gridCol w="5727099"/>
              </a:tblGrid>
              <a:tr h="827772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исследовательская деятельность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82746" y="1278557"/>
          <a:ext cx="1145419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289"/>
                <a:gridCol w="5755909"/>
              </a:tblGrid>
              <a:tr h="15700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Направлена на обучение учащихся, развитие исследовательского типа мышления.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Научение алгоритму ведения исследования, навыкам, которые могут быть затем использованы в исследовании любой сложности и тематики.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r>
                        <a:rPr lang="ru-RU" sz="1800" b="1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онимание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применение учащимися знаний, умений и навыков, приобретенных при изучении различных предметов (на интеграционной основе).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03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Постановка проблемы. Актуальность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Гипотеза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 предмет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работы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 предмет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 задачи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исследования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b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значимость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72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282700"/>
            <a:ext cx="10896600" cy="5575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уникальная деятельность, имеющая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и конец во времени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направленная на достижение </a:t>
            </a:r>
            <a:r>
              <a:rPr lang="ru-RU" alt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</a:t>
            </a: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определённого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(цели), создание определённого, уникального продукта или услуги, при заданных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ограничениях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ресурсам и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срокам,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требованиям к качеству и допустимому уровню риска. </a:t>
            </a:r>
          </a:p>
          <a:p>
            <a:pPr algn="r"/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БСЭ</a:t>
            </a:r>
          </a:p>
          <a:p>
            <a:endParaRPr lang="ru-RU" sz="4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5301" y="0"/>
            <a:ext cx="9739312" cy="1905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19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3200" y="-12700"/>
            <a:ext cx="10718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условиях наибольшую популярность в учебной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получили следующие типы проектов: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проекты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формирование личностных результатов освоения ООП НОО, например, "Помоги ветерану!", "От сердца к сердцу", "Мемориал";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формирование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результатов, например, телепрограмма "Новости FM", "Школьная газета", Школьная типография, Школьное радио;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проекты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формирование предметных результатов, например, "Это интересно", "Кроссворд по теме" сайт по предмету и др.</a:t>
            </a:r>
          </a:p>
          <a:p>
            <a:endParaRPr lang="ru-RU" sz="2400" dirty="0"/>
          </a:p>
          <a:p>
            <a:pPr lvl="0"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учащихся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совместная учебно-познавательная, творческая или игровая деятельность, имеющая общую цель, согласованные методы и способы деятельности, направленные на достижение результата – создания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6252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0"/>
            <a:ext cx="10553700" cy="6858000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chemeClr val="tx1"/>
                </a:solidFill>
              </a:rPr>
              <a:t>Проектная деятельность</a:t>
            </a:r>
            <a:r>
              <a:rPr lang="ru-RU" sz="4400" dirty="0">
                <a:solidFill>
                  <a:schemeClr val="tx1"/>
                </a:solidFill>
              </a:rPr>
              <a:t> относится к разряду инновационной, так как предполагает преобразование реальности, строится на базе соответствующей технологии, которую можно унифицировать, освоить и усовершенствовать.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7466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1756"/>
            <a:ext cx="8911687" cy="895149"/>
          </a:xfrm>
        </p:spPr>
        <p:txBody>
          <a:bodyPr/>
          <a:lstStyle/>
          <a:p>
            <a:r>
              <a:rPr lang="ru-RU" b="1" i="1" dirty="0"/>
              <a:t>Задачами </a:t>
            </a:r>
            <a:r>
              <a:rPr lang="ru-RU" dirty="0" smtClean="0"/>
              <a:t>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8558" y="1106904"/>
            <a:ext cx="10613441" cy="5751095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</a:t>
            </a:r>
            <a:r>
              <a:rPr lang="ru-RU" dirty="0"/>
              <a:t>планированию (учащийся должен уметь четко определить цель, описать основные шаги по достижению поставленной цели, концентрироваться на достижении цели, на протяжении всей работы);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навыков сбора и обработки информации, материалов (учащийся должен уметь выбирать подходящую информацию и правильно ее использовать);</a:t>
            </a:r>
          </a:p>
          <a:p>
            <a:r>
              <a:rPr lang="ru-RU" dirty="0" smtClean="0"/>
              <a:t>умение </a:t>
            </a:r>
            <a:r>
              <a:rPr lang="ru-RU" dirty="0"/>
              <a:t>анализировать (креативность и критическое мышление);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составлять письменный отчет (учащийся должен уметь составлять план работы, презентовать четко информацию, оформлять сноски, иметь понятие о библиографии);</a:t>
            </a:r>
          </a:p>
          <a:p>
            <a:r>
              <a:rPr lang="ru-RU" dirty="0" smtClean="0"/>
              <a:t>формировать </a:t>
            </a:r>
            <a:r>
              <a:rPr lang="ru-RU" dirty="0"/>
              <a:t>позитивное отношение к работе (учащийся должен проявлять инициативу, энтузиазм, стараться выполнить работу в срок в соответствии с установленным планом и графиком работы).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организации проектной деятельности:</a:t>
            </a:r>
          </a:p>
          <a:p>
            <a:pPr lvl="0">
              <a:defRPr/>
            </a:pPr>
            <a:r>
              <a:rPr lang="ru-RU" dirty="0">
                <a:solidFill>
                  <a:srgbClr val="4D4D4D"/>
                </a:solidFill>
              </a:rPr>
              <a:t>Учет интересов детей</a:t>
            </a:r>
          </a:p>
          <a:p>
            <a:pPr lvl="0">
              <a:defRPr/>
            </a:pPr>
            <a:r>
              <a:rPr lang="ru-RU" dirty="0">
                <a:solidFill>
                  <a:srgbClr val="4D4D4D"/>
                </a:solidFill>
              </a:rPr>
              <a:t>Учение через деятельность</a:t>
            </a:r>
          </a:p>
          <a:p>
            <a:pPr lvl="0">
              <a:defRPr/>
            </a:pPr>
            <a:r>
              <a:rPr lang="ru-RU" dirty="0">
                <a:solidFill>
                  <a:srgbClr val="4D4D4D"/>
                </a:solidFill>
              </a:rPr>
              <a:t>Познание и знание являются следствием преодоления трудностей</a:t>
            </a:r>
          </a:p>
          <a:p>
            <a:pPr lvl="0">
              <a:defRPr/>
            </a:pPr>
            <a:r>
              <a:rPr lang="ru-RU" dirty="0">
                <a:solidFill>
                  <a:srgbClr val="4D4D4D"/>
                </a:solidFill>
              </a:rPr>
              <a:t>Сотрудничество участников педагогического процесса</a:t>
            </a:r>
          </a:p>
          <a:p>
            <a:pPr lvl="0">
              <a:defRPr/>
            </a:pPr>
            <a:r>
              <a:rPr lang="ru-RU" dirty="0">
                <a:solidFill>
                  <a:srgbClr val="4D4D4D"/>
                </a:solidFill>
              </a:rPr>
              <a:t>Свободное творчество в выборе темы проекта, решения проблемы, оформления и защиты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3846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9CCB4-6163-4D3B-8127-71EA9F35D894}" type="slidenum">
              <a:rPr lang="ru-RU">
                <a:solidFill>
                  <a:srgbClr val="00B0F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B0F0"/>
              </a:solidFill>
            </a:endParaRPr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3130550" y="941388"/>
            <a:ext cx="1093242" cy="425450"/>
          </a:xfrm>
          <a:prstGeom prst="borderCallout1">
            <a:avLst>
              <a:gd name="adj1" fmla="val 43954"/>
              <a:gd name="adj2" fmla="val 95778"/>
              <a:gd name="adj3" fmla="val 344097"/>
              <a:gd name="adj4" fmla="val 23342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Сценарий</a:t>
            </a: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5159896" y="692697"/>
            <a:ext cx="1328738" cy="423863"/>
          </a:xfrm>
          <a:prstGeom prst="borderCallout1">
            <a:avLst>
              <a:gd name="adj1" fmla="val 98878"/>
              <a:gd name="adj2" fmla="val 51612"/>
              <a:gd name="adj3" fmla="val 357530"/>
              <a:gd name="adj4" fmla="val 6152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Экскурсия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1C1C1C"/>
              </a:solidFill>
            </a:endParaRPr>
          </a:p>
        </p:txBody>
      </p:sp>
      <p:sp>
        <p:nvSpPr>
          <p:cNvPr id="13323" name="AutoShape 11"/>
          <p:cNvSpPr>
            <a:spLocks/>
          </p:cNvSpPr>
          <p:nvPr/>
        </p:nvSpPr>
        <p:spPr bwMode="auto">
          <a:xfrm>
            <a:off x="7968208" y="5373217"/>
            <a:ext cx="1035050" cy="428625"/>
          </a:xfrm>
          <a:prstGeom prst="borderCallout1">
            <a:avLst>
              <a:gd name="adj1" fmla="val 47250"/>
              <a:gd name="adj2" fmla="val 1955"/>
              <a:gd name="adj3" fmla="val -268597"/>
              <a:gd name="adj4" fmla="val -10869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Газета</a:t>
            </a:r>
          </a:p>
        </p:txBody>
      </p:sp>
      <p:sp>
        <p:nvSpPr>
          <p:cNvPr id="13324" name="AutoShape 12"/>
          <p:cNvSpPr>
            <a:spLocks/>
          </p:cNvSpPr>
          <p:nvPr/>
        </p:nvSpPr>
        <p:spPr bwMode="auto">
          <a:xfrm>
            <a:off x="6528049" y="5877273"/>
            <a:ext cx="1036637" cy="427037"/>
          </a:xfrm>
          <a:prstGeom prst="borderCallout1">
            <a:avLst>
              <a:gd name="adj1" fmla="val -1786"/>
              <a:gd name="adj2" fmla="val 51454"/>
              <a:gd name="adj3" fmla="val -338808"/>
              <a:gd name="adj4" fmla="val -1188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Журнал</a:t>
            </a:r>
          </a:p>
        </p:txBody>
      </p:sp>
      <p:sp>
        <p:nvSpPr>
          <p:cNvPr id="13325" name="AutoShape 13"/>
          <p:cNvSpPr>
            <a:spLocks/>
          </p:cNvSpPr>
          <p:nvPr/>
        </p:nvSpPr>
        <p:spPr bwMode="auto">
          <a:xfrm>
            <a:off x="4511824" y="5949280"/>
            <a:ext cx="1036638" cy="419100"/>
          </a:xfrm>
          <a:prstGeom prst="borderCallout1">
            <a:avLst>
              <a:gd name="adj1" fmla="val -6227"/>
              <a:gd name="adj2" fmla="val 49542"/>
              <a:gd name="adj3" fmla="val -364123"/>
              <a:gd name="adj4" fmla="val 13720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Игра</a:t>
            </a:r>
          </a:p>
        </p:txBody>
      </p:sp>
      <p:sp>
        <p:nvSpPr>
          <p:cNvPr id="13327" name="AutoShape 15"/>
          <p:cNvSpPr>
            <a:spLocks/>
          </p:cNvSpPr>
          <p:nvPr/>
        </p:nvSpPr>
        <p:spPr bwMode="auto">
          <a:xfrm>
            <a:off x="2855641" y="5013177"/>
            <a:ext cx="1298575" cy="420687"/>
          </a:xfrm>
          <a:prstGeom prst="borderCallout1">
            <a:avLst>
              <a:gd name="adj1" fmla="val 33644"/>
              <a:gd name="adj2" fmla="val 106662"/>
              <a:gd name="adj3" fmla="val -228731"/>
              <a:gd name="adj4" fmla="val 19141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Изделие</a:t>
            </a:r>
          </a:p>
        </p:txBody>
      </p:sp>
      <p:sp>
        <p:nvSpPr>
          <p:cNvPr id="13328" name="AutoShape 16"/>
          <p:cNvSpPr>
            <a:spLocks/>
          </p:cNvSpPr>
          <p:nvPr/>
        </p:nvSpPr>
        <p:spPr bwMode="auto">
          <a:xfrm>
            <a:off x="2711625" y="3933056"/>
            <a:ext cx="1298575" cy="420688"/>
          </a:xfrm>
          <a:prstGeom prst="borderCallout1">
            <a:avLst>
              <a:gd name="adj1" fmla="val 40703"/>
              <a:gd name="adj2" fmla="val 96100"/>
              <a:gd name="adj3" fmla="val -86421"/>
              <a:gd name="adj4" fmla="val 17532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Костюм</a:t>
            </a:r>
          </a:p>
        </p:txBody>
      </p:sp>
      <p:sp>
        <p:nvSpPr>
          <p:cNvPr id="13329" name="AutoShape 17"/>
          <p:cNvSpPr>
            <a:spLocks/>
          </p:cNvSpPr>
          <p:nvPr/>
        </p:nvSpPr>
        <p:spPr bwMode="auto">
          <a:xfrm>
            <a:off x="7320137" y="908721"/>
            <a:ext cx="1298575" cy="422275"/>
          </a:xfrm>
          <a:prstGeom prst="borderCallout1">
            <a:avLst>
              <a:gd name="adj1" fmla="val 101845"/>
              <a:gd name="adj2" fmla="val 46818"/>
              <a:gd name="adj3" fmla="val 325021"/>
              <a:gd name="adj4" fmla="val -43712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Макет</a:t>
            </a:r>
          </a:p>
        </p:txBody>
      </p:sp>
      <p:sp>
        <p:nvSpPr>
          <p:cNvPr id="13331" name="AutoShape 19"/>
          <p:cNvSpPr>
            <a:spLocks/>
          </p:cNvSpPr>
          <p:nvPr/>
        </p:nvSpPr>
        <p:spPr bwMode="auto">
          <a:xfrm>
            <a:off x="8472264" y="3717032"/>
            <a:ext cx="1308100" cy="419100"/>
          </a:xfrm>
          <a:prstGeom prst="borderCallout1">
            <a:avLst>
              <a:gd name="adj1" fmla="val 52728"/>
              <a:gd name="adj2" fmla="val 1166"/>
              <a:gd name="adj3" fmla="val -44317"/>
              <a:gd name="adj4" fmla="val -774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Игрушки</a:t>
            </a:r>
          </a:p>
        </p:txBody>
      </p:sp>
      <p:sp>
        <p:nvSpPr>
          <p:cNvPr id="13332" name="AutoShape 20"/>
          <p:cNvSpPr>
            <a:spLocks/>
          </p:cNvSpPr>
          <p:nvPr/>
        </p:nvSpPr>
        <p:spPr bwMode="auto">
          <a:xfrm>
            <a:off x="8318501" y="4464051"/>
            <a:ext cx="1306513" cy="511175"/>
          </a:xfrm>
          <a:prstGeom prst="borderCallout1">
            <a:avLst>
              <a:gd name="adj1" fmla="val 22361"/>
              <a:gd name="adj2" fmla="val -5833"/>
              <a:gd name="adj3" fmla="val -121741"/>
              <a:gd name="adj4" fmla="val -8918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Выставка</a:t>
            </a:r>
          </a:p>
        </p:txBody>
      </p:sp>
      <p:sp>
        <p:nvSpPr>
          <p:cNvPr id="13333" name="AutoShape 21"/>
          <p:cNvSpPr>
            <a:spLocks/>
          </p:cNvSpPr>
          <p:nvPr/>
        </p:nvSpPr>
        <p:spPr bwMode="auto">
          <a:xfrm>
            <a:off x="8328248" y="2852937"/>
            <a:ext cx="1308100" cy="422275"/>
          </a:xfrm>
          <a:prstGeom prst="borderCallout1">
            <a:avLst>
              <a:gd name="adj1" fmla="val 51564"/>
              <a:gd name="adj2" fmla="val -1960"/>
              <a:gd name="adj3" fmla="val 49966"/>
              <a:gd name="adj4" fmla="val -67229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Видеоклип</a:t>
            </a:r>
          </a:p>
        </p:txBody>
      </p:sp>
      <p:sp>
        <p:nvSpPr>
          <p:cNvPr id="13334" name="AutoShape 22"/>
          <p:cNvSpPr>
            <a:spLocks/>
          </p:cNvSpPr>
          <p:nvPr/>
        </p:nvSpPr>
        <p:spPr bwMode="auto">
          <a:xfrm>
            <a:off x="8256240" y="1916832"/>
            <a:ext cx="1440160" cy="425450"/>
          </a:xfrm>
          <a:prstGeom prst="borderCallout1">
            <a:avLst>
              <a:gd name="adj1" fmla="val 47536"/>
              <a:gd name="adj2" fmla="val -1954"/>
              <a:gd name="adj3" fmla="val 177603"/>
              <a:gd name="adj4" fmla="val -7976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Видеофильм</a:t>
            </a:r>
          </a:p>
        </p:txBody>
      </p:sp>
      <p:sp>
        <p:nvSpPr>
          <p:cNvPr id="13338" name="AutoShape 26"/>
          <p:cNvSpPr>
            <a:spLocks/>
          </p:cNvSpPr>
          <p:nvPr/>
        </p:nvSpPr>
        <p:spPr bwMode="auto">
          <a:xfrm>
            <a:off x="2855641" y="1988840"/>
            <a:ext cx="1298575" cy="417512"/>
          </a:xfrm>
          <a:prstGeom prst="borderCallout1">
            <a:avLst>
              <a:gd name="adj1" fmla="val 59324"/>
              <a:gd name="adj2" fmla="val 99620"/>
              <a:gd name="adj3" fmla="val 176064"/>
              <a:gd name="adj4" fmla="val 18096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Сказка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1C1C1C"/>
              </a:solidFill>
            </a:endParaRPr>
          </a:p>
        </p:txBody>
      </p:sp>
      <p:pic>
        <p:nvPicPr>
          <p:cNvPr id="31" name="Picture 13" descr="j02327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24001" y="0"/>
            <a:ext cx="2016125" cy="1062038"/>
          </a:xfrm>
          <a:prstGeom prst="rect">
            <a:avLst/>
          </a:prstGeom>
          <a:noFill/>
        </p:spPr>
      </p:pic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5015880" y="2204864"/>
            <a:ext cx="2448272" cy="2231504"/>
          </a:xfrm>
          <a:prstGeom prst="ellipse">
            <a:avLst/>
          </a:prstGeom>
          <a:solidFill>
            <a:schemeClr val="accent2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303912" y="2636912"/>
            <a:ext cx="1944414" cy="136765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FF"/>
                </a:solidFill>
              </a:rPr>
              <a:t>Формы продуктов проектной деятельности</a:t>
            </a:r>
          </a:p>
        </p:txBody>
      </p:sp>
      <p:sp>
        <p:nvSpPr>
          <p:cNvPr id="13322" name="AutoShape 10"/>
          <p:cNvSpPr>
            <a:spLocks/>
          </p:cNvSpPr>
          <p:nvPr/>
        </p:nvSpPr>
        <p:spPr bwMode="auto">
          <a:xfrm>
            <a:off x="2639616" y="2996952"/>
            <a:ext cx="1440160" cy="425450"/>
          </a:xfrm>
          <a:prstGeom prst="borderCallout1">
            <a:avLst>
              <a:gd name="adj1" fmla="val 47536"/>
              <a:gd name="adj2" fmla="val 102424"/>
              <a:gd name="adj3" fmla="val 25804"/>
              <a:gd name="adj4" fmla="val 16557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Модель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279745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568-82F7-4BE0-B4C3-B33E17146D06}" type="slidenum">
              <a:rPr lang="ru-RU">
                <a:solidFill>
                  <a:srgbClr val="00B0F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B0F0"/>
              </a:solidFill>
            </a:endParaRPr>
          </a:p>
        </p:txBody>
      </p:sp>
      <p:sp>
        <p:nvSpPr>
          <p:cNvPr id="12290" name="AutoShape 2"/>
          <p:cNvSpPr>
            <a:spLocks/>
          </p:cNvSpPr>
          <p:nvPr/>
        </p:nvSpPr>
        <p:spPr bwMode="auto">
          <a:xfrm>
            <a:off x="7778750" y="906463"/>
            <a:ext cx="1485900" cy="392112"/>
          </a:xfrm>
          <a:prstGeom prst="borderCallout1">
            <a:avLst>
              <a:gd name="adj1" fmla="val 95221"/>
              <a:gd name="adj2" fmla="val 49229"/>
              <a:gd name="adj3" fmla="val 406477"/>
              <a:gd name="adj4" fmla="val -5998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Воплощение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1C1C1C"/>
              </a:solidFill>
            </a:endParaRPr>
          </a:p>
        </p:txBody>
      </p:sp>
      <p:sp>
        <p:nvSpPr>
          <p:cNvPr id="12291" name="AutoShape 3"/>
          <p:cNvSpPr>
            <a:spLocks/>
          </p:cNvSpPr>
          <p:nvPr/>
        </p:nvSpPr>
        <p:spPr bwMode="auto">
          <a:xfrm>
            <a:off x="8486776" y="1738313"/>
            <a:ext cx="1209675" cy="527050"/>
          </a:xfrm>
          <a:prstGeom prst="borderCallout1">
            <a:avLst>
              <a:gd name="adj1" fmla="val 21685"/>
              <a:gd name="adj2" fmla="val -6301"/>
              <a:gd name="adj3" fmla="val 221083"/>
              <a:gd name="adj4" fmla="val -10984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Деловая игра</a:t>
            </a:r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6456040" y="188640"/>
            <a:ext cx="1058862" cy="520700"/>
          </a:xfrm>
          <a:prstGeom prst="borderCallout1">
            <a:avLst>
              <a:gd name="adj1" fmla="val 101135"/>
              <a:gd name="adj2" fmla="val 53066"/>
              <a:gd name="adj3" fmla="val 404027"/>
              <a:gd name="adj4" fmla="val 273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Ролевая игра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8840789" y="3395663"/>
            <a:ext cx="1576387" cy="387350"/>
          </a:xfrm>
          <a:prstGeom prst="borderCallout1">
            <a:avLst>
              <a:gd name="adj1" fmla="val 29509"/>
              <a:gd name="adj2" fmla="val -4833"/>
              <a:gd name="adj3" fmla="val 13523"/>
              <a:gd name="adj4" fmla="val -1005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Игра с залом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1C1C1C"/>
              </a:solidFill>
            </a:endParaRPr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8569326" y="2635250"/>
            <a:ext cx="2098675" cy="520700"/>
          </a:xfrm>
          <a:prstGeom prst="borderCallout1">
            <a:avLst>
              <a:gd name="adj1" fmla="val 21949"/>
              <a:gd name="adj2" fmla="val -3630"/>
              <a:gd name="adj3" fmla="val 107620"/>
              <a:gd name="adj4" fmla="val -6240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Демонстрация видеофильма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rgbClr val="1C1C1C"/>
              </a:solidFill>
            </a:endParaRPr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2639616" y="4581129"/>
            <a:ext cx="1828800" cy="523875"/>
          </a:xfrm>
          <a:prstGeom prst="borderCallout1">
            <a:avLst>
              <a:gd name="adj1" fmla="val 56728"/>
              <a:gd name="adj2" fmla="val 96667"/>
              <a:gd name="adj3" fmla="val -154241"/>
              <a:gd name="adj4" fmla="val 14340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Пресс-конференция</a:t>
            </a:r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2135561" y="3429000"/>
            <a:ext cx="1984375" cy="393700"/>
          </a:xfrm>
          <a:prstGeom prst="borderCallout1">
            <a:avLst>
              <a:gd name="adj1" fmla="val 29032"/>
              <a:gd name="adj2" fmla="val 103838"/>
              <a:gd name="adj3" fmla="val -43871"/>
              <a:gd name="adj4" fmla="val 15417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Путешествие</a:t>
            </a:r>
          </a:p>
        </p:txBody>
      </p:sp>
      <p:sp>
        <p:nvSpPr>
          <p:cNvPr id="12298" name="AutoShape 10"/>
          <p:cNvSpPr>
            <a:spLocks/>
          </p:cNvSpPr>
          <p:nvPr/>
        </p:nvSpPr>
        <p:spPr bwMode="auto">
          <a:xfrm>
            <a:off x="2351584" y="2276872"/>
            <a:ext cx="1744662" cy="387350"/>
          </a:xfrm>
          <a:prstGeom prst="borderCallout1">
            <a:avLst>
              <a:gd name="adj1" fmla="val 49181"/>
              <a:gd name="adj2" fmla="val 100872"/>
              <a:gd name="adj3" fmla="val 143280"/>
              <a:gd name="adj4" fmla="val 16902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Соревнование</a:t>
            </a:r>
          </a:p>
        </p:txBody>
      </p:sp>
      <p:sp>
        <p:nvSpPr>
          <p:cNvPr id="12299" name="AutoShape 11"/>
          <p:cNvSpPr>
            <a:spLocks/>
          </p:cNvSpPr>
          <p:nvPr/>
        </p:nvSpPr>
        <p:spPr bwMode="auto">
          <a:xfrm>
            <a:off x="3215680" y="1124745"/>
            <a:ext cx="1293812" cy="385763"/>
          </a:xfrm>
          <a:prstGeom prst="borderCallout1">
            <a:avLst>
              <a:gd name="adj1" fmla="val 100741"/>
              <a:gd name="adj2" fmla="val 45815"/>
              <a:gd name="adj3" fmla="val 385268"/>
              <a:gd name="adj4" fmla="val 194919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Спектакль</a:t>
            </a:r>
          </a:p>
        </p:txBody>
      </p:sp>
      <p:sp>
        <p:nvSpPr>
          <p:cNvPr id="12300" name="AutoShape 12"/>
          <p:cNvSpPr>
            <a:spLocks/>
          </p:cNvSpPr>
          <p:nvPr/>
        </p:nvSpPr>
        <p:spPr bwMode="auto">
          <a:xfrm>
            <a:off x="3431705" y="5589240"/>
            <a:ext cx="1743075" cy="387350"/>
          </a:xfrm>
          <a:prstGeom prst="borderCallout1">
            <a:avLst>
              <a:gd name="adj1" fmla="val 49181"/>
              <a:gd name="adj2" fmla="val 102621"/>
              <a:gd name="adj3" fmla="val -344671"/>
              <a:gd name="adj4" fmla="val 143444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Экскурсия</a:t>
            </a: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>
            <a:off x="7583489" y="5026026"/>
            <a:ext cx="1177925" cy="523875"/>
          </a:xfrm>
          <a:prstGeom prst="borderCallout1">
            <a:avLst>
              <a:gd name="adj1" fmla="val 24898"/>
              <a:gd name="adj2" fmla="val -6634"/>
              <a:gd name="adj3" fmla="val -165421"/>
              <a:gd name="adj4" fmla="val -5649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Научный доклад</a:t>
            </a:r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>
            <a:off x="5830888" y="5637895"/>
            <a:ext cx="2592288" cy="1052736"/>
          </a:xfrm>
          <a:prstGeom prst="borderCallout1">
            <a:avLst>
              <a:gd name="adj1" fmla="val -4859"/>
              <a:gd name="adj2" fmla="val 47284"/>
              <a:gd name="adj3" fmla="val -180406"/>
              <a:gd name="adj4" fmla="val 28114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Отчет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научно-исследовательской работы группы</a:t>
            </a:r>
          </a:p>
        </p:txBody>
      </p:sp>
      <p:sp>
        <p:nvSpPr>
          <p:cNvPr id="12303" name="AutoShape 15"/>
          <p:cNvSpPr>
            <a:spLocks/>
          </p:cNvSpPr>
          <p:nvPr/>
        </p:nvSpPr>
        <p:spPr bwMode="auto">
          <a:xfrm>
            <a:off x="8328025" y="4508500"/>
            <a:ext cx="1714500" cy="388938"/>
          </a:xfrm>
          <a:prstGeom prst="borderCallout1">
            <a:avLst>
              <a:gd name="adj1" fmla="val 29389"/>
              <a:gd name="adj2" fmla="val -4444"/>
              <a:gd name="adj3" fmla="val -191019"/>
              <a:gd name="adj4" fmla="val -69907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Презентация</a:t>
            </a:r>
          </a:p>
        </p:txBody>
      </p:sp>
      <p:sp>
        <p:nvSpPr>
          <p:cNvPr id="12304" name="AutoShape 16"/>
          <p:cNvSpPr>
            <a:spLocks/>
          </p:cNvSpPr>
          <p:nvPr/>
        </p:nvSpPr>
        <p:spPr bwMode="auto">
          <a:xfrm>
            <a:off x="8516938" y="3992564"/>
            <a:ext cx="1682750" cy="395287"/>
          </a:xfrm>
          <a:prstGeom prst="borderCallout1">
            <a:avLst>
              <a:gd name="adj1" fmla="val 28917"/>
              <a:gd name="adj2" fmla="val -4528"/>
              <a:gd name="adj3" fmla="val -80319"/>
              <a:gd name="adj4" fmla="val -7717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Инсценировка</a:t>
            </a:r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>
            <a:off x="4440238" y="282576"/>
            <a:ext cx="1390650" cy="519113"/>
          </a:xfrm>
          <a:prstGeom prst="borderCallout1">
            <a:avLst>
              <a:gd name="adj1" fmla="val 92478"/>
              <a:gd name="adj2" fmla="val 47399"/>
              <a:gd name="adj3" fmla="val 425564"/>
              <a:gd name="adj4" fmla="val 11776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1C1C1C"/>
                </a:solidFill>
              </a:rPr>
              <a:t>Диалог персонажей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dirty="0">
              <a:solidFill>
                <a:srgbClr val="1C1C1C"/>
              </a:solidFill>
            </a:endParaRPr>
          </a:p>
        </p:txBody>
      </p:sp>
      <p:sp>
        <p:nvSpPr>
          <p:cNvPr id="11284" name="Oval 19"/>
          <p:cNvSpPr>
            <a:spLocks noChangeArrowheads="1"/>
          </p:cNvSpPr>
          <p:nvPr/>
        </p:nvSpPr>
        <p:spPr bwMode="auto">
          <a:xfrm>
            <a:off x="5159375" y="2420938"/>
            <a:ext cx="2424114" cy="1954212"/>
          </a:xfrm>
          <a:prstGeom prst="ellipse">
            <a:avLst/>
          </a:prstGeom>
          <a:solidFill>
            <a:schemeClr val="accent2"/>
          </a:solidFill>
          <a:ln w="76200" cmpd="tri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5375276" y="2876551"/>
            <a:ext cx="2028824" cy="1044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FF"/>
                </a:solidFill>
              </a:rPr>
              <a:t>Виды презентации проектов</a:t>
            </a:r>
          </a:p>
        </p:txBody>
      </p:sp>
      <p:pic>
        <p:nvPicPr>
          <p:cNvPr id="22" name="Picture 13" descr="j02327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24000" y="0"/>
            <a:ext cx="1928794" cy="108049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04338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005" y="0"/>
            <a:ext cx="1211820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300" b="1" dirty="0"/>
              <a:t>П</a:t>
            </a:r>
            <a:r>
              <a:rPr lang="ru-RU" sz="3300" b="1" dirty="0" smtClean="0"/>
              <a:t>ример практико-ориентированного проекта «Территория </a:t>
            </a:r>
            <a:r>
              <a:rPr lang="ru-RU" sz="3300" b="1" dirty="0"/>
              <a:t>творчества</a:t>
            </a:r>
            <a:r>
              <a:rPr lang="ru-RU" sz="3300" b="1" dirty="0" smtClean="0"/>
              <a:t>» (14 лет)</a:t>
            </a:r>
            <a:endParaRPr lang="ru-RU" sz="3300" b="1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</a:t>
            </a:r>
            <a:r>
              <a:rPr lang="ru-RU" sz="2800" b="1" dirty="0" smtClean="0"/>
              <a:t>Цель </a:t>
            </a:r>
            <a:r>
              <a:rPr lang="ru-RU" sz="2800" b="1" dirty="0"/>
              <a:t>проекта: </a:t>
            </a:r>
            <a:r>
              <a:rPr lang="ru-RU" sz="2800" dirty="0"/>
              <a:t>создать на территории образовательного учреждения, место, где ребята могли бы отдыхать в кругу </a:t>
            </a:r>
            <a:r>
              <a:rPr lang="ru-RU" sz="2800" dirty="0" smtClean="0"/>
              <a:t>друзей.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Этапы проектирования: </a:t>
            </a:r>
            <a:r>
              <a:rPr lang="ru-RU" sz="2800" dirty="0" smtClean="0"/>
              <a:t>изучить </a:t>
            </a:r>
            <a:r>
              <a:rPr lang="ru-RU" sz="2800" dirty="0"/>
              <a:t>виды клумб, основы построения альпийских </a:t>
            </a:r>
            <a:r>
              <a:rPr lang="ru-RU" sz="2800" dirty="0" smtClean="0"/>
              <a:t>горок; ознакомиться </a:t>
            </a:r>
            <a:r>
              <a:rPr lang="ru-RU" sz="2800" dirty="0"/>
              <a:t>с техникой </a:t>
            </a:r>
            <a:r>
              <a:rPr lang="ru-RU" sz="2800" dirty="0" smtClean="0"/>
              <a:t>выращивания цветов; нарисовать </a:t>
            </a:r>
            <a:r>
              <a:rPr lang="ru-RU" sz="2800" dirty="0"/>
              <a:t>эскизы клумб, оформления </a:t>
            </a:r>
            <a:r>
              <a:rPr lang="ru-RU" sz="2800" dirty="0" smtClean="0"/>
              <a:t>территории; рассчитать </a:t>
            </a:r>
            <a:r>
              <a:rPr lang="ru-RU" sz="2800" dirty="0"/>
              <a:t>сколько рассады надо </a:t>
            </a:r>
            <a:r>
              <a:rPr lang="ru-RU" sz="2800" dirty="0" smtClean="0"/>
              <a:t>вырастить; выполнить </a:t>
            </a:r>
            <a:r>
              <a:rPr lang="ru-RU" sz="2800" dirty="0"/>
              <a:t>работы по оформлению территории </a:t>
            </a:r>
            <a:r>
              <a:rPr lang="ru-RU" sz="2800" dirty="0" smtClean="0"/>
              <a:t>учреждения.</a:t>
            </a:r>
          </a:p>
          <a:p>
            <a:pPr marL="0" indent="0">
              <a:buNone/>
            </a:pPr>
            <a:r>
              <a:rPr lang="ru-RU" sz="2800" b="1" dirty="0" smtClean="0"/>
              <a:t>     Результат</a:t>
            </a:r>
            <a:r>
              <a:rPr lang="ru-RU" sz="2800" b="1" dirty="0"/>
              <a:t>:</a:t>
            </a:r>
            <a:r>
              <a:rPr lang="ru-RU" sz="2800" dirty="0"/>
              <a:t> территория образовательного учреждения, оформленная клумбами и альпийскими горками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0318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|3.2|1.4|1.4|1.4|1.4|1.4|1.3|1.5|1.3|1.5|1.4|1.5|1.3|1.3|1.3|1.5|1.3|1.2|1.2|1.2|1.2|1.3|1.2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8|2.|1.4|1.7|1.3|1.|1.|0.9|0.8|0.9|0.9|0.9|0.9|0.8|1.|1.|0.9|1.1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614</Words>
  <Application>Microsoft Office PowerPoint</Application>
  <PresentationFormat>Широкоэкранный</PresentationFormat>
  <Paragraphs>95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Методология. Проектная деятельность.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Задачами проектной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направления               научно - исследовательской и проектной деятельности</dc:title>
  <dc:creator>User</dc:creator>
  <cp:lastModifiedBy>User</cp:lastModifiedBy>
  <cp:revision>21</cp:revision>
  <cp:lastPrinted>2016-09-29T05:56:20Z</cp:lastPrinted>
  <dcterms:created xsi:type="dcterms:W3CDTF">2016-09-22T06:29:08Z</dcterms:created>
  <dcterms:modified xsi:type="dcterms:W3CDTF">2016-11-01T04:55:11Z</dcterms:modified>
</cp:coreProperties>
</file>