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34" autoAdjust="0"/>
  </p:normalViewPr>
  <p:slideViewPr>
    <p:cSldViewPr snapToGrid="0">
      <p:cViewPr varScale="1">
        <p:scale>
          <a:sx n="105" d="100"/>
          <a:sy n="105" d="100"/>
        </p:scale>
        <p:origin x="7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2EB37-DACC-44F3-ACEB-02A4DC59D75A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CD0B1-B4AB-4D5B-B301-CBFE09AD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6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232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908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25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909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522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856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91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93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20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523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12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148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157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5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61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34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01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5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93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2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0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75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0ABEF-5320-4F71-8CFC-8A12F3FD108C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F25EDD-6102-4FE9-BAC7-587C9860F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6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6766"/>
            <a:ext cx="12191999" cy="232931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Методология</a:t>
            </a:r>
            <a:r>
              <a:rPr lang="en-US" dirty="0" smtClean="0"/>
              <a:t>. </a:t>
            </a:r>
            <a:r>
              <a:rPr lang="ru-RU" dirty="0" smtClean="0"/>
              <a:t>Эффективные направления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научно - исследовательской </a:t>
            </a:r>
            <a:r>
              <a:rPr lang="ru-RU" dirty="0" smtClean="0"/>
              <a:t>деятельности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131" y="3108960"/>
            <a:ext cx="11989869" cy="374903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Басова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Евгения Александровна,</a:t>
            </a:r>
          </a:p>
          <a:p>
            <a:pPr marL="0" indent="0" algn="r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</a:t>
            </a:r>
          </a:p>
          <a:p>
            <a:pPr marL="0" indent="0" algn="r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Центра по работе с одаренными детьми, ТОГИРРО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г. Тюмень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71" y="4232365"/>
            <a:ext cx="2481943" cy="262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8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045532"/>
              </p:ext>
            </p:extLst>
          </p:nvPr>
        </p:nvGraphicFramePr>
        <p:xfrm>
          <a:off x="200298" y="211757"/>
          <a:ext cx="1157140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411"/>
                <a:gridCol w="5666990"/>
              </a:tblGrid>
              <a:tr h="82777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исследовательская деятельность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Проектная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086102"/>
              </p:ext>
            </p:extLst>
          </p:nvPr>
        </p:nvGraphicFramePr>
        <p:xfrm>
          <a:off x="182746" y="1278557"/>
          <a:ext cx="1158895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955"/>
                <a:gridCol w="5658997"/>
              </a:tblGrid>
              <a:tr h="15700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Направлена на обучение учащихся, развитие исследовательского типа мышления.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Научение алгоритму ведения исследования, навыкам, которые могут быть затем использованы в исследовании любой сложности и тематики.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  <a:r>
                        <a:rPr lang="ru-RU" sz="1800" b="1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18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онимание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применение учащимися знаний, умений и навыков, приобретенных при изучении различных предметов (на интеграционной основе).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030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Постановка проблемы. Актуальность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Гипотеза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и предмет исследования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 задачи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работы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исследования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Новизна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работы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Актуальность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и предмет исследования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 задачи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исследования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Новизна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значимость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75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0417" y="0"/>
            <a:ext cx="10661582" cy="13379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Задачи </a:t>
            </a:r>
            <a:r>
              <a:rPr lang="ru-RU" dirty="0" smtClean="0"/>
              <a:t>научно – исследовательской </a:t>
            </a:r>
            <a:r>
              <a:rPr lang="ru-RU" dirty="0" smtClean="0"/>
              <a:t>деятельности: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7912" y="1337912"/>
            <a:ext cx="10854088" cy="55200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видеть </a:t>
            </a:r>
            <a:r>
              <a:rPr lang="ru-RU" dirty="0"/>
              <a:t>проблему;</a:t>
            </a:r>
          </a:p>
          <a:p>
            <a:pPr lvl="0"/>
            <a:r>
              <a:rPr lang="ru-RU" dirty="0"/>
              <a:t>задавать вопросы;</a:t>
            </a:r>
          </a:p>
          <a:p>
            <a:pPr lvl="0"/>
            <a:r>
              <a:rPr lang="ru-RU" dirty="0"/>
              <a:t>выдвигать гипотезы;</a:t>
            </a:r>
          </a:p>
          <a:p>
            <a:pPr lvl="0"/>
            <a:r>
              <a:rPr lang="ru-RU" dirty="0"/>
              <a:t>планировать и реализовать проверку гипотезы;</a:t>
            </a:r>
          </a:p>
          <a:p>
            <a:pPr lvl="0"/>
            <a:r>
              <a:rPr lang="ru-RU" dirty="0"/>
              <a:t>анализировать результаты исследования;</a:t>
            </a:r>
          </a:p>
          <a:p>
            <a:pPr lvl="0"/>
            <a:r>
              <a:rPr lang="ru-RU" dirty="0"/>
              <a:t>давать определения понятиям;</a:t>
            </a:r>
          </a:p>
          <a:p>
            <a:pPr lvl="0"/>
            <a:r>
              <a:rPr lang="ru-RU" dirty="0"/>
              <a:t>представлять полученные результаты в виде таблиц, диаграмм и графиков;</a:t>
            </a:r>
          </a:p>
          <a:p>
            <a:pPr lvl="0"/>
            <a:r>
              <a:rPr lang="ru-RU" dirty="0"/>
              <a:t>вести журнал лабораторных исследований, сопоставлять и описывать результаты экспериментов, выполненных в разных условиях;</a:t>
            </a:r>
          </a:p>
          <a:p>
            <a:pPr lvl="0"/>
            <a:r>
              <a:rPr lang="ru-RU" dirty="0"/>
              <a:t>классифицировать;</a:t>
            </a:r>
          </a:p>
          <a:p>
            <a:pPr lvl="0"/>
            <a:r>
              <a:rPr lang="ru-RU" dirty="0"/>
              <a:t>наблюдать явления и факты;</a:t>
            </a:r>
          </a:p>
          <a:p>
            <a:pPr lvl="0"/>
            <a:r>
              <a:rPr lang="ru-RU" dirty="0"/>
              <a:t>разрабатывать и проводить эксперимент;</a:t>
            </a:r>
          </a:p>
          <a:p>
            <a:pPr lvl="0"/>
            <a:r>
              <a:rPr lang="ru-RU" dirty="0"/>
              <a:t>делать выводы и умозаключения;</a:t>
            </a:r>
          </a:p>
          <a:p>
            <a:pPr lvl="0"/>
            <a:r>
              <a:rPr lang="ru-RU" dirty="0"/>
              <a:t>структурировать материал;</a:t>
            </a:r>
          </a:p>
          <a:p>
            <a:pPr lvl="0"/>
            <a:r>
              <a:rPr lang="ru-RU" dirty="0"/>
              <a:t>доказывать и защищать свои идеи;</a:t>
            </a:r>
          </a:p>
          <a:p>
            <a:pPr lvl="0"/>
            <a:r>
              <a:rPr lang="ru-RU" dirty="0"/>
              <a:t>работать с первоисточниками и дополнительной литературой.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53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9646" y="121920"/>
            <a:ext cx="11412354" cy="6736080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ru-RU" sz="3600" b="1" dirty="0" smtClean="0"/>
              <a:t>Пример </a:t>
            </a:r>
            <a:r>
              <a:rPr lang="ru-RU" sz="3600" b="1" dirty="0"/>
              <a:t>учебно-исследовательской работы </a:t>
            </a:r>
            <a:r>
              <a:rPr lang="ru-RU" sz="3600" b="1" dirty="0" smtClean="0"/>
              <a:t>                 обучающихся </a:t>
            </a:r>
            <a:r>
              <a:rPr lang="ru-RU" sz="3600" b="1" dirty="0"/>
              <a:t>«Учить или не учить английский язык?»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b="1" i="1" dirty="0" smtClean="0"/>
              <a:t>Цель исследования:</a:t>
            </a:r>
            <a:r>
              <a:rPr lang="ru-RU" b="1" dirty="0"/>
              <a:t> </a:t>
            </a:r>
            <a:r>
              <a:rPr lang="ru-RU" dirty="0" smtClean="0"/>
              <a:t>обобщить </a:t>
            </a:r>
            <a:r>
              <a:rPr lang="ru-RU" dirty="0"/>
              <a:t>материал о значении английского языка в жизни современного человека, с целью повысить интерес школьников к изучению английского языка, пробудить у них желание общаться на английском языке.</a:t>
            </a:r>
          </a:p>
          <a:p>
            <a:pPr marL="0" indent="0">
              <a:buNone/>
            </a:pPr>
            <a:r>
              <a:rPr lang="ru-RU" b="1" i="1" dirty="0"/>
              <a:t>Задачи </a:t>
            </a:r>
            <a:r>
              <a:rPr lang="ru-RU" b="1" i="1" dirty="0" smtClean="0"/>
              <a:t>исследования:</a:t>
            </a:r>
            <a:r>
              <a:rPr lang="ru-RU" b="1" dirty="0"/>
              <a:t> </a:t>
            </a:r>
            <a:r>
              <a:rPr lang="ru-RU" dirty="0" smtClean="0"/>
              <a:t>провести </a:t>
            </a:r>
            <a:r>
              <a:rPr lang="ru-RU" dirty="0"/>
              <a:t>социологический опрос среди учащихся разных </a:t>
            </a:r>
            <a:r>
              <a:rPr lang="ru-RU" dirty="0" smtClean="0"/>
              <a:t>классов; найти </a:t>
            </a:r>
            <a:r>
              <a:rPr lang="ru-RU" dirty="0"/>
              <a:t>и обобщить материал об актуальности английского языка и перспективах его </a:t>
            </a:r>
            <a:r>
              <a:rPr lang="ru-RU" dirty="0" smtClean="0"/>
              <a:t>изучения; провести </a:t>
            </a:r>
            <a:r>
              <a:rPr lang="ru-RU" dirty="0"/>
              <a:t>необходимые исследования влияния владения английским языком на личностный и карьерный рост </a:t>
            </a:r>
            <a:r>
              <a:rPr lang="ru-RU" dirty="0" smtClean="0"/>
              <a:t>человека; обосновать </a:t>
            </a:r>
            <a:r>
              <a:rPr lang="ru-RU" dirty="0"/>
              <a:t>важность изучения английского языка.</a:t>
            </a:r>
          </a:p>
          <a:p>
            <a:pPr marL="0" indent="0">
              <a:buNone/>
            </a:pPr>
            <a:r>
              <a:rPr lang="ru-RU" b="1" i="1" dirty="0"/>
              <a:t>Гипотеза: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1. Не все ребята знают о значении английского языка в современном обществе;</a:t>
            </a:r>
          </a:p>
          <a:p>
            <a:pPr marL="0" indent="0">
              <a:buNone/>
            </a:pPr>
            <a:r>
              <a:rPr lang="ru-RU" dirty="0"/>
              <a:t>2. Учащиеся не в полном объеме представляют возможности использования английского языка в своей жизни и поэтому не видят перспективы его изучения;</a:t>
            </a:r>
          </a:p>
          <a:p>
            <a:pPr marL="0" indent="0">
              <a:buNone/>
            </a:pPr>
            <a:r>
              <a:rPr lang="ru-RU" dirty="0"/>
              <a:t>3. Английский язык имеет важное значение в жизни современного человека.</a:t>
            </a:r>
          </a:p>
          <a:p>
            <a:pPr marL="0" indent="0">
              <a:buNone/>
            </a:pPr>
            <a:r>
              <a:rPr lang="ru-RU" b="1" i="1" dirty="0"/>
              <a:t>Объект исследования:</a:t>
            </a:r>
            <a:r>
              <a:rPr lang="ru-RU" b="1" dirty="0"/>
              <a:t> </a:t>
            </a:r>
            <a:r>
              <a:rPr lang="ru-RU" dirty="0"/>
              <a:t>английский язык;</a:t>
            </a:r>
          </a:p>
          <a:p>
            <a:pPr marL="0" indent="0">
              <a:buNone/>
            </a:pPr>
            <a:r>
              <a:rPr lang="ru-RU" b="1" i="1" dirty="0"/>
              <a:t>Предмет исследования: </a:t>
            </a:r>
            <a:r>
              <a:rPr lang="ru-RU" dirty="0"/>
              <a:t>роль английского языка в современном мире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b="1" i="1" dirty="0"/>
              <a:t>Методы </a:t>
            </a:r>
            <a:r>
              <a:rPr lang="ru-RU" b="1" i="1" dirty="0" smtClean="0"/>
              <a:t>исследования:</a:t>
            </a:r>
            <a:r>
              <a:rPr lang="ru-RU" b="1" dirty="0"/>
              <a:t> </a:t>
            </a:r>
            <a:r>
              <a:rPr lang="ru-RU" dirty="0"/>
              <a:t>и</a:t>
            </a:r>
            <a:r>
              <a:rPr lang="ru-RU" dirty="0" smtClean="0"/>
              <a:t>сследовательский</a:t>
            </a:r>
            <a:r>
              <a:rPr lang="ru-RU" dirty="0"/>
              <a:t>, частично-поисковый, практический, опроса, анализа и обобщения;</a:t>
            </a:r>
          </a:p>
          <a:p>
            <a:pPr marL="0" indent="0">
              <a:buNone/>
            </a:pPr>
            <a:r>
              <a:rPr lang="ru-RU" b="1" i="1" dirty="0"/>
              <a:t>План </a:t>
            </a:r>
            <a:r>
              <a:rPr lang="ru-RU" b="1" i="1" dirty="0" smtClean="0"/>
              <a:t>исследования:</a:t>
            </a:r>
            <a:r>
              <a:rPr lang="ru-RU" b="1" dirty="0"/>
              <a:t> </a:t>
            </a:r>
            <a:r>
              <a:rPr lang="ru-RU" i="1" dirty="0" smtClean="0"/>
              <a:t>1 </a:t>
            </a:r>
            <a:r>
              <a:rPr lang="ru-RU" i="1" dirty="0"/>
              <a:t>этап:</a:t>
            </a:r>
            <a:r>
              <a:rPr lang="ru-RU" b="1" dirty="0"/>
              <a:t> </a:t>
            </a:r>
            <a:r>
              <a:rPr lang="ru-RU" dirty="0"/>
              <a:t>Проведение опроса учащихся разных классов с целью изучения их отношения к английскому языку с точки зрения необходимости для своего </a:t>
            </a:r>
            <a:r>
              <a:rPr lang="ru-RU" dirty="0" smtClean="0"/>
              <a:t>будущего; </a:t>
            </a:r>
            <a:r>
              <a:rPr lang="ru-RU" i="1" dirty="0" smtClean="0"/>
              <a:t>2 </a:t>
            </a:r>
            <a:r>
              <a:rPr lang="ru-RU" i="1" dirty="0"/>
              <a:t>этап:</a:t>
            </a:r>
            <a:r>
              <a:rPr lang="ru-RU" dirty="0"/>
              <a:t> Изучение данных о значимости английского языка в жизни современного </a:t>
            </a:r>
            <a:r>
              <a:rPr lang="ru-RU" dirty="0" smtClean="0"/>
              <a:t>общества; </a:t>
            </a:r>
            <a:r>
              <a:rPr lang="ru-RU" i="1" dirty="0" smtClean="0"/>
              <a:t>3 </a:t>
            </a:r>
            <a:r>
              <a:rPr lang="ru-RU" i="1" dirty="0"/>
              <a:t>этап: - </a:t>
            </a:r>
            <a:r>
              <a:rPr lang="ru-RU" dirty="0"/>
              <a:t>Обобщение материалов о влиянии английского языка на жизнь и потенциальные возможности людей в области их профессионального и личностного развития; представление полученных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37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1" y="0"/>
            <a:ext cx="10620374" cy="12477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Научные </a:t>
            </a:r>
            <a:r>
              <a:rPr lang="ru-RU" b="1" dirty="0"/>
              <a:t>направления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325" y="1704975"/>
            <a:ext cx="11401425" cy="51530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Инженерные </a:t>
            </a:r>
            <a:r>
              <a:rPr lang="ru-RU" sz="3200" dirty="0"/>
              <a:t>науки в </a:t>
            </a:r>
            <a:r>
              <a:rPr lang="ru-RU" sz="3200" dirty="0" err="1"/>
              <a:t>техносфере</a:t>
            </a:r>
            <a:r>
              <a:rPr lang="ru-RU" sz="3200" dirty="0"/>
              <a:t> настоящего и будущего </a:t>
            </a:r>
            <a:endParaRPr lang="ru-RU" sz="3200" dirty="0" smtClean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2. Естественные </a:t>
            </a:r>
            <a:r>
              <a:rPr lang="ru-RU" sz="3200" dirty="0"/>
              <a:t>науки и современный </a:t>
            </a:r>
            <a:r>
              <a:rPr lang="ru-RU" sz="3200" dirty="0" smtClean="0"/>
              <a:t>мир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3. Математика </a:t>
            </a:r>
            <a:r>
              <a:rPr lang="ru-RU" sz="3200" dirty="0"/>
              <a:t>и информационные </a:t>
            </a:r>
            <a:r>
              <a:rPr lang="ru-RU" sz="3200" dirty="0" smtClean="0"/>
              <a:t>технологии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4. Социально-гуманитарные </a:t>
            </a:r>
            <a:r>
              <a:rPr lang="ru-RU" sz="3200" dirty="0"/>
              <a:t>и экономические науки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54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04" y="0"/>
            <a:ext cx="12076496" cy="127053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Сборники лучших научно – исследовательских  работ Тюменской области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4" y="1372480"/>
            <a:ext cx="4793381" cy="399539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885" y="3933117"/>
            <a:ext cx="4491148" cy="27877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07000" y="1927403"/>
            <a:ext cx="6985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«…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Проектное обучение поощряет и усиливает истинное учение со стороны учеников, расширяет сферу субъективности в процессе самоопределения, творчества и конкретного участия …</a:t>
            </a: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Гузеев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617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600" y="838200"/>
            <a:ext cx="10768012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80100" y="44822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Басова Евгения Александровна,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Центра по работе с одаренными детьми, ТОГИРРО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сентября 2016 года, г. Тюмень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659" y="4046582"/>
            <a:ext cx="2481943" cy="262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9969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503</Words>
  <Application>Microsoft Office PowerPoint</Application>
  <PresentationFormat>Широкоэкранный</PresentationFormat>
  <Paragraphs>70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Методология. Эффективные направления               научно - исследовательской деятельности. </vt:lpstr>
      <vt:lpstr>Презентация PowerPoint</vt:lpstr>
      <vt:lpstr>Задачи научно – исследовательской деятельности: </vt:lpstr>
      <vt:lpstr>Презентация PowerPoint</vt:lpstr>
      <vt:lpstr> Научные направления  </vt:lpstr>
      <vt:lpstr>Сборники лучших научно – исследовательских  работ Тюменской области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Методология. Эффективные направления               научно - исследовательской деятельности. </dc:title>
  <dc:creator>User</dc:creator>
  <cp:lastModifiedBy>User</cp:lastModifiedBy>
  <cp:revision>2</cp:revision>
  <dcterms:created xsi:type="dcterms:W3CDTF">2016-11-01T04:46:03Z</dcterms:created>
  <dcterms:modified xsi:type="dcterms:W3CDTF">2016-11-01T05:00:23Z</dcterms:modified>
</cp:coreProperties>
</file>