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3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120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47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57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820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5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0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2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9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3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9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6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0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7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AEA17-BCDB-4DA0-8F62-79A7E2349D4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872A70-9B43-42B1-A7CC-C0FF75B91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46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915" y="409303"/>
            <a:ext cx="10538697" cy="156754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" y="3483429"/>
            <a:ext cx="12017829" cy="3505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Басова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Евгения Александровна,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по работе с одаренными детьми, ТОГИРРО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сентября 201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года, г. Тюмень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1" y="4232365"/>
            <a:ext cx="2377305" cy="219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0126" y="0"/>
            <a:ext cx="10641874" cy="68580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 ИССЛЕДОВАНИЯ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ru-RU" altLang="ru-RU" sz="2000" b="1" dirty="0"/>
          </a:p>
          <a:p>
            <a:pPr>
              <a:buFontTx/>
              <a:buNone/>
            </a:pPr>
            <a:r>
              <a:rPr lang="ru-RU" altLang="ru-RU" sz="2400" dirty="0"/>
              <a:t>Научное предположение. </a:t>
            </a:r>
            <a:r>
              <a:rPr lang="ru-RU" altLang="ru-RU" sz="2400" dirty="0" smtClean="0"/>
              <a:t>Познавательная </a:t>
            </a:r>
            <a:r>
              <a:rPr lang="ru-RU" altLang="ru-RU" sz="2400" dirty="0"/>
              <a:t>модель. </a:t>
            </a:r>
            <a:endParaRPr lang="ru-RU" altLang="ru-RU" sz="2400" b="1" dirty="0" smtClean="0"/>
          </a:p>
          <a:p>
            <a:pPr algn="ctr">
              <a:buFontTx/>
              <a:buNone/>
            </a:pPr>
            <a:r>
              <a:rPr lang="ru-RU" sz="2400" dirty="0" smtClean="0"/>
              <a:t>Речевые обороты:</a:t>
            </a:r>
            <a:endParaRPr lang="ru-RU" sz="2400" dirty="0"/>
          </a:p>
          <a:p>
            <a:pPr>
              <a:buFontTx/>
              <a:buNone/>
            </a:pPr>
            <a:r>
              <a:rPr lang="ru-RU" sz="2400" dirty="0" smtClean="0"/>
              <a:t>Может быть, </a:t>
            </a:r>
          </a:p>
          <a:p>
            <a:pPr>
              <a:buFontTx/>
              <a:buNone/>
            </a:pPr>
            <a:r>
              <a:rPr lang="ru-RU" sz="2400" dirty="0" smtClean="0"/>
              <a:t>предположим,</a:t>
            </a:r>
          </a:p>
          <a:p>
            <a:pPr>
              <a:buFontTx/>
              <a:buNone/>
            </a:pPr>
            <a:r>
              <a:rPr lang="ru-RU" sz="2400" dirty="0" smtClean="0"/>
              <a:t> допустим, </a:t>
            </a:r>
          </a:p>
          <a:p>
            <a:pPr>
              <a:buFontTx/>
              <a:buNone/>
            </a:pPr>
            <a:r>
              <a:rPr lang="ru-RU" sz="2400" dirty="0" smtClean="0"/>
              <a:t>возможно, </a:t>
            </a:r>
          </a:p>
          <a:p>
            <a:pPr>
              <a:buFontTx/>
              <a:buNone/>
            </a:pPr>
            <a:r>
              <a:rPr lang="ru-RU" sz="2400" dirty="0" smtClean="0"/>
              <a:t>что если</a:t>
            </a:r>
          </a:p>
          <a:p>
            <a:pPr algn="ctr">
              <a:buFontTx/>
              <a:buNone/>
            </a:pPr>
            <a:r>
              <a:rPr lang="ru-RU" sz="2400" dirty="0" smtClean="0"/>
              <a:t>Способы проверки гипотезы:</a:t>
            </a:r>
            <a:endParaRPr lang="ru-RU" sz="2400" dirty="0"/>
          </a:p>
          <a:p>
            <a:pPr>
              <a:buFontTx/>
              <a:buNone/>
            </a:pPr>
            <a:r>
              <a:rPr lang="ru-RU" sz="2400" dirty="0" smtClean="0"/>
              <a:t>Теоретические (опора на логику и анализ теорий)</a:t>
            </a:r>
          </a:p>
          <a:p>
            <a:pPr>
              <a:buFontTx/>
              <a:buNone/>
            </a:pPr>
            <a:r>
              <a:rPr lang="ru-RU" sz="2400" dirty="0" smtClean="0"/>
              <a:t>Эмпирические (наблюдения и эксперименты)</a:t>
            </a:r>
          </a:p>
        </p:txBody>
      </p:sp>
    </p:spTree>
    <p:extLst>
      <p:ext uri="{BB962C8B-B14F-4D97-AF65-F5344CB8AC3E}">
        <p14:creationId xmlns:p14="http://schemas.microsoft.com/office/powerpoint/2010/main" val="12938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374163"/>
            <a:ext cx="11460480" cy="648383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ru-RU" sz="3200" b="1" dirty="0"/>
              <a:t>ОБЪЕКТ </a:t>
            </a:r>
          </a:p>
          <a:p>
            <a:pPr algn="ctr">
              <a:buFontTx/>
              <a:buNone/>
            </a:pPr>
            <a:r>
              <a:rPr lang="ru-RU" altLang="ru-RU" sz="3200" b="1" dirty="0"/>
              <a:t>ИССЛЕДОВАНИЯ</a:t>
            </a:r>
          </a:p>
          <a:p>
            <a:pPr>
              <a:buFontTx/>
              <a:buNone/>
            </a:pPr>
            <a:r>
              <a:rPr lang="ru-RU" altLang="ru-RU" sz="2800" b="1" dirty="0" smtClean="0"/>
              <a:t>   </a:t>
            </a:r>
            <a:r>
              <a:rPr lang="ru-RU" altLang="ru-RU" sz="2800" dirty="0" smtClean="0"/>
              <a:t>- процесс, явление, порождающее проблемную ситуацию (что рассматривается). Это </a:t>
            </a:r>
            <a:r>
              <a:rPr lang="ru-RU" altLang="ru-RU" sz="2800" dirty="0"/>
              <a:t>та часть практики или научного знания, с которой исследователь непосредственно имеет </a:t>
            </a:r>
            <a:r>
              <a:rPr lang="ru-RU" altLang="ru-RU" sz="2800" dirty="0" smtClean="0"/>
              <a:t>дело.</a:t>
            </a:r>
            <a:endParaRPr lang="ru-RU" altLang="ru-RU" sz="4000" b="1" dirty="0" smtClean="0"/>
          </a:p>
          <a:p>
            <a:pPr algn="ctr">
              <a:buFontTx/>
              <a:buNone/>
            </a:pPr>
            <a:r>
              <a:rPr lang="ru-RU" altLang="ru-RU" sz="4000" b="1" dirty="0" smtClean="0"/>
              <a:t> </a:t>
            </a:r>
            <a:r>
              <a:rPr lang="ru-RU" altLang="ru-RU" sz="3200" b="1" dirty="0"/>
              <a:t>ПРЕДМЕТ</a:t>
            </a:r>
          </a:p>
          <a:p>
            <a:pPr algn="ctr">
              <a:buFontTx/>
              <a:buNone/>
            </a:pPr>
            <a:r>
              <a:rPr lang="ru-RU" altLang="ru-RU" sz="3200" b="1" dirty="0"/>
              <a:t>      ИССЛЕДОВАНИЯ</a:t>
            </a:r>
          </a:p>
          <a:p>
            <a:pPr>
              <a:buFontTx/>
              <a:buNone/>
            </a:pPr>
            <a:r>
              <a:rPr lang="ru-RU" altLang="ru-RU" sz="2800" dirty="0" smtClean="0"/>
              <a:t>   - то, что находится в пределах объекта (аспект, который непосредственно изучается).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23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2" y="435428"/>
            <a:ext cx="11303358" cy="6422571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FontTx/>
              <a:buNone/>
            </a:pPr>
            <a:r>
              <a:rPr lang="ru-RU" altLang="ru-RU" sz="4000" b="1" dirty="0"/>
              <a:t>ЦЕЛЬ</a:t>
            </a:r>
          </a:p>
          <a:p>
            <a:pPr marL="609600" indent="-609600">
              <a:buFontTx/>
              <a:buNone/>
            </a:pPr>
            <a:endParaRPr lang="ru-RU" altLang="ru-RU" sz="1600" b="1" dirty="0"/>
          </a:p>
          <a:p>
            <a:pPr marL="609600" indent="-609600">
              <a:buFontTx/>
              <a:buNone/>
            </a:pPr>
            <a:r>
              <a:rPr lang="ru-RU" altLang="ru-RU" sz="2400" dirty="0"/>
              <a:t>то, что  в самом общем виде должен достичь исследователь в итоге </a:t>
            </a:r>
            <a:r>
              <a:rPr lang="ru-RU" altLang="ru-RU" sz="2400" dirty="0" smtClean="0"/>
              <a:t>работы.</a:t>
            </a:r>
            <a:endParaRPr lang="ru-RU" altLang="ru-RU" sz="2400" dirty="0"/>
          </a:p>
          <a:p>
            <a:pPr marL="609600" indent="-609600" algn="ctr">
              <a:buFontTx/>
              <a:buNone/>
            </a:pPr>
            <a:r>
              <a:rPr lang="ru-RU" altLang="ru-RU" sz="2400" dirty="0"/>
              <a:t>Ц</a:t>
            </a:r>
            <a:r>
              <a:rPr lang="ru-RU" altLang="ru-RU" sz="2400" i="1" dirty="0" smtClean="0"/>
              <a:t>ель </a:t>
            </a:r>
            <a:r>
              <a:rPr lang="ru-RU" altLang="ru-RU" sz="2400" i="1" dirty="0"/>
              <a:t>– это предполагаемый </a:t>
            </a:r>
            <a:r>
              <a:rPr lang="ru-RU" altLang="ru-RU" sz="2400" i="1" dirty="0" smtClean="0"/>
              <a:t>результат.</a:t>
            </a:r>
          </a:p>
          <a:p>
            <a:pPr marL="609600" indent="-609600">
              <a:buFontTx/>
              <a:buNone/>
            </a:pPr>
            <a:endParaRPr lang="ru-RU" altLang="ru-RU" sz="3200" b="1" dirty="0" smtClean="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3200" b="1" dirty="0" smtClean="0"/>
              <a:t>ЗАДАЧИ </a:t>
            </a:r>
            <a:endParaRPr lang="ru-RU" altLang="ru-RU" sz="3200" b="1" dirty="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3200" b="1" dirty="0" smtClean="0"/>
              <a:t>ИССЛЕДОВАНИЯ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3000" dirty="0"/>
              <a:t>к</a:t>
            </a:r>
            <a:r>
              <a:rPr lang="ru-RU" altLang="ru-RU" sz="3000" dirty="0" smtClean="0"/>
              <a:t>онкретизируют шаги, которые необходимы для достижения цели </a:t>
            </a:r>
            <a:endParaRPr lang="ru-RU" altLang="ru-RU" sz="3200" b="1" dirty="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2400" dirty="0"/>
              <a:t>Наиболее употребительный вариант</a:t>
            </a:r>
            <a:r>
              <a:rPr lang="ru-RU" altLang="ru-RU" sz="2400" dirty="0" smtClean="0"/>
              <a:t>:</a:t>
            </a:r>
            <a:endParaRPr lang="ru-RU" altLang="ru-RU" sz="2400" dirty="0"/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ru-RU" altLang="ru-RU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ИЗУЧИТЬ В ТЕОРИИ И ПРАКТИКЕ СОСТОЯНИЕ ПРОБЛЕМЫ .....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ОБОСНОВАТЬ МОДЕЛЬ ....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В ОПЫТНО-ЭКСПЕРИМЕНТАЛЬНОЙ РАБОТЕ ПРОВЕРИТЬ ЭФФЕКТИВНОСТЬ ПРЕДЛОЖЕННОЙ МОДЕЛИ...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РАЗРАБОТАТЬ РЕКОМЕНДАЦИИ ПО...</a:t>
            </a:r>
          </a:p>
          <a:p>
            <a:pPr marL="609600" indent="-609600">
              <a:buFontTx/>
              <a:buNone/>
            </a:pPr>
            <a:endParaRPr lang="ru-RU" alt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9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0755" y="148046"/>
            <a:ext cx="9823858" cy="862149"/>
          </a:xfrm>
        </p:spPr>
        <p:txBody>
          <a:bodyPr/>
          <a:lstStyle/>
          <a:p>
            <a:pPr algn="ctr"/>
            <a:r>
              <a:rPr lang="ru-RU" b="1" dirty="0"/>
              <a:t>Методы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3" y="1010195"/>
            <a:ext cx="11704319" cy="584780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это </a:t>
            </a:r>
            <a:r>
              <a:rPr lang="ru-RU" sz="2400" dirty="0"/>
              <a:t>способы </a:t>
            </a:r>
            <a:r>
              <a:rPr lang="ru-RU" sz="2400" dirty="0" smtClean="0"/>
              <a:t>достижения</a:t>
            </a:r>
            <a:r>
              <a:rPr lang="en-US" sz="2400" dirty="0" smtClean="0"/>
              <a:t> </a:t>
            </a:r>
            <a:r>
              <a:rPr lang="ru-RU" sz="2400" dirty="0" smtClean="0"/>
              <a:t>цели</a:t>
            </a:r>
            <a:r>
              <a:rPr lang="en-US" sz="2400" dirty="0" smtClean="0"/>
              <a:t> </a:t>
            </a:r>
            <a:r>
              <a:rPr lang="ru-RU" sz="2400" dirty="0" smtClean="0"/>
              <a:t>исследовательской </a:t>
            </a:r>
            <a:r>
              <a:rPr lang="ru-RU" sz="2400" dirty="0"/>
              <a:t>работы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http</a:t>
            </a:r>
            <a:r>
              <a:rPr lang="ru-RU" sz="2400" dirty="0"/>
              <a:t>://</a:t>
            </a:r>
            <a:r>
              <a:rPr lang="ru-RU" sz="2400" dirty="0" smtClean="0"/>
              <a:t>pedtehno.ru/content/metody-issledovaniya</a:t>
            </a:r>
            <a:br>
              <a:rPr lang="ru-RU" sz="2400" dirty="0" smtClean="0"/>
            </a:br>
            <a:endParaRPr lang="en-US" sz="2400" dirty="0" smtClean="0"/>
          </a:p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87682" y="2834640"/>
          <a:ext cx="1170431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2320"/>
                <a:gridCol w="5801998"/>
              </a:tblGrid>
              <a:tr h="549849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Эмпирические</a:t>
                      </a:r>
                      <a:b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Теоретические</a:t>
                      </a:r>
                      <a:r>
                        <a:rPr lang="ru-RU" sz="1800" b="1" i="0" kern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1" i="0" kern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07129">
                <a:tc>
                  <a:txBody>
                    <a:bodyPr/>
                    <a:lstStyle/>
                    <a:p>
                      <a: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Наблюдение</a:t>
                      </a:r>
                      <a:b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Измерение</a:t>
                      </a:r>
                      <a:b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Эксперимент</a:t>
                      </a:r>
                      <a:b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Моделирование</a:t>
                      </a:r>
                      <a:b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Опрос</a:t>
                      </a:r>
                      <a:b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Контент-анализ</a:t>
                      </a:r>
                      <a:endParaRPr lang="en-US" sz="2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Классификация</a:t>
                      </a:r>
                      <a:endParaRPr lang="en-US" sz="24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Идеализация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Индукция и дедукция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и синтез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Систематизация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Умозаключение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Абстрагирование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Статистическая обработка</a:t>
                      </a:r>
                      <a:b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653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875" y="165464"/>
            <a:ext cx="10006738" cy="8360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Новизна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381" y="0"/>
            <a:ext cx="11303726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задача </a:t>
            </a:r>
            <a:r>
              <a:rPr lang="ru-RU" sz="3200" dirty="0"/>
              <a:t>решена </a:t>
            </a:r>
            <a:r>
              <a:rPr lang="ru-RU" sz="3200" dirty="0" smtClean="0"/>
              <a:t>впервые, </a:t>
            </a:r>
            <a:r>
              <a:rPr lang="ru-RU" sz="3200" dirty="0"/>
              <a:t>решена </a:t>
            </a:r>
            <a:r>
              <a:rPr lang="ru-RU" sz="3200" dirty="0" smtClean="0"/>
              <a:t>новым способом</a:t>
            </a:r>
            <a:r>
              <a:rPr lang="ru-RU" sz="3200" dirty="0"/>
              <a:t>. </a:t>
            </a:r>
            <a:br>
              <a:rPr lang="ru-RU" sz="3200" dirty="0"/>
            </a:br>
            <a:r>
              <a:rPr lang="ru-RU" sz="3200" dirty="0"/>
              <a:t>Наиболее значима для исследовательских работ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3200" b="1" dirty="0"/>
              <a:t>строится в формулировках: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dirty="0"/>
              <a:t>разработаны (например, основы чего-то),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dirty="0"/>
              <a:t>раскрыты (допустим, состав и структура чего-либо),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dirty="0"/>
              <a:t>обоснованы (положения о том-то и о том-то),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dirty="0"/>
              <a:t>определены (педагогические условия чего-то);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/>
              <a:t>выявлены (совокупность чего-то), установлены (критерии...) и т.д</a:t>
            </a:r>
            <a:r>
              <a:rPr lang="ru-RU" altLang="ru-RU" sz="3200" smtClean="0"/>
              <a:t>.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600" b="1" dirty="0" smtClean="0"/>
              <a:t>Практическая </a:t>
            </a:r>
            <a:r>
              <a:rPr lang="ru-RU" sz="3600" b="1" dirty="0"/>
              <a:t>значимость </a:t>
            </a:r>
            <a:r>
              <a:rPr lang="ru-RU" sz="3600" b="1" dirty="0" smtClean="0"/>
              <a:t> </a:t>
            </a:r>
          </a:p>
          <a:p>
            <a:pPr marL="0" indent="0">
              <a:buNone/>
            </a:pPr>
            <a:r>
              <a:rPr lang="ru-RU" sz="3200" dirty="0" smtClean="0"/>
              <a:t>показывает </a:t>
            </a:r>
            <a:r>
              <a:rPr lang="ru-RU" sz="3200" dirty="0"/>
              <a:t>где </a:t>
            </a:r>
            <a:r>
              <a:rPr lang="ru-RU" sz="3200" dirty="0" smtClean="0"/>
              <a:t>результат работы использован, может </a:t>
            </a:r>
            <a:r>
              <a:rPr lang="ru-RU" sz="3200" dirty="0"/>
              <a:t>быть использован.</a:t>
            </a:r>
            <a:br>
              <a:rPr lang="ru-RU" sz="3200" dirty="0"/>
            </a:br>
            <a:r>
              <a:rPr lang="ru-RU" sz="3200" dirty="0"/>
              <a:t>Наиболее значима для проектных работ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356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354" y="0"/>
            <a:ext cx="11425646" cy="6858000"/>
          </a:xfrm>
        </p:spPr>
        <p:txBody>
          <a:bodyPr>
            <a:normAutofit fontScale="92500" lnSpcReduction="20000"/>
          </a:bodyPr>
          <a:lstStyle/>
          <a:p>
            <a:pPr marL="0" indent="0" algn="ctr" defTabSz="914400">
              <a:spcBef>
                <a:spcPts val="0"/>
              </a:spcBef>
              <a:buClrTx/>
              <a:buNone/>
              <a:defRPr/>
            </a:pPr>
            <a:endParaRPr lang="ru-RU" b="1" dirty="0" smtClean="0"/>
          </a:p>
          <a:p>
            <a:pPr marL="0" indent="0" algn="ctr" defTabSz="914400">
              <a:spcBef>
                <a:spcPts val="0"/>
              </a:spcBef>
              <a:buClrTx/>
              <a:buNone/>
              <a:defRPr/>
            </a:pPr>
            <a:r>
              <a:rPr lang="ru-RU" sz="2400" b="1" dirty="0" smtClean="0"/>
              <a:t>АННОТАЦИЯ</a:t>
            </a:r>
          </a:p>
          <a:p>
            <a:pPr marL="0" indent="0" algn="ctr" defTabSz="914400">
              <a:spcBef>
                <a:spcPts val="0"/>
              </a:spcBef>
              <a:buClrTx/>
              <a:buNone/>
              <a:defRPr/>
            </a:pPr>
            <a:endParaRPr lang="ru-RU" b="1" dirty="0" smtClean="0"/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endParaRPr lang="ru-RU" u="sng" dirty="0" smtClean="0">
              <a:solidFill>
                <a:schemeClr val="tx1"/>
              </a:solidFill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данной статье рассматривается проблема...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статье затрагивается тема...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Целью </a:t>
            </a:r>
            <a:r>
              <a:rPr lang="ru-RU" sz="2800" dirty="0">
                <a:solidFill>
                  <a:schemeClr val="tx1"/>
                </a:solidFill>
              </a:rPr>
              <a:t>статьи является анализ изучения...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Особое </a:t>
            </a:r>
            <a:r>
              <a:rPr lang="ru-RU" sz="2800" dirty="0">
                <a:solidFill>
                  <a:schemeClr val="tx1"/>
                </a:solidFill>
              </a:rPr>
              <a:t>внимание уделено...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Автор </a:t>
            </a:r>
            <a:r>
              <a:rPr lang="ru-RU" sz="2800" dirty="0">
                <a:solidFill>
                  <a:schemeClr val="tx1"/>
                </a:solidFill>
              </a:rPr>
              <a:t>приходит к выводу, что...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Основное внимание в работе автор акцентирует на...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>
                <a:solidFill>
                  <a:schemeClr val="tx1"/>
                </a:solidFill>
              </a:rPr>
              <a:t>основании анализа..., а также привлечения... устанавливается, что...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Автором </a:t>
            </a:r>
            <a:r>
              <a:rPr lang="ru-RU" sz="2800" dirty="0">
                <a:solidFill>
                  <a:schemeClr val="tx1"/>
                </a:solidFill>
              </a:rPr>
              <a:t>предложены...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Основное </a:t>
            </a:r>
            <a:r>
              <a:rPr lang="ru-RU" sz="2800" dirty="0">
                <a:solidFill>
                  <a:schemeClr val="tx1"/>
                </a:solidFill>
              </a:rPr>
              <a:t>содержание исследования составляет анализ...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Обобщается </a:t>
            </a:r>
            <a:r>
              <a:rPr lang="ru-RU" sz="2800" dirty="0">
                <a:solidFill>
                  <a:schemeClr val="tx1"/>
                </a:solidFill>
              </a:rPr>
              <a:t>практический опыт...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качестве исследовательской задачи авторами была определена попытка оценить...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Статья </a:t>
            </a:r>
            <a:r>
              <a:rPr lang="ru-RU" sz="2800" dirty="0">
                <a:solidFill>
                  <a:schemeClr val="tx1"/>
                </a:solidFill>
              </a:rPr>
              <a:t>подводит некоторые итоги изучения...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Автор дает обобщенную характеристику</a:t>
            </a:r>
            <a:r>
              <a:rPr lang="ru-RU" sz="2800" dirty="0" smtClean="0">
                <a:solidFill>
                  <a:schemeClr val="tx1"/>
                </a:solidFill>
              </a:rPr>
              <a:t>...</a:t>
            </a:r>
            <a:endParaRPr lang="ru-RU" sz="2800" dirty="0">
              <a:solidFill>
                <a:schemeClr val="tx1"/>
              </a:solidFill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В статье проанализированы концепции...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данной статье предпринята попытка раскрыть основные причины...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0"/>
            <a:ext cx="11948160" cy="6858000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ru-RU" sz="3000" b="1" dirty="0" smtClean="0"/>
              <a:t>Вопросы для размышления</a:t>
            </a:r>
          </a:p>
          <a:p>
            <a:pPr fontAlgn="base"/>
            <a:r>
              <a:rPr lang="ru-RU" sz="2400" dirty="0" smtClean="0"/>
              <a:t>Какие </a:t>
            </a:r>
            <a:r>
              <a:rPr lang="ru-RU" sz="2400" dirty="0"/>
              <a:t>новые социальные условия, предпосылки обуславливают актуальность изучаемого педагогического явления </a:t>
            </a:r>
            <a:r>
              <a:rPr lang="ru-RU" sz="2400" dirty="0" smtClean="0"/>
              <a:t>сейчас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 smtClean="0"/>
              <a:t>Какие </a:t>
            </a:r>
            <a:r>
              <a:rPr lang="ru-RU" sz="2400" dirty="0"/>
              <a:t>социальные запросы общества могут быть удовлетворены решением данной </a:t>
            </a:r>
            <a:r>
              <a:rPr lang="ru-RU" sz="2400" dirty="0" smtClean="0"/>
              <a:t>проблемы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 smtClean="0"/>
              <a:t>С </a:t>
            </a:r>
            <a:r>
              <a:rPr lang="ru-RU" sz="2400" dirty="0"/>
              <a:t>решением каких научных проблем связана проблема </a:t>
            </a:r>
            <a:r>
              <a:rPr lang="ru-RU" sz="2400" dirty="0" smtClean="0"/>
              <a:t>исследования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/>
              <a:t>Какие потребности науки могут быть удовлетворены решением данной </a:t>
            </a:r>
            <a:r>
              <a:rPr lang="ru-RU" sz="2400" dirty="0" smtClean="0"/>
              <a:t>проблемы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/>
              <a:t>Обоснование проблемы с позиций развития (достижений) других наук</a:t>
            </a:r>
            <a:r>
              <a:rPr lang="ru-RU" sz="2400" dirty="0" smtClean="0"/>
              <a:t>.</a:t>
            </a:r>
          </a:p>
          <a:p>
            <a:pPr fontAlgn="base"/>
            <a:r>
              <a:rPr lang="ru-RU" sz="2400" dirty="0"/>
              <a:t>Когда и как данная проблема трактовалась </a:t>
            </a:r>
            <a:r>
              <a:rPr lang="ru-RU" sz="2400" dirty="0" smtClean="0"/>
              <a:t>раньше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/>
              <a:t>Почему в настоящее время проблема вновь  </a:t>
            </a:r>
            <a:r>
              <a:rPr lang="ru-RU" sz="2400" dirty="0" smtClean="0"/>
              <a:t>актуальна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/>
              <a:t>В чем новизна проблемы </a:t>
            </a:r>
            <a:r>
              <a:rPr lang="ru-RU" sz="2400" dirty="0" smtClean="0"/>
              <a:t>сегодня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/>
              <a:t>Почему данная проблема привлекает внимание практических </a:t>
            </a:r>
            <a:r>
              <a:rPr lang="ru-RU" sz="2400" dirty="0" smtClean="0"/>
              <a:t>работников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/>
              <a:t>Какие потребности практики могут быть удовлетворены решением данной </a:t>
            </a:r>
            <a:r>
              <a:rPr lang="ru-RU" sz="2400" dirty="0" smtClean="0"/>
              <a:t>проблемы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r>
              <a:rPr lang="ru-RU" sz="2400" dirty="0"/>
              <a:t>Какие имеются достижения, что надо обобщить, что нужно </a:t>
            </a:r>
            <a:r>
              <a:rPr lang="ru-RU" sz="2400" dirty="0" smtClean="0"/>
              <a:t>проанализировать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fontAlgn="base"/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43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1051" y="0"/>
            <a:ext cx="10310949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Структура </a:t>
            </a:r>
            <a:r>
              <a:rPr lang="ru-RU" sz="3600" dirty="0">
                <a:solidFill>
                  <a:srgbClr val="FF0000"/>
                </a:solidFill>
              </a:rPr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аучно- исследовательской работы: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- </a:t>
            </a:r>
            <a:r>
              <a:rPr lang="ru-RU" sz="3600" dirty="0" smtClean="0"/>
              <a:t>Тема</a:t>
            </a:r>
            <a:endParaRPr lang="en-US" sz="3600" dirty="0" smtClean="0"/>
          </a:p>
          <a:p>
            <a:r>
              <a:rPr lang="ru-RU" sz="3600" dirty="0" smtClean="0"/>
              <a:t>Актуальность</a:t>
            </a:r>
            <a:endParaRPr lang="en-US" sz="3600" dirty="0" smtClean="0"/>
          </a:p>
          <a:p>
            <a:r>
              <a:rPr lang="ru-RU" sz="3600" dirty="0" smtClean="0"/>
              <a:t>Гипотеза</a:t>
            </a:r>
            <a:endParaRPr lang="en-US" sz="3600" dirty="0" smtClean="0"/>
          </a:p>
          <a:p>
            <a:r>
              <a:rPr lang="ru-RU" sz="3600" dirty="0" smtClean="0"/>
              <a:t>Цель</a:t>
            </a:r>
            <a:endParaRPr lang="en-US" sz="3600" dirty="0" smtClean="0"/>
          </a:p>
          <a:p>
            <a:r>
              <a:rPr lang="ru-RU" sz="3600" dirty="0" smtClean="0"/>
              <a:t>Задачи</a:t>
            </a:r>
            <a:endParaRPr lang="ru-RU" sz="3600" dirty="0"/>
          </a:p>
          <a:p>
            <a:r>
              <a:rPr lang="ru-RU" sz="3600" dirty="0" smtClean="0"/>
              <a:t>Проблема</a:t>
            </a:r>
            <a:endParaRPr lang="en-US" sz="3600" dirty="0" smtClean="0"/>
          </a:p>
          <a:p>
            <a:r>
              <a:rPr lang="ru-RU" sz="3600" dirty="0" smtClean="0"/>
              <a:t>Предмет</a:t>
            </a:r>
            <a:endParaRPr lang="en-US" sz="3600" dirty="0" smtClean="0"/>
          </a:p>
          <a:p>
            <a:r>
              <a:rPr lang="ru-RU" sz="3600" dirty="0" smtClean="0"/>
              <a:t>Методы </a:t>
            </a:r>
            <a:r>
              <a:rPr lang="ru-RU" sz="3600" dirty="0" smtClean="0"/>
              <a:t>исследования</a:t>
            </a:r>
            <a:endParaRPr lang="en-US" sz="3600" dirty="0" smtClean="0"/>
          </a:p>
          <a:p>
            <a:r>
              <a:rPr lang="ru-RU" sz="3600" dirty="0" smtClean="0"/>
              <a:t>Новизна</a:t>
            </a:r>
            <a:endParaRPr lang="en-US" sz="3600" dirty="0" smtClean="0"/>
          </a:p>
          <a:p>
            <a:r>
              <a:rPr lang="ru-RU" sz="3600" dirty="0" smtClean="0"/>
              <a:t>Практическая </a:t>
            </a:r>
            <a:r>
              <a:rPr lang="ru-RU" sz="3600" dirty="0" smtClean="0"/>
              <a:t>значимость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61935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3220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463" y="0"/>
            <a:ext cx="12026537" cy="68580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Приложение </a:t>
            </a:r>
            <a:endParaRPr lang="en-US" dirty="0" smtClean="0"/>
          </a:p>
          <a:p>
            <a:pPr marL="0" indent="0" algn="ctr">
              <a:buNone/>
            </a:pPr>
            <a:r>
              <a:rPr lang="ru-RU" sz="2400" b="1" dirty="0" smtClean="0"/>
              <a:t>Научные </a:t>
            </a:r>
            <a:r>
              <a:rPr lang="ru-RU" sz="2400" b="1" dirty="0"/>
              <a:t>направления 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                XIX</a:t>
            </a:r>
            <a:r>
              <a:rPr lang="ru-RU" sz="2400" b="1" dirty="0" smtClean="0"/>
              <a:t> </a:t>
            </a:r>
            <a:r>
              <a:rPr lang="ru-RU" sz="2400" b="1" dirty="0" smtClean="0"/>
              <a:t>областного</a:t>
            </a:r>
            <a:r>
              <a:rPr lang="ru-RU" sz="2400" dirty="0"/>
              <a:t> </a:t>
            </a:r>
            <a:r>
              <a:rPr lang="ru-RU" sz="2400" b="1" dirty="0" smtClean="0"/>
              <a:t>научного </a:t>
            </a:r>
            <a:r>
              <a:rPr lang="ru-RU" sz="2400" b="1" dirty="0"/>
              <a:t>форума молодых </a:t>
            </a:r>
            <a:r>
              <a:rPr lang="ru-RU" sz="2400" b="1" dirty="0" smtClean="0"/>
              <a:t>исследователей</a:t>
            </a:r>
            <a:r>
              <a:rPr lang="ru-RU" sz="2400" dirty="0"/>
              <a:t> </a:t>
            </a:r>
            <a:r>
              <a:rPr lang="ru-RU" sz="2400" b="1" dirty="0" smtClean="0"/>
              <a:t>«Шаг </a:t>
            </a:r>
            <a:r>
              <a:rPr lang="ru-RU" sz="2400" b="1" dirty="0"/>
              <a:t>в будущее</a:t>
            </a:r>
            <a:r>
              <a:rPr lang="ru-RU" sz="2400" b="1" dirty="0" smtClean="0"/>
              <a:t>»</a:t>
            </a:r>
          </a:p>
          <a:p>
            <a:pPr marL="0" indent="0" algn="ctr">
              <a:buNone/>
            </a:pPr>
            <a:r>
              <a:rPr lang="ru-RU" sz="2800" dirty="0"/>
              <a:t>СИМПОЗИУМ 1. </a:t>
            </a:r>
            <a:endParaRPr lang="en-US" sz="2800" dirty="0"/>
          </a:p>
          <a:p>
            <a:pPr marL="0" indent="0" algn="ctr">
              <a:buNone/>
            </a:pPr>
            <a:r>
              <a:rPr lang="ru-RU" sz="2800" dirty="0" smtClean="0"/>
              <a:t>Инженерные </a:t>
            </a:r>
            <a:r>
              <a:rPr lang="ru-RU" sz="2800" dirty="0"/>
              <a:t>науки в </a:t>
            </a:r>
            <a:r>
              <a:rPr lang="ru-RU" sz="2800" dirty="0" err="1"/>
              <a:t>техносфере</a:t>
            </a:r>
            <a:r>
              <a:rPr lang="ru-RU" sz="2800" dirty="0"/>
              <a:t> настоящего и </a:t>
            </a:r>
            <a:r>
              <a:rPr lang="ru-RU" sz="2800" dirty="0" smtClean="0"/>
              <a:t>будущего</a:t>
            </a:r>
            <a:r>
              <a:rPr lang="ru-RU" sz="2800" dirty="0"/>
              <a:t> </a:t>
            </a:r>
          </a:p>
          <a:p>
            <a:pPr marL="0" indent="0" algn="ctr">
              <a:buNone/>
            </a:pPr>
            <a:r>
              <a:rPr lang="ru-RU" sz="2800" dirty="0"/>
              <a:t>СИМПОЗИУМ 2.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Естественные </a:t>
            </a:r>
            <a:r>
              <a:rPr lang="ru-RU" sz="2800" dirty="0"/>
              <a:t>науки и современный мир</a:t>
            </a:r>
          </a:p>
          <a:p>
            <a:pPr marL="0" indent="0" algn="ctr">
              <a:buNone/>
            </a:pPr>
            <a:r>
              <a:rPr lang="ru-RU" sz="2800" dirty="0" smtClean="0"/>
              <a:t>СИМПОЗИУМ </a:t>
            </a:r>
            <a:r>
              <a:rPr lang="ru-RU" sz="2800" dirty="0"/>
              <a:t>3.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Математика </a:t>
            </a:r>
            <a:r>
              <a:rPr lang="ru-RU" sz="2800" dirty="0"/>
              <a:t>и информационные технологии</a:t>
            </a:r>
          </a:p>
          <a:p>
            <a:pPr marL="0" indent="0" algn="ctr">
              <a:buNone/>
            </a:pPr>
            <a:r>
              <a:rPr lang="ru-RU" sz="2800" dirty="0" smtClean="0"/>
              <a:t>СИМПОЗИУМ </a:t>
            </a:r>
            <a:r>
              <a:rPr lang="ru-RU" sz="2800" dirty="0"/>
              <a:t>4.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Социально-гуманитарные и экономические науки</a:t>
            </a:r>
            <a:r>
              <a:rPr lang="ru-RU" sz="2800" dirty="0"/>
              <a:t> 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21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1087" y="0"/>
            <a:ext cx="9893526" cy="1567543"/>
          </a:xfrm>
        </p:spPr>
        <p:txBody>
          <a:bodyPr/>
          <a:lstStyle/>
          <a:p>
            <a:pPr algn="ctr"/>
            <a:r>
              <a:rPr lang="ru-RU" b="1" dirty="0"/>
              <a:t>Исследовательская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606" y="1280160"/>
            <a:ext cx="11373394" cy="55778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200" dirty="0" smtClean="0"/>
              <a:t>вид </a:t>
            </a:r>
            <a:r>
              <a:rPr lang="ru-RU" sz="3200" dirty="0" smtClean="0"/>
              <a:t>самостоятельной творческой </a:t>
            </a:r>
            <a:r>
              <a:rPr lang="ru-RU" sz="3200" dirty="0"/>
              <a:t>деятельности учащихся, направленная </a:t>
            </a:r>
            <a:r>
              <a:rPr lang="ru-RU" sz="3200" dirty="0" smtClean="0"/>
              <a:t>на получение </a:t>
            </a:r>
            <a:r>
              <a:rPr lang="ru-RU" sz="3200" dirty="0"/>
              <a:t>новых знаний об объекте либо явлении.</a:t>
            </a:r>
            <a:br>
              <a:rPr lang="ru-RU" sz="3200" dirty="0"/>
            </a:br>
            <a:r>
              <a:rPr lang="ru-RU" sz="3200" dirty="0"/>
              <a:t>Результат исследования заранее не известен.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rgbClr val="FF0000"/>
                </a:solidFill>
              </a:rPr>
              <a:t>Цель </a:t>
            </a:r>
            <a:r>
              <a:rPr lang="ru-RU" sz="3200" dirty="0">
                <a:solidFill>
                  <a:srgbClr val="FF0000"/>
                </a:solidFill>
              </a:rPr>
              <a:t>исследования: </a:t>
            </a:r>
            <a:r>
              <a:rPr lang="ru-RU" sz="3200" dirty="0"/>
              <a:t>определить, изучить, получить</a:t>
            </a:r>
            <a:br>
              <a:rPr lang="ru-RU" sz="3200" dirty="0"/>
            </a:br>
            <a:r>
              <a:rPr lang="ru-RU" sz="3200" dirty="0"/>
              <a:t>данные.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493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167" y="78377"/>
            <a:ext cx="10015446" cy="147174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Пример введения к исследовательской</a:t>
            </a:r>
            <a:br>
              <a:rPr lang="ru-RU" b="1" dirty="0"/>
            </a:br>
            <a:r>
              <a:rPr lang="ru-RU" b="1" dirty="0"/>
              <a:t>работе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480" y="1550126"/>
            <a:ext cx="11399520" cy="530787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• </a:t>
            </a:r>
            <a:r>
              <a:rPr lang="ru-RU" sz="3600" dirty="0"/>
              <a:t>Постановка проблемы. Актуальность.</a:t>
            </a:r>
            <a:br>
              <a:rPr lang="ru-RU" sz="3600" dirty="0"/>
            </a:br>
            <a:r>
              <a:rPr lang="ru-RU" sz="3600" dirty="0"/>
              <a:t>• Гипотеза</a:t>
            </a:r>
            <a:br>
              <a:rPr lang="ru-RU" sz="3600" dirty="0"/>
            </a:br>
            <a:r>
              <a:rPr lang="ru-RU" sz="3600" dirty="0"/>
              <a:t>• Объект и предмет исследования</a:t>
            </a:r>
            <a:br>
              <a:rPr lang="ru-RU" sz="3600" dirty="0"/>
            </a:br>
            <a:r>
              <a:rPr lang="ru-RU" sz="3600" dirty="0"/>
              <a:t>• Цель и задачи</a:t>
            </a:r>
            <a:br>
              <a:rPr lang="ru-RU" sz="3600" dirty="0"/>
            </a:br>
            <a:r>
              <a:rPr lang="ru-RU" sz="3600" dirty="0"/>
              <a:t>• План работ</a:t>
            </a:r>
            <a:br>
              <a:rPr lang="ru-RU" sz="3600" dirty="0"/>
            </a:br>
            <a:r>
              <a:rPr lang="ru-RU" sz="3600" dirty="0"/>
              <a:t>• Методы исследования</a:t>
            </a:r>
            <a:br>
              <a:rPr lang="ru-RU" sz="3600" dirty="0"/>
            </a:br>
            <a:r>
              <a:rPr lang="ru-RU" sz="3600" dirty="0"/>
              <a:t>• Новизна</a:t>
            </a:r>
            <a:br>
              <a:rPr lang="ru-RU" sz="3600" dirty="0"/>
            </a:br>
            <a:r>
              <a:rPr lang="ru-RU" sz="3600" dirty="0"/>
              <a:t>• Структура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92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0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2" y="141668"/>
            <a:ext cx="10576721" cy="1661006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>
                <a:latin typeface="Arial" panose="020B0604020202020204" pitchFamily="34" charset="0"/>
              </a:rPr>
              <a:t>Тема исследования</a:t>
            </a:r>
            <a:r>
              <a:rPr lang="ru-RU" altLang="ru-RU" dirty="0">
                <a:latin typeface="Arial" panose="020B0604020202020204" pitchFamily="34" charset="0"/>
              </a:rPr>
              <a:t> </a:t>
            </a:r>
            <a:r>
              <a:rPr lang="ru-RU" altLang="ru-RU" dirty="0" smtClean="0">
                <a:latin typeface="Arial" panose="020B0604020202020204" pitchFamily="34" charset="0"/>
              </a:rPr>
              <a:t>  — </a:t>
            </a:r>
            <a:r>
              <a:rPr lang="ru-RU" altLang="ru-RU" dirty="0">
                <a:latin typeface="Arial" panose="020B0604020202020204" pitchFamily="34" charset="0"/>
              </a:rPr>
              <a:t>     аспект </a:t>
            </a:r>
            <a:r>
              <a:rPr lang="ru-RU" altLang="ru-RU" dirty="0" smtClean="0">
                <a:latin typeface="Arial" panose="020B0604020202020204" pitchFamily="34" charset="0"/>
              </a:rPr>
              <a:t>проблемы </a:t>
            </a:r>
            <a:r>
              <a:rPr lang="ru-RU" altLang="ru-RU" dirty="0">
                <a:latin typeface="Arial" panose="020B0604020202020204" pitchFamily="34" charset="0"/>
              </a:rPr>
              <a:t>или отдельный вопрос, который специально изучается в данном исследовании.</a:t>
            </a:r>
            <a:br>
              <a:rPr lang="ru-RU" altLang="ru-RU" dirty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646" y="1715589"/>
            <a:ext cx="11434354" cy="5142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200" b="1" dirty="0" smtClean="0"/>
              <a:t>Выбрать </a:t>
            </a:r>
            <a:r>
              <a:rPr lang="ru-RU" altLang="ru-RU" sz="3200" b="1" dirty="0"/>
              <a:t>тему помогут следующие приемы: </a:t>
            </a:r>
            <a:endParaRPr lang="ru-RU" altLang="ru-RU" sz="3200" dirty="0"/>
          </a:p>
          <a:p>
            <a:pPr marL="0" indent="0">
              <a:buNone/>
            </a:pPr>
            <a:r>
              <a:rPr lang="ru-RU" altLang="ru-RU" sz="3200" dirty="0" smtClean="0"/>
              <a:t>- </a:t>
            </a:r>
            <a:r>
              <a:rPr lang="ru-RU" altLang="ru-RU" sz="3200" dirty="0"/>
              <a:t>просмотр тем уже выполненных</a:t>
            </a:r>
            <a:r>
              <a:rPr lang="ru-RU" altLang="ru-RU" sz="3200" b="1" i="1" dirty="0"/>
              <a:t> </a:t>
            </a:r>
            <a:r>
              <a:rPr lang="ru-RU" altLang="ru-RU" sz="3200" dirty="0"/>
              <a:t>работ;</a:t>
            </a:r>
          </a:p>
          <a:p>
            <a:pPr marL="0" indent="0">
              <a:buNone/>
            </a:pPr>
            <a:r>
              <a:rPr lang="ru-RU" altLang="ru-RU" sz="3200" dirty="0" smtClean="0"/>
              <a:t>- ознакомиться </a:t>
            </a:r>
            <a:r>
              <a:rPr lang="ru-RU" altLang="ru-RU" sz="3200" dirty="0"/>
              <a:t>с новейшими результатами исследований в смежных, пограничных областях науки, так как на стыке наук можно найти неожиданные решения; </a:t>
            </a:r>
            <a:br>
              <a:rPr lang="ru-RU" altLang="ru-RU" sz="3200" dirty="0"/>
            </a:br>
            <a:r>
              <a:rPr lang="ru-RU" altLang="ru-RU" sz="3200" dirty="0"/>
              <a:t>- определить методы или стандартные методики для изучения объекта в своей </a:t>
            </a:r>
            <a:r>
              <a:rPr lang="ru-RU" altLang="ru-RU" sz="3200" dirty="0" smtClean="0"/>
              <a:t>области.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3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583" y="0"/>
            <a:ext cx="10685417" cy="6858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3600" b="1" dirty="0"/>
              <a:t>Характер исследования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3600" dirty="0"/>
              <a:t>Теоретическое исследование – чисто научное, но перспективное и плодотворное теоретико-стратегическое направление научных поисков на многие годы.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3600" dirty="0"/>
              <a:t>Прикладное исследование позволяет глубже изучить какую-то проблему профессиональной деятельности, чтобы потом успешно работать в этой сфере.</a:t>
            </a:r>
          </a:p>
          <a:p>
            <a:pPr>
              <a:buFontTx/>
              <a:buChar char="-"/>
            </a:pP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37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1417" y="121920"/>
            <a:ext cx="9963195" cy="8273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320" y="1367246"/>
            <a:ext cx="11155680" cy="54907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5100" dirty="0" smtClean="0"/>
          </a:p>
          <a:p>
            <a:pPr marL="0" indent="0">
              <a:buNone/>
            </a:pPr>
            <a:r>
              <a:rPr lang="ru-RU" altLang="ru-RU" sz="5100" dirty="0" smtClean="0"/>
              <a:t>- объективно </a:t>
            </a:r>
            <a:r>
              <a:rPr lang="ru-RU" altLang="ru-RU" sz="5100" dirty="0"/>
              <a:t>возникающий в ходе развития познания вопрос, решение которого представляет существенный практический или теоретический </a:t>
            </a:r>
            <a:r>
              <a:rPr lang="ru-RU" altLang="ru-RU" sz="5100" dirty="0" smtClean="0"/>
              <a:t>интерес;</a:t>
            </a:r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r>
              <a:rPr lang="ru-RU" sz="5100" dirty="0" smtClean="0"/>
              <a:t>- практическая </a:t>
            </a:r>
            <a:r>
              <a:rPr lang="ru-RU" sz="5100" dirty="0"/>
              <a:t>либо </a:t>
            </a:r>
            <a:r>
              <a:rPr lang="ru-RU" sz="5100" dirty="0" smtClean="0"/>
              <a:t>теоретическая задача</a:t>
            </a:r>
            <a:r>
              <a:rPr lang="ru-RU" sz="5100" dirty="0"/>
              <a:t>, требующая решения; </a:t>
            </a:r>
            <a:endParaRPr lang="ru-RU" sz="5100" dirty="0" smtClean="0"/>
          </a:p>
          <a:p>
            <a:pPr marL="0" indent="0">
              <a:buNone/>
            </a:pPr>
            <a:endParaRPr lang="ru-RU" sz="5100" dirty="0" smtClean="0"/>
          </a:p>
          <a:p>
            <a:pPr marL="0" indent="0">
              <a:buNone/>
            </a:pPr>
            <a:r>
              <a:rPr lang="ru-RU" sz="5100" dirty="0" smtClean="0"/>
              <a:t>- противоречия между представлениями </a:t>
            </a:r>
            <a:r>
              <a:rPr lang="ru-RU" sz="5100" dirty="0"/>
              <a:t>и реальными фактами</a:t>
            </a:r>
            <a:r>
              <a:rPr lang="ru-RU" sz="5100" dirty="0" smtClean="0"/>
              <a:t>.</a:t>
            </a:r>
          </a:p>
          <a:p>
            <a:pPr marL="0" indent="0">
              <a:buNone/>
            </a:pPr>
            <a:r>
              <a:rPr lang="ru-RU" sz="4400" dirty="0"/>
              <a:t/>
            </a:r>
            <a:br>
              <a:rPr lang="ru-RU" sz="4400" dirty="0"/>
            </a:br>
            <a:r>
              <a:rPr lang="ru-RU" sz="4100" dirty="0"/>
              <a:t/>
            </a:r>
            <a:br>
              <a:rPr lang="ru-RU" sz="4100" dirty="0"/>
            </a:br>
            <a:r>
              <a:rPr lang="ru-RU" sz="4100" dirty="0"/>
              <a:t/>
            </a:r>
            <a:br>
              <a:rPr lang="ru-RU" sz="4100" dirty="0"/>
            </a:br>
            <a:endParaRPr lang="ru-RU" sz="4100" dirty="0"/>
          </a:p>
        </p:txBody>
      </p:sp>
    </p:spTree>
    <p:extLst>
      <p:ext uri="{BB962C8B-B14F-4D97-AF65-F5344CB8AC3E}">
        <p14:creationId xmlns:p14="http://schemas.microsoft.com/office/powerpoint/2010/main" val="34224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349" y="0"/>
            <a:ext cx="11634651" cy="6858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endParaRPr lang="ru-RU" altLang="ru-RU" sz="2400" b="1" dirty="0" smtClean="0"/>
          </a:p>
          <a:p>
            <a:pPr algn="ctr">
              <a:buFontTx/>
              <a:buNone/>
            </a:pPr>
            <a:r>
              <a:rPr lang="ru-RU" altLang="ru-RU" sz="2800" b="1" dirty="0" smtClean="0"/>
              <a:t>Актуальность</a:t>
            </a:r>
          </a:p>
          <a:p>
            <a:pPr>
              <a:buFontTx/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ru-RU" sz="2400" i="1" dirty="0" smtClean="0"/>
              <a:t>Почему </a:t>
            </a:r>
            <a:r>
              <a:rPr lang="ru-RU" sz="2400" i="1" dirty="0"/>
              <a:t>в настоящее время надо </a:t>
            </a:r>
            <a:r>
              <a:rPr lang="ru-RU" sz="2400" i="1" dirty="0" smtClean="0"/>
              <a:t>изучать данную </a:t>
            </a:r>
            <a:r>
              <a:rPr lang="ru-RU" sz="2400" i="1" dirty="0"/>
              <a:t>проблему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400" i="1" dirty="0"/>
              <a:t> </a:t>
            </a:r>
          </a:p>
          <a:p>
            <a:pPr>
              <a:buFontTx/>
              <a:buNone/>
            </a:pPr>
            <a:r>
              <a:rPr lang="ru-RU" sz="2400" b="1" i="1" dirty="0" smtClean="0"/>
              <a:t>- </a:t>
            </a:r>
            <a:r>
              <a:rPr lang="ru-RU" sz="2400" dirty="0" smtClean="0"/>
              <a:t>Освещение </a:t>
            </a:r>
            <a:r>
              <a:rPr lang="ru-RU" sz="2400" dirty="0"/>
              <a:t>данной проблемы в официальных документах.</a:t>
            </a:r>
          </a:p>
          <a:p>
            <a:pPr marL="0" indent="0" fontAlgn="base">
              <a:buNone/>
            </a:pPr>
            <a:r>
              <a:rPr lang="ru-RU" sz="2400" dirty="0" smtClean="0"/>
              <a:t>- Какие </a:t>
            </a:r>
            <a:r>
              <a:rPr lang="ru-RU" sz="2400" dirty="0"/>
              <a:t>социальные запросы общества могут быть удовлетворены решением данной </a:t>
            </a:r>
            <a:r>
              <a:rPr lang="ru-RU" sz="2400" dirty="0" smtClean="0"/>
              <a:t>проблемы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marL="0" indent="0" fontAlgn="base">
              <a:buNone/>
            </a:pPr>
            <a:r>
              <a:rPr lang="ru-RU" sz="2400" dirty="0" smtClean="0"/>
              <a:t>- Освещение </a:t>
            </a:r>
            <a:r>
              <a:rPr lang="ru-RU" sz="2400" dirty="0"/>
              <a:t>вопроса в современной теории, степень научной разработки </a:t>
            </a:r>
            <a:r>
              <a:rPr lang="ru-RU" sz="2400" dirty="0" smtClean="0"/>
              <a:t>проблемы.</a:t>
            </a:r>
            <a:endParaRPr lang="ru-RU" sz="2400" dirty="0"/>
          </a:p>
          <a:p>
            <a:pPr marL="0" indent="0" fontAlgn="base">
              <a:buNone/>
            </a:pPr>
            <a:r>
              <a:rPr lang="ru-RU" sz="2400" dirty="0" smtClean="0"/>
              <a:t>- С решением каких научных проблем связана проблема исследования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 smtClean="0"/>
          </a:p>
          <a:p>
            <a:pPr marL="0" indent="0" fontAlgn="base">
              <a:buNone/>
            </a:pPr>
            <a:r>
              <a:rPr lang="ru-RU" sz="2400" dirty="0" smtClean="0"/>
              <a:t>- Когда </a:t>
            </a:r>
            <a:r>
              <a:rPr lang="ru-RU" sz="2400" dirty="0"/>
              <a:t>и как данная проблема трактовалась </a:t>
            </a:r>
            <a:r>
              <a:rPr lang="ru-RU" sz="2400" dirty="0" smtClean="0"/>
              <a:t>раньше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marL="0" indent="0" fontAlgn="base">
              <a:buNone/>
            </a:pPr>
            <a:r>
              <a:rPr lang="ru-RU" sz="2400" dirty="0" smtClean="0"/>
              <a:t>- Почему </a:t>
            </a:r>
            <a:r>
              <a:rPr lang="ru-RU" sz="2400" dirty="0"/>
              <a:t>в настоящее время проблема вновь  </a:t>
            </a:r>
            <a:r>
              <a:rPr lang="ru-RU" sz="2400" dirty="0" smtClean="0"/>
              <a:t>актуальна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marL="0" indent="0" fontAlgn="base">
              <a:buNone/>
            </a:pPr>
            <a:r>
              <a:rPr lang="ru-RU" sz="2400" dirty="0" smtClean="0"/>
              <a:t>- Почему </a:t>
            </a:r>
            <a:r>
              <a:rPr lang="ru-RU" sz="2400" dirty="0"/>
              <a:t>данная проблема привлекает внимание практических </a:t>
            </a:r>
            <a:r>
              <a:rPr lang="ru-RU" sz="2400" dirty="0" smtClean="0"/>
              <a:t>работников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 marL="0" indent="0" fontAlgn="base">
              <a:buNone/>
            </a:pPr>
            <a:r>
              <a:rPr lang="ru-RU" sz="2400" dirty="0" smtClean="0"/>
              <a:t>- Какие </a:t>
            </a:r>
            <a:r>
              <a:rPr lang="ru-RU" sz="2400" dirty="0"/>
              <a:t>имеются достижения, что надо обобщить, что нужно </a:t>
            </a:r>
            <a:r>
              <a:rPr lang="ru-RU" sz="2400" dirty="0" smtClean="0"/>
              <a:t>проанализировать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  <a:p>
            <a:pPr>
              <a:buFontTx/>
              <a:buNone/>
            </a:pP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4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658</Words>
  <Application>Microsoft Office PowerPoint</Application>
  <PresentationFormat>Широкоэкранный</PresentationFormat>
  <Paragraphs>145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Легкий дым</vt:lpstr>
      <vt:lpstr>Методология исследования</vt:lpstr>
      <vt:lpstr>Презентация PowerPoint</vt:lpstr>
      <vt:lpstr>Исследовательская работа</vt:lpstr>
      <vt:lpstr>Пример введения к исследовательской работе </vt:lpstr>
      <vt:lpstr>Презентация PowerPoint</vt:lpstr>
      <vt:lpstr>Тема исследования   —      аспект проблемы или отдельный вопрос, который специально изучается в данном исследовании. </vt:lpstr>
      <vt:lpstr>Презентация PowerPoint</vt:lpstr>
      <vt:lpstr>Проблема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исследования</vt:lpstr>
      <vt:lpstr>Новизна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исследования</dc:title>
  <dc:creator>User</dc:creator>
  <cp:lastModifiedBy>User</cp:lastModifiedBy>
  <cp:revision>2</cp:revision>
  <dcterms:created xsi:type="dcterms:W3CDTF">2016-11-01T05:00:49Z</dcterms:created>
  <dcterms:modified xsi:type="dcterms:W3CDTF">2016-11-01T05:14:22Z</dcterms:modified>
</cp:coreProperties>
</file>