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58" r:id="rId6"/>
    <p:sldId id="262" r:id="rId7"/>
    <p:sldId id="264" r:id="rId8"/>
    <p:sldId id="275" r:id="rId9"/>
    <p:sldId id="278" r:id="rId10"/>
    <p:sldId id="263" r:id="rId11"/>
    <p:sldId id="265" r:id="rId12"/>
    <p:sldId id="280" r:id="rId13"/>
    <p:sldId id="281" r:id="rId14"/>
    <p:sldId id="283" r:id="rId15"/>
    <p:sldId id="269" r:id="rId16"/>
    <p:sldId id="271" r:id="rId17"/>
    <p:sldId id="286" r:id="rId18"/>
    <p:sldId id="284" r:id="rId19"/>
    <p:sldId id="285" r:id="rId20"/>
    <p:sldId id="274" r:id="rId21"/>
    <p:sldId id="272" r:id="rId22"/>
    <p:sldId id="282" r:id="rId23"/>
    <p:sldId id="287" r:id="rId24"/>
    <p:sldId id="273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46F"/>
    <a:srgbClr val="A8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57863499366559E-2"/>
          <c:y val="3.6901882696794383E-2"/>
          <c:w val="0.96373715485402967"/>
          <c:h val="0.84479502277524743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val>
            <c:numRef>
              <c:f>Лист1!$D$4:$D$10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01664"/>
        <c:axId val="41203200"/>
      </c:lineChart>
      <c:catAx>
        <c:axId val="4120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41203200"/>
        <c:crosses val="autoZero"/>
        <c:auto val="1"/>
        <c:lblAlgn val="ctr"/>
        <c:lblOffset val="100"/>
        <c:noMultiLvlLbl val="0"/>
      </c:catAx>
      <c:valAx>
        <c:axId val="41203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1201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4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17775539492964E-2"/>
          <c:y val="0.13332884346640178"/>
          <c:w val="0.95336512983571786"/>
          <c:h val="0.63511359467163353"/>
        </c:manualLayout>
      </c:layout>
      <c:lineChart>
        <c:grouping val="standard"/>
        <c:varyColors val="0"/>
        <c:ser>
          <c:idx val="0"/>
          <c:order val="0"/>
          <c:tx>
            <c:v>Всероссийская олимпиада школьников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2632048292612398E-2"/>
                  <c:y val="0.15699204571967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487049161079751E-2"/>
                  <c:y val="0.1024339087578863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141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Sheet1!$A$1:$H$1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Sheet1!$A$2:$H$2</c:f>
              <c:numCache>
                <c:formatCode>General</c:formatCode>
                <c:ptCount val="8"/>
                <c:pt idx="0">
                  <c:v>58</c:v>
                </c:pt>
                <c:pt idx="1">
                  <c:v>59</c:v>
                </c:pt>
                <c:pt idx="2">
                  <c:v>75</c:v>
                </c:pt>
                <c:pt idx="3">
                  <c:v>69</c:v>
                </c:pt>
                <c:pt idx="4">
                  <c:v>76</c:v>
                </c:pt>
                <c:pt idx="5">
                  <c:v>73</c:v>
                </c:pt>
                <c:pt idx="6">
                  <c:v>109</c:v>
                </c:pt>
                <c:pt idx="7">
                  <c:v>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82240"/>
        <c:axId val="42683776"/>
      </c:lineChart>
      <c:catAx>
        <c:axId val="426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3776"/>
        <c:crosses val="autoZero"/>
        <c:auto val="1"/>
        <c:lblAlgn val="ctr"/>
        <c:lblOffset val="100"/>
        <c:noMultiLvlLbl val="0"/>
      </c:catAx>
      <c:valAx>
        <c:axId val="42683776"/>
        <c:scaling>
          <c:orientation val="minMax"/>
          <c:max val="141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4268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0.2137</cdr:x>
      <cdr:y>0.30596</cdr:y>
    </cdr:from>
    <cdr:to>
      <cdr:x>0.25127</cdr:x>
      <cdr:y>0.58543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7304" y="572821"/>
          <a:ext cx="29488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2</a:t>
          </a:r>
        </a:p>
      </cdr:txBody>
    </cdr:sp>
  </cdr:relSizeAnchor>
  <cdr:relSizeAnchor xmlns:cdr="http://schemas.openxmlformats.org/drawingml/2006/chartDrawing">
    <cdr:from>
      <cdr:x>0.08526</cdr:x>
      <cdr:y>0.46387</cdr:y>
    </cdr:from>
    <cdr:to>
      <cdr:x>0.12282</cdr:x>
      <cdr:y>0.74334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9195" y="868461"/>
          <a:ext cx="2948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0</a:t>
          </a:r>
        </a:p>
      </cdr:txBody>
    </cdr:sp>
  </cdr:relSizeAnchor>
  <cdr:relSizeAnchor xmlns:cdr="http://schemas.openxmlformats.org/drawingml/2006/chartDrawing">
    <cdr:from>
      <cdr:x>0.34214</cdr:x>
      <cdr:y>0.22214</cdr:y>
    </cdr:from>
    <cdr:to>
      <cdr:x>0.3797</cdr:x>
      <cdr:y>0.50161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85413" y="415892"/>
          <a:ext cx="2948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+mn-lt"/>
            </a:rPr>
            <a:t>3</a:t>
          </a:r>
          <a:endParaRPr lang="ru-RU" sz="2800" b="1" dirty="0">
            <a:solidFill>
              <a:srgbClr val="0070C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0.47049</cdr:x>
      <cdr:y>0.26103</cdr:y>
    </cdr:from>
    <cdr:to>
      <cdr:x>0.50805</cdr:x>
      <cdr:y>0.5405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92816" y="488702"/>
          <a:ext cx="2948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+mn-lt"/>
            </a:rPr>
            <a:t>2</a:t>
          </a:r>
          <a:endParaRPr lang="ru-RU" sz="2800" b="1" dirty="0">
            <a:solidFill>
              <a:srgbClr val="0070C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0.58985</cdr:x>
      <cdr:y>0.34304</cdr:y>
    </cdr:from>
    <cdr:to>
      <cdr:x>0.62506</cdr:x>
      <cdr:y>0.63216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29621" y="642247"/>
          <a:ext cx="276411" cy="5412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1</a:t>
          </a:r>
        </a:p>
      </cdr:txBody>
    </cdr:sp>
  </cdr:relSizeAnchor>
  <cdr:relSizeAnchor xmlns:cdr="http://schemas.openxmlformats.org/drawingml/2006/chartDrawing">
    <cdr:from>
      <cdr:x>0.71829</cdr:x>
      <cdr:y>0.23231</cdr:y>
    </cdr:from>
    <cdr:to>
      <cdr:x>0.75585</cdr:x>
      <cdr:y>0.51178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637766" y="434933"/>
          <a:ext cx="2948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>
              <a:solidFill>
                <a:srgbClr val="0070C0"/>
              </a:solidFill>
              <a:latin typeface="+mn-lt"/>
            </a:rPr>
            <a:t>4</a:t>
          </a:r>
        </a:p>
      </cdr:txBody>
    </cdr:sp>
  </cdr:relSizeAnchor>
  <cdr:relSizeAnchor xmlns:cdr="http://schemas.openxmlformats.org/drawingml/2006/chartDrawing">
    <cdr:from>
      <cdr:x>0.84673</cdr:x>
      <cdr:y>0.0884</cdr:y>
    </cdr:from>
    <cdr:to>
      <cdr:x>0.88411</cdr:x>
      <cdr:y>0.36787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645875" y="165503"/>
          <a:ext cx="29339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+mn-lt"/>
            </a:rPr>
            <a:t>7</a:t>
          </a:r>
          <a:endParaRPr lang="ru-RU" sz="2800" b="1" dirty="0">
            <a:solidFill>
              <a:srgbClr val="0070C0"/>
            </a:solidFill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5CEF0-D51D-435F-9490-2856C4D9DE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EADE5-CE6A-482E-939B-C8932DA6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6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2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ADE5-CE6A-482E-939B-C8932DA6A2C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6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1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0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1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3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6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1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7573-D744-4973-ABC3-40174FB4A9C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82B5-7E74-4FB1-859D-1F8EB7CA4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6562"/>
            <a:ext cx="9428286" cy="533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137250" y="1563638"/>
            <a:ext cx="931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Система выявления и развития молодых талантов в Республике Татарстан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286554"/>
            <a:ext cx="9389769" cy="611021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16" y="51472"/>
            <a:ext cx="1250960" cy="12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4708198"/>
            <a:ext cx="9389770" cy="797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128" y="3579862"/>
            <a:ext cx="3295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И.Р. Мухаметов,</a:t>
            </a:r>
          </a:p>
          <a:p>
            <a:pPr algn="ctr" eaLnBrk="1" hangingPunct="1"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заместитель министра </a:t>
            </a:r>
          </a:p>
          <a:p>
            <a:pPr algn="ctr" eaLnBrk="1" hangingPunct="1"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образования и науки </a:t>
            </a:r>
          </a:p>
          <a:p>
            <a:pPr algn="ctr" eaLnBrk="1" hangingPunct="1"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Республики Татарстан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36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1729" y="123478"/>
            <a:ext cx="817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специализированных образовательных организаций для одаренных школьников интернатного типа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32" y="761816"/>
            <a:ext cx="58007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89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8285" y="174013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Казанская агломерация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716" y="75073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Гимназия-интернат </a:t>
            </a:r>
            <a:r>
              <a:rPr lang="ru-RU" b="1" dirty="0">
                <a:solidFill>
                  <a:srgbClr val="002060"/>
                </a:solidFill>
              </a:rPr>
              <a:t>№</a:t>
            </a:r>
            <a:r>
              <a:rPr lang="ru-RU" b="1" dirty="0">
                <a:solidFill>
                  <a:srgbClr val="A8246F"/>
                </a:solidFill>
              </a:rPr>
              <a:t>4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г.Казани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Лицей-интернат </a:t>
            </a:r>
            <a:r>
              <a:rPr lang="ru-RU" b="1" dirty="0">
                <a:solidFill>
                  <a:srgbClr val="002060"/>
                </a:solidFill>
              </a:rPr>
              <a:t>№</a:t>
            </a:r>
            <a:r>
              <a:rPr lang="ru-RU" b="1" dirty="0">
                <a:solidFill>
                  <a:srgbClr val="A8246F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г.Казани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Лицей-интернат №</a:t>
            </a:r>
            <a:r>
              <a:rPr lang="ru-RU" b="1" dirty="0">
                <a:solidFill>
                  <a:srgbClr val="A8246F"/>
                </a:solidFill>
              </a:rPr>
              <a:t>7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г.Казани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IT</a:t>
            </a:r>
            <a:r>
              <a:rPr lang="ru-RU" b="1" dirty="0">
                <a:solidFill>
                  <a:srgbClr val="002060"/>
                </a:solidFill>
              </a:rPr>
              <a:t>-лицей </a:t>
            </a:r>
            <a:r>
              <a:rPr lang="ru-RU" b="1" dirty="0" smtClean="0">
                <a:solidFill>
                  <a:srgbClr val="002060"/>
                </a:solidFill>
              </a:rPr>
              <a:t>К(П)ФУ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 </a:t>
            </a:r>
            <a:r>
              <a:rPr lang="ru-RU" b="1" dirty="0" err="1" smtClean="0">
                <a:solidFill>
                  <a:srgbClr val="002060"/>
                </a:solidFill>
              </a:rPr>
              <a:t>Иннополис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A8246F"/>
                </a:solidFill>
              </a:rPr>
              <a:t>Инженерный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лицей-интернат при КГТУ имени </a:t>
            </a:r>
            <a:r>
              <a:rPr lang="ru-RU" b="1" dirty="0" smtClean="0">
                <a:solidFill>
                  <a:srgbClr val="002060"/>
                </a:solidFill>
              </a:rPr>
              <a:t>Туполева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A8246F"/>
                </a:solidFill>
              </a:rPr>
              <a:t>Химический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лицей-интернат </a:t>
            </a:r>
            <a:r>
              <a:rPr lang="ru-RU" b="1" dirty="0" smtClean="0">
                <a:solidFill>
                  <a:srgbClr val="002060"/>
                </a:solidFill>
              </a:rPr>
              <a:t>им. </a:t>
            </a:r>
            <a:r>
              <a:rPr lang="ru-RU" b="1" dirty="0" err="1" smtClean="0">
                <a:solidFill>
                  <a:srgbClr val="002060"/>
                </a:solidFill>
              </a:rPr>
              <a:t>Кирпичникова</a:t>
            </a:r>
            <a:r>
              <a:rPr lang="ru-RU" b="1" dirty="0" smtClean="0">
                <a:solidFill>
                  <a:srgbClr val="002060"/>
                </a:solidFill>
              </a:rPr>
              <a:t> при </a:t>
            </a:r>
            <a:r>
              <a:rPr lang="ru-RU" b="1" dirty="0">
                <a:solidFill>
                  <a:srgbClr val="002060"/>
                </a:solidFill>
              </a:rPr>
              <a:t>КГТУ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30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911" y="174013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Набережночелнинская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агломерация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003" y="1150859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Гуманитарная </a:t>
            </a:r>
            <a:r>
              <a:rPr lang="ru-RU" b="1" dirty="0">
                <a:solidFill>
                  <a:srgbClr val="002060"/>
                </a:solidFill>
              </a:rPr>
              <a:t>гимназия-интернат для одаренных детей Актанышского </a:t>
            </a:r>
            <a:r>
              <a:rPr lang="ru-RU" b="1" dirty="0" smtClean="0">
                <a:solidFill>
                  <a:srgbClr val="002060"/>
                </a:solidFill>
              </a:rPr>
              <a:t>района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Лицей-интернат </a:t>
            </a:r>
            <a:r>
              <a:rPr lang="ru-RU" b="1" dirty="0">
                <a:solidFill>
                  <a:srgbClr val="002060"/>
                </a:solidFill>
              </a:rPr>
              <a:t>инновационных технологий №</a:t>
            </a:r>
            <a:r>
              <a:rPr lang="ru-RU" b="1" dirty="0">
                <a:solidFill>
                  <a:srgbClr val="A8246F"/>
                </a:solidFill>
              </a:rPr>
              <a:t>36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г.Набережные  Челны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Лицей-интернат </a:t>
            </a:r>
            <a:r>
              <a:rPr lang="ru-RU" b="1" dirty="0">
                <a:solidFill>
                  <a:srgbClr val="002060"/>
                </a:solidFill>
              </a:rPr>
              <a:t>№</a:t>
            </a:r>
            <a:r>
              <a:rPr lang="ru-RU" b="1" dirty="0">
                <a:solidFill>
                  <a:srgbClr val="A8246F"/>
                </a:solidFill>
              </a:rPr>
              <a:t>79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г.Набережные Челны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Лицей-интернат </a:t>
            </a:r>
            <a:r>
              <a:rPr lang="ru-RU" b="1" dirty="0">
                <a:solidFill>
                  <a:srgbClr val="002060"/>
                </a:solidFill>
              </a:rPr>
              <a:t>№</a:t>
            </a:r>
            <a:r>
              <a:rPr lang="ru-RU" b="1" dirty="0">
                <a:solidFill>
                  <a:srgbClr val="A8246F"/>
                </a:solidFill>
              </a:rPr>
              <a:t>84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им.Гали</a:t>
            </a:r>
            <a:r>
              <a:rPr lang="ru-RU" b="1" dirty="0">
                <a:solidFill>
                  <a:srgbClr val="002060"/>
                </a:solidFill>
              </a:rPr>
              <a:t> Акыша </a:t>
            </a:r>
            <a:r>
              <a:rPr lang="ru-RU" b="1" dirty="0" smtClean="0">
                <a:solidFill>
                  <a:srgbClr val="002060"/>
                </a:solidFill>
              </a:rPr>
              <a:t>г.Набережные Челны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Лицей-интернат </a:t>
            </a:r>
            <a:r>
              <a:rPr lang="ru-RU" b="1" dirty="0">
                <a:solidFill>
                  <a:srgbClr val="002060"/>
                </a:solidFill>
              </a:rPr>
              <a:t>№</a:t>
            </a:r>
            <a:r>
              <a:rPr lang="ru-RU" b="1" dirty="0">
                <a:solidFill>
                  <a:srgbClr val="A8246F"/>
                </a:solidFill>
              </a:rPr>
              <a:t>24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г.Нижнекамск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28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7091" y="68627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Предволжская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экономическая зона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10273"/>
            <a:ext cx="8126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Лицей-интернат </a:t>
            </a:r>
            <a:r>
              <a:rPr lang="ru-RU" sz="2000" b="1" dirty="0">
                <a:solidFill>
                  <a:srgbClr val="A8246F"/>
                </a:solidFill>
              </a:rPr>
              <a:t>Буинского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района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98" y="1028108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Юго-Восточная экономическая зона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9702" y="1542566"/>
            <a:ext cx="8278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 Лицей-интернат </a:t>
            </a:r>
            <a:r>
              <a:rPr lang="ru-RU" sz="2000" b="1" dirty="0">
                <a:solidFill>
                  <a:srgbClr val="002060"/>
                </a:solidFill>
              </a:rPr>
              <a:t>№</a:t>
            </a:r>
            <a:r>
              <a:rPr lang="ru-RU" sz="2000" b="1" dirty="0">
                <a:solidFill>
                  <a:srgbClr val="A8246F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г.Альметьевск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  Лицей-интернат </a:t>
            </a:r>
            <a:r>
              <a:rPr lang="ru-RU" sz="2000" b="1" dirty="0">
                <a:solidFill>
                  <a:srgbClr val="A8246F"/>
                </a:solidFill>
              </a:rPr>
              <a:t>Бугульминского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6590" y="2441710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Предкамская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экономическая зона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9702" y="2870089"/>
            <a:ext cx="816975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едагогические </a:t>
            </a:r>
            <a:r>
              <a:rPr lang="ru-RU" sz="2000" b="1" dirty="0">
                <a:solidFill>
                  <a:srgbClr val="A8246F"/>
                </a:solidFill>
              </a:rPr>
              <a:t>классы</a:t>
            </a:r>
            <a:r>
              <a:rPr lang="ru-RU" sz="2000" b="1" dirty="0">
                <a:solidFill>
                  <a:srgbClr val="002060"/>
                </a:solidFill>
              </a:rPr>
              <a:t> при ГАОУ СПО «Арский педагогический колледж им. Г. Тукая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Tx/>
              <a:buChar char="-"/>
            </a:pPr>
            <a:endParaRPr lang="ru-RU" sz="900" b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Средняя </a:t>
            </a:r>
            <a:r>
              <a:rPr lang="ru-RU" sz="2000" b="1" dirty="0">
                <a:solidFill>
                  <a:srgbClr val="002060"/>
                </a:solidFill>
              </a:rPr>
              <a:t>общеобразовательная школа-интернат с углубленным изучением отдельных предметов для одаренных детей </a:t>
            </a:r>
            <a:r>
              <a:rPr lang="ru-RU" sz="2000" b="1" dirty="0">
                <a:solidFill>
                  <a:srgbClr val="A8246F"/>
                </a:solidFill>
              </a:rPr>
              <a:t>Сабинского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района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4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71599" y="174013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образовательной сети республики функционируют: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3" y="923202"/>
            <a:ext cx="90364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школы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центры </a:t>
            </a:r>
            <a:r>
              <a:rPr lang="ru-RU" sz="2400" b="1" dirty="0">
                <a:solidFill>
                  <a:srgbClr val="002060"/>
                </a:solidFill>
              </a:rPr>
              <a:t>компетенции в электронном образовании – </a:t>
            </a:r>
            <a:r>
              <a:rPr lang="ru-RU" sz="2400" b="1" dirty="0" smtClean="0">
                <a:solidFill>
                  <a:srgbClr val="A8246F"/>
                </a:solidFill>
              </a:rPr>
              <a:t>54</a:t>
            </a:r>
          </a:p>
          <a:p>
            <a:pPr marL="342900" indent="-342900">
              <a:buFontTx/>
              <a:buChar char="-"/>
            </a:pP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школы </a:t>
            </a:r>
            <a:r>
              <a:rPr lang="ru-RU" sz="2400" b="1" dirty="0">
                <a:solidFill>
                  <a:srgbClr val="002060"/>
                </a:solidFill>
              </a:rPr>
              <a:t>«Интел» - </a:t>
            </a:r>
            <a:r>
              <a:rPr lang="ru-RU" sz="2400" b="1" dirty="0" smtClean="0">
                <a:solidFill>
                  <a:srgbClr val="A8246F"/>
                </a:solidFill>
              </a:rPr>
              <a:t>5</a:t>
            </a:r>
          </a:p>
          <a:p>
            <a:pPr marL="342900" indent="-342900">
              <a:buFontTx/>
              <a:buChar char="-"/>
            </a:pPr>
            <a:endParaRPr lang="ru-RU" sz="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школы </a:t>
            </a:r>
            <a:r>
              <a:rPr lang="ru-RU" sz="2400" b="1" dirty="0">
                <a:solidFill>
                  <a:srgbClr val="002060"/>
                </a:solidFill>
              </a:rPr>
              <a:t>«РОСНАНО» - </a:t>
            </a:r>
            <a:r>
              <a:rPr lang="ru-RU" sz="2400" b="1" dirty="0" smtClean="0">
                <a:solidFill>
                  <a:srgbClr val="A8246F"/>
                </a:solidFill>
              </a:rPr>
              <a:t>7</a:t>
            </a:r>
          </a:p>
          <a:p>
            <a:pPr marL="342900" indent="-342900">
              <a:buFontTx/>
              <a:buChar char="-"/>
            </a:pP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школы </a:t>
            </a:r>
            <a:r>
              <a:rPr lang="ru-RU" sz="2400" b="1" dirty="0">
                <a:solidFill>
                  <a:srgbClr val="002060"/>
                </a:solidFill>
              </a:rPr>
              <a:t>«СМАРТ» - </a:t>
            </a:r>
            <a:r>
              <a:rPr lang="ru-RU" sz="2400" b="1" dirty="0" smtClean="0">
                <a:solidFill>
                  <a:srgbClr val="A8246F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школы «Превосходства»(Сингапур)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A8246F"/>
                </a:solidFill>
              </a:rPr>
              <a:t>54</a:t>
            </a:r>
          </a:p>
          <a:p>
            <a:pPr marL="342900" indent="-342900">
              <a:buFontTx/>
              <a:buChar char="-"/>
            </a:pPr>
            <a:endParaRPr lang="ru-RU" sz="9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    школы </a:t>
            </a:r>
            <a:r>
              <a:rPr lang="ru-RU" sz="2400" b="1" dirty="0">
                <a:solidFill>
                  <a:srgbClr val="002060"/>
                </a:solidFill>
              </a:rPr>
              <a:t>с </a:t>
            </a:r>
            <a:r>
              <a:rPr lang="en-US" sz="2400" b="1" dirty="0">
                <a:solidFill>
                  <a:srgbClr val="002060"/>
                </a:solidFill>
              </a:rPr>
              <a:t>IT</a:t>
            </a:r>
            <a:r>
              <a:rPr lang="ru-RU" sz="2400" b="1" dirty="0">
                <a:solidFill>
                  <a:srgbClr val="002060"/>
                </a:solidFill>
              </a:rPr>
              <a:t>- классами – </a:t>
            </a:r>
            <a:r>
              <a:rPr lang="ru-RU" sz="2400" b="1" dirty="0" smtClean="0">
                <a:solidFill>
                  <a:srgbClr val="A8246F"/>
                </a:solidFill>
              </a:rPr>
              <a:t>38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    школы </a:t>
            </a:r>
            <a:r>
              <a:rPr lang="ru-RU" sz="2400" b="1" dirty="0">
                <a:solidFill>
                  <a:srgbClr val="002060"/>
                </a:solidFill>
              </a:rPr>
              <a:t>с геологическими классами – </a:t>
            </a:r>
            <a:r>
              <a:rPr lang="ru-RU" sz="2400" b="1" dirty="0" smtClean="0">
                <a:solidFill>
                  <a:srgbClr val="A8246F"/>
                </a:solidFill>
              </a:rPr>
              <a:t>37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28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1" y="1415506"/>
            <a:ext cx="3363283" cy="22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" y="153648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1599" y="10295"/>
            <a:ext cx="81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автономное учреждение «Республиканский олимпиадный центр»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21632"/>
            <a:ext cx="5115365" cy="35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630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2093" y="915566"/>
            <a:ext cx="8709026" cy="4943476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2100" b="1" dirty="0">
                <a:solidFill>
                  <a:srgbClr val="0070C0"/>
                </a:solidFill>
              </a:rPr>
              <a:t>Организован путем кластерного подхода по </a:t>
            </a:r>
            <a:r>
              <a:rPr lang="ru-RU" sz="2100" b="1" dirty="0" smtClean="0">
                <a:solidFill>
                  <a:srgbClr val="0070C0"/>
                </a:solidFill>
              </a:rPr>
              <a:t>принципу</a:t>
            </a:r>
          </a:p>
          <a:p>
            <a:pPr marL="0" indent="0" algn="ctr">
              <a:buNone/>
              <a:defRPr/>
            </a:pPr>
            <a:r>
              <a:rPr lang="ru-RU" sz="2100" b="1" dirty="0" smtClean="0">
                <a:solidFill>
                  <a:srgbClr val="A8246F"/>
                </a:solidFill>
              </a:rPr>
              <a:t>«</a:t>
            </a:r>
            <a:r>
              <a:rPr lang="ru-RU" sz="2100" b="1" dirty="0">
                <a:solidFill>
                  <a:srgbClr val="A8246F"/>
                </a:solidFill>
              </a:rPr>
              <a:t>Все в одном месте»</a:t>
            </a:r>
          </a:p>
          <a:p>
            <a:pPr marL="0" indent="0" algn="ctr">
              <a:buNone/>
              <a:defRPr/>
            </a:pPr>
            <a:endParaRPr lang="ru-RU" sz="6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r>
              <a:rPr lang="ru-RU" sz="1600" b="1" dirty="0">
                <a:solidFill>
                  <a:srgbClr val="0070C0"/>
                </a:solidFill>
              </a:rPr>
              <a:t>Современный оборудованный учебный корпус, способный принимать профильные смены различной предметной направленности и специфики с химической, физической лабораторией, компьютерным классом, медицинским блоком, тренажерным залом</a:t>
            </a:r>
          </a:p>
          <a:p>
            <a:pPr marL="0" indent="0" algn="just">
              <a:buNone/>
              <a:defRPr/>
            </a:pPr>
            <a:endParaRPr lang="ru-RU" sz="14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accent5"/>
              </a:solidFill>
            </a:endParaRPr>
          </a:p>
          <a:p>
            <a:pPr algn="just">
              <a:buNone/>
              <a:defRPr/>
            </a:pPr>
            <a:endParaRPr lang="ru-RU" sz="1400" dirty="0"/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8" y="153990"/>
            <a:ext cx="6762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088" y="163514"/>
            <a:ext cx="8213082" cy="807913"/>
          </a:xfrm>
          <a:prstGeom prst="rect">
            <a:avLst/>
          </a:prstGeom>
        </p:spPr>
        <p:txBody>
          <a:bodyPr wrap="square" lIns="68579" tIns="34290" rIns="68579" bIns="3429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Оздоровительный образовательный круглогодичный центр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«Дуслык»</a:t>
            </a:r>
          </a:p>
        </p:txBody>
      </p:sp>
      <p:pic>
        <p:nvPicPr>
          <p:cNvPr id="11269" name="Picture 5" descr="http://mon.tatarstan.ru/file/photoreport/print_1607347_1666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0" y="3120869"/>
            <a:ext cx="2027263" cy="13501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mon.tatarstan.ru/file/photoreport/print_1607347_1666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82" y="3102383"/>
            <a:ext cx="2055018" cy="1368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mon.tatarstan.ru/file/photoreport/print_1607347_1666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77" y="3102381"/>
            <a:ext cx="2012156" cy="1368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mon.tatarstan.ru/file/photoreport/print_1607347_16662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71" y="3083213"/>
            <a:ext cx="2083799" cy="13878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Номер слайда 3"/>
          <p:cNvSpPr txBox="1">
            <a:spLocks/>
          </p:cNvSpPr>
          <p:nvPr/>
        </p:nvSpPr>
        <p:spPr bwMode="auto">
          <a:xfrm>
            <a:off x="6975475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096BA6-CEAF-422C-8228-80645D1DD2E0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30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02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025" y="140968"/>
            <a:ext cx="8853487" cy="461667"/>
          </a:xfrm>
          <a:prstGeom prst="rect">
            <a:avLst/>
          </a:prstGeom>
        </p:spPr>
        <p:txBody>
          <a:bodyPr lIns="91440" tIns="45721" rIns="91440" bIns="45721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Телеигра «Умники и умницы» (с 2014 года)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619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4"/>
            <a:ext cx="6762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Номер слайда 3"/>
          <p:cNvSpPr txBox="1">
            <a:spLocks/>
          </p:cNvSpPr>
          <p:nvPr/>
        </p:nvSpPr>
        <p:spPr bwMode="auto">
          <a:xfrm>
            <a:off x="7046912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67338A-4716-49A5-9C13-822426E8F0E6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3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41" y="595874"/>
            <a:ext cx="5544616" cy="39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ula-day.ru/upload_files/news/prev/5355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3" y="1635646"/>
            <a:ext cx="3228528" cy="21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2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9552" y="115167"/>
            <a:ext cx="8784977" cy="998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«Стратегическое управление талантами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2015-2020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ru-RU" b="1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kazanfirst.ru/storage/feeds/2015/08/.thumbs/preview1_89549be60abc92d0107bcae967d45e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3" y="987574"/>
            <a:ext cx="3302645" cy="17515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2830/v622830888/360d4/Nh1J5tuSr9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17269"/>
            <a:ext cx="3156367" cy="16921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vk.me/c622830/v622830888/39e13/Ytgv437Kv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4" y="3047955"/>
            <a:ext cx="3266734" cy="15416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fanaseva\Desktop\са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76"/>
            <a:ext cx="864096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Z:\Common\УПРАВЛЕНИЕ ПРОФЕССИОНАЛЬНОГО ОБРАЗОВАНИЯ\!ОТДЕЛ РАЗВИТИЯ СРЕДНЕГО ПРОФОБРАЗОВАНИЯ\5. Байгушев М.В\Новая папка (2)\Lehre_Foto_Waltraud_Grubitzsch_Archi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3" y="2888949"/>
            <a:ext cx="3228375" cy="17527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Рабочие документы\Ресурсные центры и МЦПК\Сарманово\Новая папка\_DSC04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90331"/>
            <a:ext cx="2370719" cy="16976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62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941" y="92074"/>
            <a:ext cx="8853487" cy="461667"/>
          </a:xfrm>
          <a:prstGeom prst="rect">
            <a:avLst/>
          </a:prstGeom>
        </p:spPr>
        <p:txBody>
          <a:bodyPr lIns="91440" tIns="45721" rIns="91440" bIns="45721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Предприятия - партнеры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19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4"/>
            <a:ext cx="6762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Номер слайда 3"/>
          <p:cNvSpPr txBox="1">
            <a:spLocks/>
          </p:cNvSpPr>
          <p:nvPr/>
        </p:nvSpPr>
        <p:spPr bwMode="auto">
          <a:xfrm>
            <a:off x="7046912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67338A-4716-49A5-9C13-822426E8F0E6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3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728" y="765176"/>
            <a:ext cx="84257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Открытые </a:t>
            </a:r>
            <a:r>
              <a:rPr lang="ru-RU" sz="2000" b="1" dirty="0">
                <a:solidFill>
                  <a:srgbClr val="A8246F"/>
                </a:solidFill>
              </a:rPr>
              <a:t>акционерные общества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«КАМАЗ», «</a:t>
            </a:r>
            <a:r>
              <a:rPr lang="ru-RU" sz="2000" b="1" dirty="0" err="1">
                <a:solidFill>
                  <a:srgbClr val="002060"/>
                </a:solidFill>
              </a:rPr>
              <a:t>Танеко</a:t>
            </a:r>
            <a:r>
              <a:rPr lang="ru-RU" sz="2000" b="1" dirty="0">
                <a:solidFill>
                  <a:srgbClr val="002060"/>
                </a:solidFill>
              </a:rPr>
              <a:t>», «ТАТНЕФТЬ», «Туполев», «</a:t>
            </a:r>
            <a:r>
              <a:rPr lang="ru-RU" sz="2000" b="1" dirty="0" err="1">
                <a:solidFill>
                  <a:srgbClr val="002060"/>
                </a:solidFill>
              </a:rPr>
              <a:t>АйСиЭл</a:t>
            </a:r>
            <a:r>
              <a:rPr lang="ru-RU" sz="2000" b="1" dirty="0">
                <a:solidFill>
                  <a:srgbClr val="002060"/>
                </a:solidFill>
              </a:rPr>
              <a:t>-КПО ВС», «</a:t>
            </a:r>
            <a:r>
              <a:rPr lang="ru-RU" sz="2000" b="1" dirty="0" err="1">
                <a:solidFill>
                  <a:srgbClr val="002060"/>
                </a:solidFill>
              </a:rPr>
              <a:t>Элекон</a:t>
            </a:r>
            <a:r>
              <a:rPr lang="ru-RU" sz="2000" b="1" dirty="0">
                <a:solidFill>
                  <a:srgbClr val="002060"/>
                </a:solidFill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</a:rPr>
              <a:t>Таттелеком</a:t>
            </a:r>
            <a:r>
              <a:rPr lang="ru-RU" sz="2000" b="1" dirty="0">
                <a:solidFill>
                  <a:srgbClr val="002060"/>
                </a:solidFill>
              </a:rPr>
              <a:t>», «Аэропорт «</a:t>
            </a:r>
            <a:r>
              <a:rPr lang="ru-RU" sz="2000" b="1" dirty="0" err="1">
                <a:solidFill>
                  <a:srgbClr val="002060"/>
                </a:solidFill>
              </a:rPr>
              <a:t>Бигишево</a:t>
            </a:r>
            <a:r>
              <a:rPr lang="ru-RU" sz="2000" b="1" dirty="0">
                <a:solidFill>
                  <a:srgbClr val="002060"/>
                </a:solidFill>
              </a:rPr>
              <a:t>», КВЗ, «Азнакаевский завод Нефтемаш»,  «</a:t>
            </a:r>
            <a:r>
              <a:rPr lang="ru-RU" sz="2000" b="1" dirty="0" err="1">
                <a:solidFill>
                  <a:srgbClr val="002060"/>
                </a:solidFill>
              </a:rPr>
              <a:t>Алексеевскдорстрой</a:t>
            </a:r>
            <a:r>
              <a:rPr lang="ru-RU" sz="2000" b="1" dirty="0">
                <a:solidFill>
                  <a:srgbClr val="002060"/>
                </a:solidFill>
              </a:rPr>
              <a:t>», «Альметьевский завод Радиоприбор», «Балтаси </a:t>
            </a:r>
            <a:r>
              <a:rPr lang="ru-RU" sz="2000" b="1" dirty="0" err="1">
                <a:solidFill>
                  <a:srgbClr val="002060"/>
                </a:solidFill>
              </a:rPr>
              <a:t>Агрохимсервис</a:t>
            </a:r>
            <a:r>
              <a:rPr lang="ru-RU" sz="2000" b="1" dirty="0">
                <a:solidFill>
                  <a:srgbClr val="002060"/>
                </a:solidFill>
              </a:rPr>
              <a:t>», «Бугульминский </a:t>
            </a:r>
            <a:r>
              <a:rPr lang="ru-RU" sz="2000" b="1" dirty="0" err="1">
                <a:solidFill>
                  <a:srgbClr val="002060"/>
                </a:solidFill>
              </a:rPr>
              <a:t>электронасосный</a:t>
            </a:r>
            <a:r>
              <a:rPr lang="ru-RU" sz="2000" b="1" dirty="0">
                <a:solidFill>
                  <a:srgbClr val="002060"/>
                </a:solidFill>
              </a:rPr>
              <a:t> завод», «Зеленодольский фанерный завод»,  «</a:t>
            </a:r>
            <a:r>
              <a:rPr lang="ru-RU" sz="2000" b="1" dirty="0" err="1">
                <a:solidFill>
                  <a:srgbClr val="002060"/>
                </a:solidFill>
              </a:rPr>
              <a:t>Мамадышское</a:t>
            </a:r>
            <a:r>
              <a:rPr lang="ru-RU" sz="2000" b="1" dirty="0">
                <a:solidFill>
                  <a:srgbClr val="002060"/>
                </a:solidFill>
              </a:rPr>
              <a:t> автотранспортное предприятие», «</a:t>
            </a:r>
            <a:r>
              <a:rPr lang="ru-RU" sz="2000" b="1" dirty="0" err="1">
                <a:solidFill>
                  <a:srgbClr val="002060"/>
                </a:solidFill>
              </a:rPr>
              <a:t>Нурлатские</a:t>
            </a:r>
            <a:r>
              <a:rPr lang="ru-RU" sz="2000" b="1" dirty="0">
                <a:solidFill>
                  <a:srgbClr val="002060"/>
                </a:solidFill>
              </a:rPr>
              <a:t> тепловые сети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Закрытые </a:t>
            </a:r>
            <a:r>
              <a:rPr lang="ru-RU" sz="2000" b="1" dirty="0">
                <a:solidFill>
                  <a:srgbClr val="A8246F"/>
                </a:solidFill>
              </a:rPr>
              <a:t>акционерные общества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«Актанышский агрегатный завод», «</a:t>
            </a:r>
            <a:r>
              <a:rPr lang="ru-RU" sz="2000" b="1" dirty="0" err="1">
                <a:solidFill>
                  <a:srgbClr val="002060"/>
                </a:solidFill>
              </a:rPr>
              <a:t>Стройсервис</a:t>
            </a:r>
            <a:r>
              <a:rPr lang="ru-RU" sz="2000" b="1" dirty="0">
                <a:solidFill>
                  <a:srgbClr val="002060"/>
                </a:solidFill>
              </a:rPr>
              <a:t>», «ЭНИКС» «Радиокомпания Вектор», «</a:t>
            </a:r>
            <a:r>
              <a:rPr lang="ru-RU" sz="2000" b="1" dirty="0" err="1">
                <a:solidFill>
                  <a:srgbClr val="002060"/>
                </a:solidFill>
              </a:rPr>
              <a:t>Кулонстрой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 algn="just">
              <a:buFontTx/>
              <a:buChar char="-"/>
            </a:pPr>
            <a:endParaRPr lang="ru-RU" sz="800" b="1" dirty="0">
              <a:solidFill>
                <a:srgbClr val="002060"/>
              </a:solidFill>
            </a:endParaRP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9" y="123479"/>
            <a:ext cx="8501466" cy="892541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lvl="0"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и призеры заключительного этапа </a:t>
            </a:r>
          </a:p>
          <a:p>
            <a:pPr lvl="0"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 школьников 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2011-2015 </a:t>
            </a:r>
            <a:r>
              <a:rPr lang="ru-RU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субъектам РФ</a:t>
            </a: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93227"/>
              </p:ext>
            </p:extLst>
          </p:nvPr>
        </p:nvGraphicFramePr>
        <p:xfrm>
          <a:off x="493605" y="1334358"/>
          <a:ext cx="8208913" cy="3137464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864097"/>
                <a:gridCol w="1008113"/>
                <a:gridCol w="936104"/>
                <a:gridCol w="925773"/>
                <a:gridCol w="1048064"/>
                <a:gridCol w="906482"/>
              </a:tblGrid>
              <a:tr h="6849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Субъект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Количество победителей и призеров заключительного этапа предметных олимпиад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Татарстан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2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20273" y="4515968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>
                <a:solidFill>
                  <a:prstClr val="black">
                    <a:tint val="75000"/>
                  </a:prstClr>
                </a:solidFill>
                <a:latin typeface="+mn-lt"/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95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85356"/>
              </p:ext>
            </p:extLst>
          </p:nvPr>
        </p:nvGraphicFramePr>
        <p:xfrm>
          <a:off x="363541" y="1419623"/>
          <a:ext cx="8450263" cy="3315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68"/>
                <a:gridCol w="6702019"/>
                <a:gridCol w="1245976"/>
              </a:tblGrid>
              <a:tr h="507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№ п/п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1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смены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Количество участников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0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филологическая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профильная смена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Республиканский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лингвистический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(англо-американский)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лагерь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Республиканский лагерь юных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экологов-биологов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«Биосфера»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геологическая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профильная смена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историко-обществоведческая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профильная смена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Летняя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химическая школа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старшеклассников «Орбиталь»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Республиканская </a:t>
                      </a: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компьютерная </a:t>
                      </a:r>
                      <a:r>
                        <a:rPr lang="tt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школа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«Интеллект»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25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Физико-математическая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смена для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учащихся 6-9 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классов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Профильная</a:t>
                      </a:r>
                      <a:r>
                        <a:rPr lang="tt-RU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смена «Лига IQ. Юные </a:t>
                      </a:r>
                      <a:r>
                        <a:rPr lang="tt-RU" sz="14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физики»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12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2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22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2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950</a:t>
                      </a:r>
                      <a:endParaRPr lang="ru-RU" sz="22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2" marR="7142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8941" y="-20535"/>
            <a:ext cx="8853487" cy="1200331"/>
          </a:xfrm>
          <a:prstGeom prst="rect">
            <a:avLst/>
          </a:prstGeom>
        </p:spPr>
        <p:txBody>
          <a:bodyPr lIns="91440" tIns="45721" rIns="91440" bIns="45721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Системные мероприятия по работе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одаренными детьми и их наставниками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Летние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профильные школы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одаренных детей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19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4"/>
            <a:ext cx="6762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Номер слайда 3"/>
          <p:cNvSpPr txBox="1">
            <a:spLocks/>
          </p:cNvSpPr>
          <p:nvPr/>
        </p:nvSpPr>
        <p:spPr bwMode="auto">
          <a:xfrm>
            <a:off x="7046912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67338A-4716-49A5-9C13-822426E8F0E6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3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30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7020273" y="4515968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9" y="51470"/>
            <a:ext cx="8136903" cy="827637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Олимпиады, турниры всероссийского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международного уровней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2015, 2016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965" y="884759"/>
            <a:ext cx="8758336" cy="187743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Заключительный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этап всероссийской олимпиады школьников по </a:t>
            </a:r>
            <a:r>
              <a:rPr lang="ru-RU" b="1" dirty="0" smtClean="0">
                <a:solidFill>
                  <a:srgbClr val="0070C0"/>
                </a:solidFill>
              </a:rPr>
              <a:t>физической культуре и математике (</a:t>
            </a:r>
            <a:r>
              <a:rPr lang="ru-RU" b="1" dirty="0" smtClean="0">
                <a:solidFill>
                  <a:srgbClr val="A8246F"/>
                </a:solidFill>
              </a:rPr>
              <a:t>2015</a:t>
            </a:r>
            <a:r>
              <a:rPr lang="ru-RU" b="1" dirty="0" smtClean="0">
                <a:solidFill>
                  <a:srgbClr val="0070C0"/>
                </a:solidFill>
              </a:rPr>
              <a:t> г.), по ОБЖ и информатике (</a:t>
            </a:r>
            <a:r>
              <a:rPr lang="ru-RU" b="1" dirty="0" smtClean="0">
                <a:solidFill>
                  <a:srgbClr val="A8246F"/>
                </a:solidFill>
              </a:rPr>
              <a:t>2016 </a:t>
            </a:r>
            <a:r>
              <a:rPr lang="ru-RU" b="1" dirty="0" smtClean="0">
                <a:solidFill>
                  <a:srgbClr val="0070C0"/>
                </a:solidFill>
              </a:rPr>
              <a:t>г.)</a:t>
            </a:r>
            <a:endParaRPr lang="ru-RU" b="1" dirty="0" smtClean="0">
              <a:solidFill>
                <a:srgbClr val="0070C0"/>
              </a:solidFill>
              <a:latin typeface="+mn-lt"/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Международный астрофизический турнир (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2015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г.)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Международная астрономическая олимпиада (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2016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г.)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Международная олимпиада по информатике (</a:t>
            </a:r>
            <a:r>
              <a:rPr lang="ru-RU" b="1" dirty="0" smtClean="0">
                <a:solidFill>
                  <a:srgbClr val="A8246F"/>
                </a:solidFill>
              </a:rPr>
              <a:t>2016</a:t>
            </a:r>
            <a:r>
              <a:rPr lang="ru-RU" b="1" dirty="0" smtClean="0">
                <a:solidFill>
                  <a:srgbClr val="0070C0"/>
                </a:solidFill>
              </a:rPr>
              <a:t> г.)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Рисунок 13" descr="Торжественная церемония награждения победителей и  призеров заключительного этапа Всероссийской олимпиады школьников по основам безопасности жизнедеятельност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3085408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 descr="http://mon.tatarstan.ru/file/photoreport/view_690104_11519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134" y="3085408"/>
            <a:ext cx="239314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" y="153648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73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8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7020273" y="4515968"/>
            <a:ext cx="2133600" cy="273844"/>
          </a:xfrm>
          <a:prstGeom prst="rect">
            <a:avLst/>
          </a:prstGeom>
        </p:spPr>
        <p:txBody>
          <a:bodyPr vert="horz" lIns="91405" tIns="45702" rIns="91405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9" y="51470"/>
            <a:ext cx="8136903" cy="827637"/>
          </a:xfrm>
          <a:prstGeom prst="rect">
            <a:avLst/>
          </a:prstGeom>
        </p:spPr>
        <p:txBody>
          <a:bodyPr vert="horz" lIns="91433" tIns="45717" rIns="91433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Олимпиады, турниры всероссийского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международного уровней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965" y="879109"/>
            <a:ext cx="8758336" cy="187743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Международная олимпиада по русскому языку для школ с родным (нерусским) языком обучения (с 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2014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г.)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rgbClr val="0070C0"/>
              </a:solidFill>
              <a:latin typeface="+mn-lt"/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Международная олимпиада по татарскому языку ( с 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2012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г.)</a:t>
            </a: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rgbClr val="0070C0"/>
              </a:solidFill>
              <a:latin typeface="+mn-lt"/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70C0"/>
              </a:solidFill>
            </a:endParaRPr>
          </a:p>
          <a:p>
            <a:pPr marL="285728" indent="-285728" algn="just" defTabSz="91433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Международная естественно-научная 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проектная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олимпиада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«АЧЫЛЫШ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» (математика, физика, химия) (</a:t>
            </a:r>
            <a:r>
              <a:rPr lang="ru-RU" b="1" dirty="0" smtClean="0">
                <a:solidFill>
                  <a:srgbClr val="A8246F"/>
                </a:solidFill>
                <a:latin typeface="+mn-lt"/>
              </a:rPr>
              <a:t>2017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г.)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Рисунок 12" descr="Итоги XXVIII Всероссийской олимпиады школьников по информатике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55214"/>
            <a:ext cx="2304256" cy="15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" y="153648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3163"/>
            <a:ext cx="2274367" cy="15797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73163"/>
            <a:ext cx="2376264" cy="15797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13688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0"/>
            <a:ext cx="9193213" cy="51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8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1" y="92074"/>
            <a:ext cx="6762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Номер слайда 3"/>
          <p:cNvSpPr txBox="1">
            <a:spLocks/>
          </p:cNvSpPr>
          <p:nvPr/>
        </p:nvSpPr>
        <p:spPr bwMode="auto">
          <a:xfrm>
            <a:off x="7046912" y="4516439"/>
            <a:ext cx="2133600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ctr"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71450" defTabSz="9128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67338A-4716-49A5-9C13-822426E8F0E6}" type="slidenum">
              <a:rPr lang="ru-RU" altLang="ru-RU" sz="1300">
                <a:solidFill>
                  <a:srgbClr val="898989"/>
                </a:solidFill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3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3849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поддержка педагогов (2015-2016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15566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Наш новый учитель» (</a:t>
            </a:r>
            <a:r>
              <a:rPr lang="ru-RU" sz="2200" b="1" dirty="0">
                <a:solidFill>
                  <a:srgbClr val="A8246F"/>
                </a:solidFill>
              </a:rPr>
              <a:t>300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2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Лучший директор школы» (</a:t>
            </a:r>
            <a:r>
              <a:rPr lang="ru-RU" sz="2200" b="1" dirty="0">
                <a:solidFill>
                  <a:srgbClr val="A8246F"/>
                </a:solidFill>
              </a:rPr>
              <a:t>20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2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Лучший методист» (</a:t>
            </a:r>
            <a:r>
              <a:rPr lang="ru-RU" sz="2200" b="1" dirty="0">
                <a:solidFill>
                  <a:srgbClr val="A8246F"/>
                </a:solidFill>
              </a:rPr>
              <a:t>300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2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Успешная школа» (</a:t>
            </a:r>
            <a:r>
              <a:rPr lang="ru-RU" sz="2200" b="1" dirty="0">
                <a:solidFill>
                  <a:srgbClr val="A8246F"/>
                </a:solidFill>
              </a:rPr>
              <a:t>21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</a:rPr>
              <a:t>Поддержка общеобразовательных организаций Республики Татарстан, имеющих интернат для одаренных </a:t>
            </a:r>
            <a:r>
              <a:rPr lang="ru-RU" sz="2200" b="1" dirty="0" smtClean="0">
                <a:solidFill>
                  <a:srgbClr val="002060"/>
                </a:solidFill>
              </a:rPr>
              <a:t>детей (</a:t>
            </a:r>
            <a:r>
              <a:rPr lang="ru-RU" sz="2200" b="1" dirty="0" smtClean="0">
                <a:solidFill>
                  <a:srgbClr val="A8246F"/>
                </a:solidFill>
              </a:rPr>
              <a:t>13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52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44449"/>
            <a:ext cx="9175751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3"/>
            <a:ext cx="9144000" cy="830965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pPr algn="ctr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8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8627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заключительного этапа всероссийской олимпиады школьников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результативности выступления обучающихся РТ на ЗЭ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ВсОШ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0665"/>
              </p:ext>
            </p:extLst>
          </p:nvPr>
        </p:nvGraphicFramePr>
        <p:xfrm>
          <a:off x="323528" y="704039"/>
          <a:ext cx="8568953" cy="4171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632"/>
                <a:gridCol w="2684249"/>
                <a:gridCol w="903354"/>
                <a:gridCol w="903354"/>
                <a:gridCol w="903354"/>
                <a:gridCol w="877542"/>
                <a:gridCol w="851734"/>
                <a:gridCol w="851734"/>
              </a:tblGrid>
              <a:tr h="31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№ п\п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Предмет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2011г.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2012г.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2013г.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2014г.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2015г.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2016г.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экология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химия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право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биология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информатика и ИКТ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технология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физическая культура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обж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литература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астрономия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немецкий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история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физика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география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экономика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искусство (МХК)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английский язык 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обществознание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французский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Итого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74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69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76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109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141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" y="0"/>
            <a:ext cx="649957" cy="64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6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68" name="Заголовок 2"/>
          <p:cNvSpPr>
            <a:spLocks noGrp="1"/>
          </p:cNvSpPr>
          <p:nvPr>
            <p:ph type="title"/>
          </p:nvPr>
        </p:nvSpPr>
        <p:spPr>
          <a:xfrm>
            <a:off x="399558" y="-214332"/>
            <a:ext cx="8244408" cy="11035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победителей и призеров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7" y="111491"/>
            <a:ext cx="1468936" cy="6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865103"/>
              </p:ext>
            </p:extLst>
          </p:nvPr>
        </p:nvGraphicFramePr>
        <p:xfrm>
          <a:off x="142845" y="3000377"/>
          <a:ext cx="7848871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-714411" y="2929868"/>
            <a:ext cx="8460431" cy="400050"/>
          </a:xfrm>
          <a:prstGeom prst="rect">
            <a:avLst/>
          </a:prstGeom>
        </p:spPr>
        <p:txBody>
          <a:bodyPr vert="horz" lIns="91430" tIns="45714" rIns="91430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Международная олимпиада школьников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619012"/>
              </p:ext>
            </p:extLst>
          </p:nvPr>
        </p:nvGraphicFramePr>
        <p:xfrm>
          <a:off x="214282" y="857238"/>
          <a:ext cx="8244408" cy="192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45098" y="785802"/>
            <a:ext cx="5500695" cy="41549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школьников</a:t>
            </a:r>
            <a:endParaRPr lang="ru-RU" sz="2100" dirty="0"/>
          </a:p>
        </p:txBody>
      </p:sp>
      <p:sp>
        <p:nvSpPr>
          <p:cNvPr id="1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20273" y="4530155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>
                <a:solidFill>
                  <a:prstClr val="black">
                    <a:tint val="75000"/>
                  </a:prstClr>
                </a:solidFill>
                <a:latin typeface="+mn-lt"/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79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5921" y="325607"/>
            <a:ext cx="81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команды школьников РТ на заключительном этапе Всероссийской олимпиады (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2015/2016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061" y="932723"/>
            <a:ext cx="83268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 Экология -  </a:t>
            </a:r>
            <a:r>
              <a:rPr lang="ru-RU" sz="2000" b="1" dirty="0" smtClean="0">
                <a:solidFill>
                  <a:srgbClr val="A8246F"/>
                </a:solidFill>
              </a:rPr>
              <a:t>18 </a:t>
            </a:r>
            <a:r>
              <a:rPr lang="ru-RU" sz="2000" b="1" dirty="0" smtClean="0">
                <a:solidFill>
                  <a:srgbClr val="002060"/>
                </a:solidFill>
              </a:rPr>
              <a:t>призовых мест</a:t>
            </a: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Математика - </a:t>
            </a:r>
            <a:r>
              <a:rPr lang="ru-RU" sz="2000" b="1" dirty="0" smtClean="0">
                <a:solidFill>
                  <a:srgbClr val="A8246F"/>
                </a:solidFill>
              </a:rPr>
              <a:t>13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призовых мест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Химия - </a:t>
            </a:r>
            <a:r>
              <a:rPr lang="ru-RU" sz="2000" b="1" dirty="0" smtClean="0">
                <a:solidFill>
                  <a:srgbClr val="A8246F"/>
                </a:solidFill>
              </a:rPr>
              <a:t>16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призовых мест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Право -  </a:t>
            </a:r>
            <a:r>
              <a:rPr lang="ru-RU" sz="2000" b="1" dirty="0" smtClean="0">
                <a:solidFill>
                  <a:srgbClr val="A8246F"/>
                </a:solidFill>
              </a:rPr>
              <a:t>16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призовых мест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Технология - </a:t>
            </a:r>
            <a:r>
              <a:rPr lang="ru-RU" sz="2000" b="1" dirty="0" smtClean="0">
                <a:solidFill>
                  <a:srgbClr val="A8246F"/>
                </a:solidFill>
              </a:rPr>
              <a:t>12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призовых мест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Основы безопасности жизнедеятельности - </a:t>
            </a:r>
            <a:r>
              <a:rPr lang="ru-RU" sz="2000" b="1" dirty="0" smtClean="0">
                <a:solidFill>
                  <a:srgbClr val="A8246F"/>
                </a:solidFill>
              </a:rPr>
              <a:t>11</a:t>
            </a:r>
            <a:r>
              <a:rPr lang="ru-RU" sz="2000" b="1" dirty="0">
                <a:solidFill>
                  <a:srgbClr val="002060"/>
                </a:solidFill>
              </a:rPr>
              <a:t> призовых </a:t>
            </a:r>
            <a:r>
              <a:rPr lang="ru-RU" sz="2000" b="1" dirty="0" smtClean="0">
                <a:solidFill>
                  <a:srgbClr val="002060"/>
                </a:solidFill>
              </a:rPr>
              <a:t>мест</a:t>
            </a:r>
          </a:p>
          <a:p>
            <a:pPr marL="285750" indent="-285750">
              <a:buFontTx/>
              <a:buChar char="-"/>
            </a:pP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Информатика - </a:t>
            </a:r>
            <a:r>
              <a:rPr lang="ru-RU" sz="2000" b="1" dirty="0" smtClean="0">
                <a:solidFill>
                  <a:srgbClr val="A8246F"/>
                </a:solidFill>
              </a:rPr>
              <a:t> 8 </a:t>
            </a:r>
            <a:r>
              <a:rPr lang="ru-RU" sz="2000" b="1" dirty="0">
                <a:solidFill>
                  <a:srgbClr val="002060"/>
                </a:solidFill>
              </a:rPr>
              <a:t>призовых мест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711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50" name="Picture 2" descr="Торжественная церемония чествования победителей и призеров Всероссийской олимпиады школьников. Принимает участие Президент Республики Татарстан Р.Н. Минниханов.: фото Михаила Козловс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1" y="921853"/>
            <a:ext cx="2678939" cy="175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Торжественная церемония чествования победителей и призеров Всероссийской олимпиады школьников. Принимает участие Президент Республики Татарстан Р.Н. Минниханов.: фото Михаила Козловск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1790"/>
            <a:ext cx="273630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оржественная церемония чествования победителей и призеров Всероссийской олимпиады школьников. Принимает участие Президент Республики Татарстан Р.Н. Минниханов.: фото Михаила Козловско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921853"/>
            <a:ext cx="2928292" cy="187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оржественная церемония чествования победителей и призеров Всероссийской олимпиады школьников. Принимает участие Президент Республики Татарстан Р.Н. Минниханов.: фото Михаила Козловског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3000991"/>
            <a:ext cx="2880318" cy="175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Торжественная церемония чествования победителей и призеров Всероссийской олимпиады школьников. Принимает участие Президент Республики Татарстан Р.Н. Минниханов.: фото Михаила Козловског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57" y="1353082"/>
            <a:ext cx="1731489" cy="238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1729" y="72098"/>
            <a:ext cx="817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Торжественная церемония чествования победителей и призеров Всероссийской олимпиады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189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43" y="555526"/>
            <a:ext cx="6344512" cy="422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10295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«Ученик года Республики Татарстан – 2016»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19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4013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международных олимпиад (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2015/2016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058" y="741106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A8246F"/>
                </a:solidFill>
              </a:rPr>
              <a:t>Курамшин</a:t>
            </a:r>
            <a:r>
              <a:rPr lang="ru-RU" b="1" dirty="0">
                <a:solidFill>
                  <a:srgbClr val="A8246F"/>
                </a:solidFill>
              </a:rPr>
              <a:t> </a:t>
            </a:r>
            <a:r>
              <a:rPr lang="ru-RU" b="1" dirty="0" smtClean="0">
                <a:solidFill>
                  <a:srgbClr val="A8246F"/>
                </a:solidFill>
              </a:rPr>
              <a:t>Булат 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A8246F"/>
                </a:solidFill>
              </a:rPr>
              <a:t>золото</a:t>
            </a:r>
            <a:r>
              <a:rPr lang="ru-RU" dirty="0" smtClean="0"/>
              <a:t>, 50 Международная Менделеевская олимпиада </a:t>
            </a:r>
            <a:r>
              <a:rPr lang="ru-RU" dirty="0"/>
              <a:t>школьников по химии, </a:t>
            </a:r>
            <a:r>
              <a:rPr lang="ru-RU" dirty="0" err="1" smtClean="0"/>
              <a:t>г.Москва</a:t>
            </a:r>
            <a:endParaRPr lang="ru-RU" dirty="0"/>
          </a:p>
          <a:p>
            <a:pPr algn="just"/>
            <a:r>
              <a:rPr lang="ru-RU" b="1" dirty="0" smtClean="0">
                <a:solidFill>
                  <a:srgbClr val="A8246F"/>
                </a:solidFill>
              </a:rPr>
              <a:t>Золото</a:t>
            </a:r>
            <a:r>
              <a:rPr lang="ru-RU" dirty="0" smtClean="0"/>
              <a:t>, Международная олимпиада </a:t>
            </a:r>
            <a:r>
              <a:rPr lang="ru-RU" dirty="0"/>
              <a:t>школьников по химии, </a:t>
            </a:r>
            <a:r>
              <a:rPr lang="ru-RU" dirty="0" err="1" smtClean="0"/>
              <a:t>г.Тбилиси</a:t>
            </a:r>
            <a:endParaRPr lang="ru-RU" dirty="0" smtClean="0"/>
          </a:p>
          <a:p>
            <a:pPr algn="just"/>
            <a:endParaRPr lang="ru-RU" sz="800" dirty="0"/>
          </a:p>
          <a:p>
            <a:pPr algn="just"/>
            <a:r>
              <a:rPr lang="ru-RU" b="1" dirty="0">
                <a:solidFill>
                  <a:srgbClr val="A8246F"/>
                </a:solidFill>
              </a:rPr>
              <a:t>Гизатуллин </a:t>
            </a:r>
            <a:r>
              <a:rPr lang="ru-RU" b="1" dirty="0" smtClean="0">
                <a:solidFill>
                  <a:srgbClr val="A8246F"/>
                </a:solidFill>
              </a:rPr>
              <a:t>Амир 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A8246F"/>
                </a:solidFill>
              </a:rPr>
              <a:t>золото,</a:t>
            </a:r>
            <a:r>
              <a:rPr lang="ru-RU" dirty="0" smtClean="0"/>
              <a:t> 50 Международная Менделеевская олимпиада </a:t>
            </a:r>
            <a:r>
              <a:rPr lang="ru-RU" dirty="0"/>
              <a:t>школьников по химии, </a:t>
            </a:r>
            <a:r>
              <a:rPr lang="ru-RU" dirty="0" err="1" smtClean="0"/>
              <a:t>г.Москва</a:t>
            </a:r>
            <a:endParaRPr lang="ru-RU" dirty="0"/>
          </a:p>
          <a:p>
            <a:pPr algn="just"/>
            <a:r>
              <a:rPr lang="ru-RU" b="1" dirty="0" smtClean="0">
                <a:solidFill>
                  <a:srgbClr val="A8246F"/>
                </a:solidFill>
              </a:rPr>
              <a:t>Бронза</a:t>
            </a:r>
            <a:r>
              <a:rPr lang="ru-RU" dirty="0" smtClean="0"/>
              <a:t>, 9 Международная олимпиада </a:t>
            </a:r>
            <a:r>
              <a:rPr lang="ru-RU" dirty="0"/>
              <a:t>школьников и студентов по химии, </a:t>
            </a:r>
            <a:r>
              <a:rPr lang="ru-RU" dirty="0" err="1" smtClean="0"/>
              <a:t>г.Тегеран</a:t>
            </a:r>
            <a:endParaRPr lang="ru-RU" dirty="0" smtClean="0"/>
          </a:p>
          <a:p>
            <a:pPr algn="just"/>
            <a:endParaRPr lang="ru-RU" sz="800" dirty="0"/>
          </a:p>
          <a:p>
            <a:pPr algn="just"/>
            <a:r>
              <a:rPr lang="ru-RU" b="1" dirty="0" err="1">
                <a:solidFill>
                  <a:srgbClr val="A8246F"/>
                </a:solidFill>
              </a:rPr>
              <a:t>Никоноров</a:t>
            </a:r>
            <a:r>
              <a:rPr lang="ru-RU" b="1" dirty="0">
                <a:solidFill>
                  <a:srgbClr val="A8246F"/>
                </a:solidFill>
              </a:rPr>
              <a:t> </a:t>
            </a:r>
            <a:r>
              <a:rPr lang="ru-RU" b="1" dirty="0" smtClean="0">
                <a:solidFill>
                  <a:srgbClr val="A8246F"/>
                </a:solidFill>
              </a:rPr>
              <a:t>Игорь - </a:t>
            </a:r>
            <a:r>
              <a:rPr lang="ru-RU" dirty="0" smtClean="0"/>
              <a:t>диплом </a:t>
            </a:r>
            <a:r>
              <a:rPr lang="ru-RU" b="1" dirty="0">
                <a:solidFill>
                  <a:srgbClr val="A8246F"/>
                </a:solidFill>
              </a:rPr>
              <a:t>2</a:t>
            </a:r>
            <a:r>
              <a:rPr lang="ru-RU" dirty="0"/>
              <a:t> </a:t>
            </a:r>
            <a:r>
              <a:rPr lang="ru-RU" dirty="0" smtClean="0"/>
              <a:t>степени, </a:t>
            </a:r>
            <a:r>
              <a:rPr lang="en-US" dirty="0" smtClean="0"/>
              <a:t>XIX</a:t>
            </a:r>
            <a:r>
              <a:rPr lang="ru-RU" dirty="0" smtClean="0"/>
              <a:t> Открытая олимпиада </a:t>
            </a:r>
            <a:r>
              <a:rPr lang="ru-RU" dirty="0"/>
              <a:t>Центральной России – </a:t>
            </a:r>
            <a:r>
              <a:rPr lang="en-US" dirty="0"/>
              <a:t>LIII </a:t>
            </a:r>
            <a:r>
              <a:rPr lang="ru-RU" dirty="0" smtClean="0"/>
              <a:t>Олимпиада </a:t>
            </a:r>
            <a:r>
              <a:rPr lang="ru-RU" dirty="0"/>
              <a:t>ННЦ по астрономии и физике </a:t>
            </a:r>
            <a:r>
              <a:rPr lang="ru-RU" dirty="0" smtClean="0"/>
              <a:t>космоса</a:t>
            </a:r>
          </a:p>
          <a:p>
            <a:pPr algn="just"/>
            <a:endParaRPr lang="ru-RU" sz="800" dirty="0"/>
          </a:p>
          <a:p>
            <a:pPr algn="just"/>
            <a:r>
              <a:rPr lang="ru-RU" b="1" dirty="0">
                <a:solidFill>
                  <a:srgbClr val="A8246F"/>
                </a:solidFill>
              </a:rPr>
              <a:t>Крикун Александр</a:t>
            </a:r>
            <a:r>
              <a:rPr lang="ru-RU" dirty="0">
                <a:solidFill>
                  <a:srgbClr val="A8246F"/>
                </a:solidFill>
              </a:rPr>
              <a:t> </a:t>
            </a:r>
            <a:r>
              <a:rPr lang="ru-RU" dirty="0"/>
              <a:t>– диплом </a:t>
            </a:r>
            <a:r>
              <a:rPr lang="ru-RU" b="1" dirty="0">
                <a:solidFill>
                  <a:srgbClr val="A8246F"/>
                </a:solidFill>
              </a:rPr>
              <a:t>3</a:t>
            </a:r>
            <a:r>
              <a:rPr lang="ru-RU" dirty="0"/>
              <a:t> </a:t>
            </a:r>
            <a:r>
              <a:rPr lang="ru-RU" dirty="0" smtClean="0"/>
              <a:t>степени, </a:t>
            </a:r>
            <a:r>
              <a:rPr lang="en-US" dirty="0" smtClean="0"/>
              <a:t>XIX</a:t>
            </a:r>
            <a:r>
              <a:rPr lang="ru-RU" dirty="0" smtClean="0"/>
              <a:t> Открытая олимпиада </a:t>
            </a:r>
            <a:r>
              <a:rPr lang="ru-RU" dirty="0"/>
              <a:t>Центральной России – </a:t>
            </a:r>
            <a:r>
              <a:rPr lang="en-US" dirty="0"/>
              <a:t>LIII </a:t>
            </a:r>
            <a:r>
              <a:rPr lang="ru-RU" dirty="0" smtClean="0"/>
              <a:t>Олимпиада </a:t>
            </a:r>
            <a:r>
              <a:rPr lang="ru-RU" dirty="0"/>
              <a:t>ННЦ по астрономии и физике </a:t>
            </a:r>
            <a:r>
              <a:rPr lang="ru-RU" dirty="0" smtClean="0"/>
              <a:t>космоса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b="1" dirty="0" err="1" smtClean="0">
                <a:solidFill>
                  <a:srgbClr val="A8246F"/>
                </a:solidFill>
              </a:rPr>
              <a:t>Сахабиев</a:t>
            </a:r>
            <a:r>
              <a:rPr lang="ru-RU" b="1" dirty="0" smtClean="0">
                <a:solidFill>
                  <a:srgbClr val="A8246F"/>
                </a:solidFill>
              </a:rPr>
              <a:t> </a:t>
            </a:r>
            <a:r>
              <a:rPr lang="ru-RU" b="1" dirty="0" err="1" smtClean="0">
                <a:solidFill>
                  <a:srgbClr val="A8246F"/>
                </a:solidFill>
              </a:rPr>
              <a:t>Асхат</a:t>
            </a:r>
            <a:r>
              <a:rPr lang="ru-RU" b="1" dirty="0"/>
              <a:t>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A8246F"/>
                </a:solidFill>
              </a:rPr>
              <a:t>бронза,</a:t>
            </a:r>
            <a:r>
              <a:rPr lang="ru-RU" dirty="0" smtClean="0"/>
              <a:t> 18 Международная олимпиада </a:t>
            </a:r>
            <a:r>
              <a:rPr lang="ru-RU" dirty="0"/>
              <a:t>школьников по информатике, </a:t>
            </a:r>
            <a:r>
              <a:rPr lang="ru-RU" dirty="0" smtClean="0"/>
              <a:t>г.Казань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5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-92546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3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51626"/>
            <a:ext cx="81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международных олимпиад (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2015/2016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7" y="1029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7534"/>
            <a:ext cx="84216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A8246F"/>
                </a:solidFill>
              </a:rPr>
              <a:t>Садыков Дмитрий</a:t>
            </a:r>
            <a:r>
              <a:rPr lang="ru-RU" dirty="0"/>
              <a:t> – </a:t>
            </a:r>
            <a:r>
              <a:rPr lang="ru-RU" b="1" dirty="0"/>
              <a:t>абсолютный победитель</a:t>
            </a:r>
            <a:r>
              <a:rPr lang="ru-RU" dirty="0"/>
              <a:t> в старшей лиге, 23 Международная олимпиада школьников по математике, физике, химии и </a:t>
            </a:r>
            <a:r>
              <a:rPr lang="ru-RU" dirty="0" smtClean="0"/>
              <a:t>информатике </a:t>
            </a:r>
            <a:r>
              <a:rPr lang="ru-RU" dirty="0"/>
              <a:t>«</a:t>
            </a:r>
            <a:r>
              <a:rPr lang="ru-RU" dirty="0" err="1"/>
              <a:t>Туймаада</a:t>
            </a:r>
            <a:r>
              <a:rPr lang="ru-RU" dirty="0" smtClean="0"/>
              <a:t>»</a:t>
            </a:r>
          </a:p>
          <a:p>
            <a:pPr algn="just"/>
            <a:endParaRPr lang="ru-RU" sz="900" dirty="0"/>
          </a:p>
          <a:p>
            <a:pPr algn="just"/>
            <a:r>
              <a:rPr lang="ru-RU" b="1" dirty="0" err="1">
                <a:solidFill>
                  <a:srgbClr val="A8246F"/>
                </a:solidFill>
              </a:rPr>
              <a:t>Галимова</a:t>
            </a:r>
            <a:r>
              <a:rPr lang="ru-RU" b="1" dirty="0">
                <a:solidFill>
                  <a:srgbClr val="A8246F"/>
                </a:solidFill>
              </a:rPr>
              <a:t> Рената</a:t>
            </a:r>
            <a:r>
              <a:rPr lang="ru-RU" dirty="0"/>
              <a:t> – диплом 1 </a:t>
            </a:r>
            <a:r>
              <a:rPr lang="ru-RU" dirty="0" smtClean="0"/>
              <a:t>степени, </a:t>
            </a:r>
            <a:r>
              <a:rPr lang="ru-RU" dirty="0"/>
              <a:t>23 Международная олимпиада школьников по математике, физике, химии и </a:t>
            </a:r>
            <a:r>
              <a:rPr lang="ru-RU" dirty="0" smtClean="0"/>
              <a:t>информатике </a:t>
            </a:r>
            <a:r>
              <a:rPr lang="ru-RU" dirty="0"/>
              <a:t>«</a:t>
            </a:r>
            <a:r>
              <a:rPr lang="ru-RU" dirty="0" err="1"/>
              <a:t>Туймаада</a:t>
            </a:r>
            <a:r>
              <a:rPr lang="ru-RU" dirty="0" smtClean="0"/>
              <a:t>»</a:t>
            </a:r>
          </a:p>
          <a:p>
            <a:pPr algn="just"/>
            <a:endParaRPr lang="ru-RU" sz="900" dirty="0"/>
          </a:p>
          <a:p>
            <a:pPr algn="just"/>
            <a:r>
              <a:rPr lang="ru-RU" b="1" dirty="0" err="1">
                <a:solidFill>
                  <a:srgbClr val="A8246F"/>
                </a:solidFill>
              </a:rPr>
              <a:t>Качмаржик</a:t>
            </a:r>
            <a:r>
              <a:rPr lang="ru-RU" b="1" dirty="0">
                <a:solidFill>
                  <a:srgbClr val="A8246F"/>
                </a:solidFill>
              </a:rPr>
              <a:t> Александр</a:t>
            </a:r>
            <a:r>
              <a:rPr lang="ru-RU" dirty="0"/>
              <a:t> – диплом 2 </a:t>
            </a:r>
            <a:r>
              <a:rPr lang="ru-RU" dirty="0" smtClean="0"/>
              <a:t>степени, </a:t>
            </a:r>
            <a:r>
              <a:rPr lang="ru-RU" dirty="0"/>
              <a:t>23 Международная олимпиада школьников по математике, физике, химии и </a:t>
            </a:r>
            <a:r>
              <a:rPr lang="ru-RU" dirty="0" smtClean="0"/>
              <a:t>информатике </a:t>
            </a:r>
            <a:r>
              <a:rPr lang="ru-RU" dirty="0"/>
              <a:t>«</a:t>
            </a:r>
            <a:r>
              <a:rPr lang="ru-RU" dirty="0" err="1"/>
              <a:t>Туймаада</a:t>
            </a:r>
            <a:r>
              <a:rPr lang="ru-RU" dirty="0" smtClean="0"/>
              <a:t>»</a:t>
            </a:r>
          </a:p>
          <a:p>
            <a:pPr algn="just"/>
            <a:endParaRPr lang="ru-RU" sz="900" dirty="0"/>
          </a:p>
          <a:p>
            <a:pPr algn="just"/>
            <a:r>
              <a:rPr lang="ru-RU" b="1" dirty="0">
                <a:solidFill>
                  <a:srgbClr val="A8246F"/>
                </a:solidFill>
              </a:rPr>
              <a:t>Сидоров Илья</a:t>
            </a:r>
            <a:r>
              <a:rPr lang="ru-RU" dirty="0">
                <a:solidFill>
                  <a:srgbClr val="A8246F"/>
                </a:solidFill>
              </a:rPr>
              <a:t> </a:t>
            </a:r>
            <a:r>
              <a:rPr lang="ru-RU" dirty="0"/>
              <a:t>– диплом 3 </a:t>
            </a:r>
            <a:r>
              <a:rPr lang="ru-RU" dirty="0" smtClean="0"/>
              <a:t>степени, </a:t>
            </a:r>
            <a:r>
              <a:rPr lang="ru-RU" dirty="0"/>
              <a:t>23 Международная олимпиада школьников по математике, физике, химии и </a:t>
            </a:r>
            <a:r>
              <a:rPr lang="ru-RU" dirty="0" smtClean="0"/>
              <a:t>информатике </a:t>
            </a:r>
            <a:r>
              <a:rPr lang="ru-RU" dirty="0"/>
              <a:t>«</a:t>
            </a:r>
            <a:r>
              <a:rPr lang="ru-RU" dirty="0" err="1"/>
              <a:t>Туймаада</a:t>
            </a:r>
            <a:r>
              <a:rPr lang="ru-RU" dirty="0" smtClean="0"/>
              <a:t>»</a:t>
            </a:r>
          </a:p>
          <a:p>
            <a:pPr algn="just"/>
            <a:endParaRPr lang="ru-RU" sz="900" dirty="0"/>
          </a:p>
          <a:p>
            <a:pPr algn="just"/>
            <a:r>
              <a:rPr lang="ru-RU" b="1" dirty="0">
                <a:solidFill>
                  <a:srgbClr val="A8246F"/>
                </a:solidFill>
              </a:rPr>
              <a:t>Дьяконов Константин</a:t>
            </a:r>
            <a:r>
              <a:rPr lang="ru-RU" dirty="0"/>
              <a:t> – диплом 3 </a:t>
            </a:r>
            <a:r>
              <a:rPr lang="ru-RU" dirty="0" smtClean="0"/>
              <a:t>степени, 23 </a:t>
            </a:r>
            <a:r>
              <a:rPr lang="ru-RU" dirty="0"/>
              <a:t>Международная олимпиада школьников по математике, физике, химии и </a:t>
            </a:r>
            <a:r>
              <a:rPr lang="ru-RU" dirty="0" smtClean="0"/>
              <a:t>информатике </a:t>
            </a:r>
            <a:r>
              <a:rPr lang="ru-RU" dirty="0"/>
              <a:t>«</a:t>
            </a:r>
            <a:r>
              <a:rPr lang="ru-RU" dirty="0" err="1"/>
              <a:t>Туймаада</a:t>
            </a:r>
            <a:r>
              <a:rPr lang="ru-RU" dirty="0" smtClean="0"/>
              <a:t>»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b="1" dirty="0" err="1" smtClean="0">
                <a:solidFill>
                  <a:srgbClr val="A8246F"/>
                </a:solidFill>
              </a:rPr>
              <a:t>Габидуллина</a:t>
            </a:r>
            <a:r>
              <a:rPr lang="ru-RU" b="1" dirty="0" smtClean="0">
                <a:solidFill>
                  <a:srgbClr val="A8246F"/>
                </a:solidFill>
              </a:rPr>
              <a:t> Гузель</a:t>
            </a:r>
            <a:r>
              <a:rPr lang="ru-RU" dirty="0" smtClean="0"/>
              <a:t> – победитель Международной олимпиады по русскому языку для учащихся школ с родным (нерусским) языком обучения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177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1305</Words>
  <Application>Microsoft Office PowerPoint</Application>
  <PresentationFormat>Экран (16:9)</PresentationFormat>
  <Paragraphs>471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Количество победителей и призеров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Nout</cp:lastModifiedBy>
  <cp:revision>27</cp:revision>
  <cp:lastPrinted>2016-10-19T14:14:16Z</cp:lastPrinted>
  <dcterms:created xsi:type="dcterms:W3CDTF">2016-10-19T09:53:53Z</dcterms:created>
  <dcterms:modified xsi:type="dcterms:W3CDTF">2016-10-20T05:23:51Z</dcterms:modified>
</cp:coreProperties>
</file>