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71" r:id="rId10"/>
    <p:sldId id="272" r:id="rId11"/>
    <p:sldId id="264" r:id="rId12"/>
    <p:sldId id="265" r:id="rId13"/>
    <p:sldId id="270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olymp.apkpro.r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olymp.apkpro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DFC26-48BB-4D58-83AD-B08149188B5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F917842-5231-4132-A058-97FB87435B76}">
      <dgm:prSet phldrT="[Текст]" custT="1"/>
      <dgm:spPr/>
      <dgm:t>
        <a:bodyPr/>
        <a:lstStyle/>
        <a:p>
          <a:r>
            <a:rPr lang="ru-RU" sz="2400" dirty="0" smtClean="0"/>
            <a:t>Методический портал </a:t>
          </a:r>
          <a:r>
            <a:rPr lang="ru-RU" sz="2400" dirty="0" err="1" smtClean="0"/>
            <a:t>ВсОШ</a:t>
          </a:r>
          <a:endParaRPr lang="ru-RU" sz="2400" dirty="0" smtClean="0"/>
        </a:p>
        <a:p>
          <a:r>
            <a:rPr lang="en-US" sz="2400" dirty="0" smtClean="0">
              <a:hlinkClick xmlns:r="http://schemas.openxmlformats.org/officeDocument/2006/relationships" r:id="rId1"/>
            </a:rPr>
            <a:t>www.olymp.apkpro.ru</a:t>
          </a:r>
          <a:r>
            <a:rPr lang="ru-RU" sz="2400" dirty="0" smtClean="0"/>
            <a:t> </a:t>
          </a:r>
          <a:endParaRPr lang="ru-RU" sz="2400" dirty="0"/>
        </a:p>
      </dgm:t>
    </dgm:pt>
    <dgm:pt modelId="{76DBF0DF-7CFA-44C5-9B69-9F1D6F2174D4}" type="parTrans" cxnId="{585B7ACC-6293-4871-B4F6-CDC1DD1BFACE}">
      <dgm:prSet/>
      <dgm:spPr/>
      <dgm:t>
        <a:bodyPr/>
        <a:lstStyle/>
        <a:p>
          <a:endParaRPr lang="ru-RU"/>
        </a:p>
      </dgm:t>
    </dgm:pt>
    <dgm:pt modelId="{E64C8090-11EE-42E6-8F2E-D46D1ADEE294}" type="sibTrans" cxnId="{585B7ACC-6293-4871-B4F6-CDC1DD1BFACE}">
      <dgm:prSet/>
      <dgm:spPr/>
      <dgm:t>
        <a:bodyPr/>
        <a:lstStyle/>
        <a:p>
          <a:endParaRPr lang="ru-RU"/>
        </a:p>
      </dgm:t>
    </dgm:pt>
    <dgm:pt modelId="{D1DFBFAC-F468-4A89-998C-78340805532A}">
      <dgm:prSet phldrT="[Текст]" custT="1"/>
      <dgm:spPr/>
      <dgm:t>
        <a:bodyPr/>
        <a:lstStyle/>
        <a:p>
          <a:r>
            <a:rPr lang="ru-RU" sz="2400" dirty="0" smtClean="0"/>
            <a:t>Закрытая </a:t>
          </a:r>
        </a:p>
        <a:p>
          <a:r>
            <a:rPr lang="ru-RU" sz="2400" dirty="0" smtClean="0"/>
            <a:t>Федеральная база результатов регионального этапа </a:t>
          </a:r>
          <a:r>
            <a:rPr lang="ru-RU" sz="2400" dirty="0" err="1" smtClean="0"/>
            <a:t>ВсОШ</a:t>
          </a:r>
          <a:endParaRPr lang="ru-RU" sz="2400" dirty="0"/>
        </a:p>
      </dgm:t>
    </dgm:pt>
    <dgm:pt modelId="{5640F749-F220-41F0-A96B-1C091DB7C28C}" type="parTrans" cxnId="{5D98B2E7-8AE6-4931-8BCB-708BAC3310F7}">
      <dgm:prSet/>
      <dgm:spPr/>
      <dgm:t>
        <a:bodyPr/>
        <a:lstStyle/>
        <a:p>
          <a:endParaRPr lang="ru-RU"/>
        </a:p>
      </dgm:t>
    </dgm:pt>
    <dgm:pt modelId="{1AACBE79-6585-4019-B0A6-2A3ED4B8F000}" type="sibTrans" cxnId="{5D98B2E7-8AE6-4931-8BCB-708BAC3310F7}">
      <dgm:prSet/>
      <dgm:spPr/>
      <dgm:t>
        <a:bodyPr/>
        <a:lstStyle/>
        <a:p>
          <a:endParaRPr lang="ru-RU"/>
        </a:p>
      </dgm:t>
    </dgm:pt>
    <dgm:pt modelId="{E67E9388-5CEC-4262-A417-427A3E2ADC10}">
      <dgm:prSet phldrT="[Текст]" custT="1"/>
      <dgm:spPr/>
      <dgm:t>
        <a:bodyPr/>
        <a:lstStyle/>
        <a:p>
          <a:r>
            <a:rPr lang="ru-RU" sz="1800" dirty="0" smtClean="0"/>
            <a:t>Региональные база результатов муниципального и школьного этапов </a:t>
          </a:r>
          <a:r>
            <a:rPr lang="ru-RU" sz="1800" dirty="0" err="1" smtClean="0"/>
            <a:t>ВсОШ</a:t>
          </a:r>
          <a:endParaRPr lang="ru-RU" sz="1800" dirty="0"/>
        </a:p>
      </dgm:t>
    </dgm:pt>
    <dgm:pt modelId="{09E4B300-BAC7-44F5-9E77-66725A90E8BE}" type="parTrans" cxnId="{694E2807-F0E9-4A5E-8012-6085B4E4A259}">
      <dgm:prSet/>
      <dgm:spPr/>
      <dgm:t>
        <a:bodyPr/>
        <a:lstStyle/>
        <a:p>
          <a:endParaRPr lang="ru-RU"/>
        </a:p>
      </dgm:t>
    </dgm:pt>
    <dgm:pt modelId="{D114B444-CE9D-4D42-B8D2-84ED4E2F1AD8}" type="sibTrans" cxnId="{694E2807-F0E9-4A5E-8012-6085B4E4A259}">
      <dgm:prSet/>
      <dgm:spPr/>
      <dgm:t>
        <a:bodyPr/>
        <a:lstStyle/>
        <a:p>
          <a:endParaRPr lang="ru-RU"/>
        </a:p>
      </dgm:t>
    </dgm:pt>
    <dgm:pt modelId="{148328A9-CF81-43E5-8E8C-5FA1B88F44AE}" type="pres">
      <dgm:prSet presAssocID="{F0DDFC26-48BB-4D58-83AD-B08149188B50}" presName="compositeShape" presStyleCnt="0">
        <dgm:presLayoutVars>
          <dgm:dir/>
          <dgm:resizeHandles/>
        </dgm:presLayoutVars>
      </dgm:prSet>
      <dgm:spPr/>
    </dgm:pt>
    <dgm:pt modelId="{D46512ED-49AD-4180-8DA6-374F30DC1D5C}" type="pres">
      <dgm:prSet presAssocID="{F0DDFC26-48BB-4D58-83AD-B08149188B50}" presName="pyramid" presStyleLbl="node1" presStyleIdx="0" presStyleCnt="1" custLinFactNeighborX="6869"/>
      <dgm:spPr/>
    </dgm:pt>
    <dgm:pt modelId="{E799B8B1-516C-4E45-A32A-E809E276A362}" type="pres">
      <dgm:prSet presAssocID="{F0DDFC26-48BB-4D58-83AD-B08149188B50}" presName="theList" presStyleCnt="0"/>
      <dgm:spPr/>
    </dgm:pt>
    <dgm:pt modelId="{724728F1-AA9E-42AA-B28A-29C9530C2116}" type="pres">
      <dgm:prSet presAssocID="{1F917842-5231-4132-A058-97FB87435B76}" presName="aNode" presStyleLbl="fgAcc1" presStyleIdx="0" presStyleCnt="3" custScaleX="175301" custScaleY="408328" custLinFactY="-201085" custLinFactNeighborX="3484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87FD2-E4F8-4F06-ABD9-BD7B7248E038}" type="pres">
      <dgm:prSet presAssocID="{1F917842-5231-4132-A058-97FB87435B76}" presName="aSpace" presStyleCnt="0"/>
      <dgm:spPr/>
    </dgm:pt>
    <dgm:pt modelId="{92FCDCB6-FF8A-4E38-A963-271705408213}" type="pres">
      <dgm:prSet presAssocID="{D1DFBFAC-F468-4A89-998C-78340805532A}" presName="aNode" presStyleLbl="fgAcc1" presStyleIdx="1" presStyleCnt="3" custScaleX="190320" custScaleY="528711" custLinFactY="-5142" custLinFactNeighborX="8264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0B29D-EEF1-4890-B542-ECEFDD26E525}" type="pres">
      <dgm:prSet presAssocID="{D1DFBFAC-F468-4A89-998C-78340805532A}" presName="aSpace" presStyleCnt="0"/>
      <dgm:spPr/>
    </dgm:pt>
    <dgm:pt modelId="{AD573690-00EF-48B2-A7CC-F6A3D9507FDE}" type="pres">
      <dgm:prSet presAssocID="{E67E9388-5CEC-4262-A417-427A3E2ADC10}" presName="aNode" presStyleLbl="fgAcc1" presStyleIdx="2" presStyleCnt="3" custScaleX="183936" custScaleY="470482" custLinFactY="119241" custLinFactNeighborX="60475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AB4BC-1AE3-472B-8F8A-1AD2B53308AD}" type="pres">
      <dgm:prSet presAssocID="{E67E9388-5CEC-4262-A417-427A3E2ADC10}" presName="aSpace" presStyleCnt="0"/>
      <dgm:spPr/>
    </dgm:pt>
  </dgm:ptLst>
  <dgm:cxnLst>
    <dgm:cxn modelId="{694E2807-F0E9-4A5E-8012-6085B4E4A259}" srcId="{F0DDFC26-48BB-4D58-83AD-B08149188B50}" destId="{E67E9388-5CEC-4262-A417-427A3E2ADC10}" srcOrd="2" destOrd="0" parTransId="{09E4B300-BAC7-44F5-9E77-66725A90E8BE}" sibTransId="{D114B444-CE9D-4D42-B8D2-84ED4E2F1AD8}"/>
    <dgm:cxn modelId="{585B7ACC-6293-4871-B4F6-CDC1DD1BFACE}" srcId="{F0DDFC26-48BB-4D58-83AD-B08149188B50}" destId="{1F917842-5231-4132-A058-97FB87435B76}" srcOrd="0" destOrd="0" parTransId="{76DBF0DF-7CFA-44C5-9B69-9F1D6F2174D4}" sibTransId="{E64C8090-11EE-42E6-8F2E-D46D1ADEE294}"/>
    <dgm:cxn modelId="{E3D438A6-1611-4D30-9AEE-A2ACB4BDDF75}" type="presOf" srcId="{D1DFBFAC-F468-4A89-998C-78340805532A}" destId="{92FCDCB6-FF8A-4E38-A963-271705408213}" srcOrd="0" destOrd="0" presId="urn:microsoft.com/office/officeart/2005/8/layout/pyramid2"/>
    <dgm:cxn modelId="{5D98B2E7-8AE6-4931-8BCB-708BAC3310F7}" srcId="{F0DDFC26-48BB-4D58-83AD-B08149188B50}" destId="{D1DFBFAC-F468-4A89-998C-78340805532A}" srcOrd="1" destOrd="0" parTransId="{5640F749-F220-41F0-A96B-1C091DB7C28C}" sibTransId="{1AACBE79-6585-4019-B0A6-2A3ED4B8F000}"/>
    <dgm:cxn modelId="{07191140-CB47-43E9-9754-E4118BB1D8D0}" type="presOf" srcId="{F0DDFC26-48BB-4D58-83AD-B08149188B50}" destId="{148328A9-CF81-43E5-8E8C-5FA1B88F44AE}" srcOrd="0" destOrd="0" presId="urn:microsoft.com/office/officeart/2005/8/layout/pyramid2"/>
    <dgm:cxn modelId="{D4879DD3-3ADE-49FC-B25E-E7BF98D154D6}" type="presOf" srcId="{1F917842-5231-4132-A058-97FB87435B76}" destId="{724728F1-AA9E-42AA-B28A-29C9530C2116}" srcOrd="0" destOrd="0" presId="urn:microsoft.com/office/officeart/2005/8/layout/pyramid2"/>
    <dgm:cxn modelId="{D4C43055-6C8C-473C-9874-DC12CE01262D}" type="presOf" srcId="{E67E9388-5CEC-4262-A417-427A3E2ADC10}" destId="{AD573690-00EF-48B2-A7CC-F6A3D9507FDE}" srcOrd="0" destOrd="0" presId="urn:microsoft.com/office/officeart/2005/8/layout/pyramid2"/>
    <dgm:cxn modelId="{E4154C58-FD85-47EA-9770-25F76852D643}" type="presParOf" srcId="{148328A9-CF81-43E5-8E8C-5FA1B88F44AE}" destId="{D46512ED-49AD-4180-8DA6-374F30DC1D5C}" srcOrd="0" destOrd="0" presId="urn:microsoft.com/office/officeart/2005/8/layout/pyramid2"/>
    <dgm:cxn modelId="{8F0608C8-EC8A-495E-9EB9-C52109B1906E}" type="presParOf" srcId="{148328A9-CF81-43E5-8E8C-5FA1B88F44AE}" destId="{E799B8B1-516C-4E45-A32A-E809E276A362}" srcOrd="1" destOrd="0" presId="urn:microsoft.com/office/officeart/2005/8/layout/pyramid2"/>
    <dgm:cxn modelId="{FC3C682C-5DD4-4EA3-A34D-86C824517B02}" type="presParOf" srcId="{E799B8B1-516C-4E45-A32A-E809E276A362}" destId="{724728F1-AA9E-42AA-B28A-29C9530C2116}" srcOrd="0" destOrd="0" presId="urn:microsoft.com/office/officeart/2005/8/layout/pyramid2"/>
    <dgm:cxn modelId="{F6D91A74-B705-4236-9A41-0F57A8231D41}" type="presParOf" srcId="{E799B8B1-516C-4E45-A32A-E809E276A362}" destId="{D7187FD2-E4F8-4F06-ABD9-BD7B7248E038}" srcOrd="1" destOrd="0" presId="urn:microsoft.com/office/officeart/2005/8/layout/pyramid2"/>
    <dgm:cxn modelId="{986C641E-0F9C-44D6-92C2-E39227E3CAA4}" type="presParOf" srcId="{E799B8B1-516C-4E45-A32A-E809E276A362}" destId="{92FCDCB6-FF8A-4E38-A963-271705408213}" srcOrd="2" destOrd="0" presId="urn:microsoft.com/office/officeart/2005/8/layout/pyramid2"/>
    <dgm:cxn modelId="{E4BD0851-BD7B-4D4F-B42B-C3CD18C2CA1B}" type="presParOf" srcId="{E799B8B1-516C-4E45-A32A-E809E276A362}" destId="{F910B29D-EEF1-4890-B542-ECEFDD26E525}" srcOrd="3" destOrd="0" presId="urn:microsoft.com/office/officeart/2005/8/layout/pyramid2"/>
    <dgm:cxn modelId="{EBEA261C-3963-43E3-920F-41108887A7FD}" type="presParOf" srcId="{E799B8B1-516C-4E45-A32A-E809E276A362}" destId="{AD573690-00EF-48B2-A7CC-F6A3D9507FDE}" srcOrd="4" destOrd="0" presId="urn:microsoft.com/office/officeart/2005/8/layout/pyramid2"/>
    <dgm:cxn modelId="{FEC2969D-38BA-4A54-84D4-AB1C7E1C00E3}" type="presParOf" srcId="{E799B8B1-516C-4E45-A32A-E809E276A362}" destId="{205AB4BC-1AE3-472B-8F8A-1AD2B53308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512ED-49AD-4180-8DA6-374F30DC1D5C}">
      <dsp:nvSpPr>
        <dsp:cNvPr id="0" name=""/>
        <dsp:cNvSpPr/>
      </dsp:nvSpPr>
      <dsp:spPr>
        <a:xfrm>
          <a:off x="1682202" y="0"/>
          <a:ext cx="4668838" cy="46688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728F1-AA9E-42AA-B28A-29C9530C2116}">
      <dsp:nvSpPr>
        <dsp:cNvPr id="0" name=""/>
        <dsp:cNvSpPr/>
      </dsp:nvSpPr>
      <dsp:spPr>
        <a:xfrm>
          <a:off x="3610900" y="0"/>
          <a:ext cx="5319937" cy="10537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Методический портал </a:t>
          </a:r>
          <a:r>
            <a:rPr lang="ru-RU" sz="2400" kern="1200" dirty="0" err="1" smtClean="0"/>
            <a:t>ВсОШ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1"/>
            </a:rPr>
            <a:t>www.olymp.apkpro.ru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3662339" y="51439"/>
        <a:ext cx="5217059" cy="950864"/>
      </dsp:txXfrm>
    </dsp:sp>
    <dsp:sp modelId="{92FCDCB6-FF8A-4E38-A963-271705408213}">
      <dsp:nvSpPr>
        <dsp:cNvPr id="0" name=""/>
        <dsp:cNvSpPr/>
      </dsp:nvSpPr>
      <dsp:spPr>
        <a:xfrm>
          <a:off x="3686927" y="1510361"/>
          <a:ext cx="5775726" cy="13644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Закрытая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Федеральная база результатов регионального этапа </a:t>
          </a:r>
          <a:r>
            <a:rPr lang="ru-RU" sz="2400" kern="1200" dirty="0" err="1" smtClean="0"/>
            <a:t>ВсОШ</a:t>
          </a:r>
          <a:endParaRPr lang="ru-RU" sz="2400" kern="1200" dirty="0"/>
        </a:p>
      </dsp:txBody>
      <dsp:txXfrm>
        <a:off x="3753532" y="1576966"/>
        <a:ext cx="5642516" cy="1231196"/>
      </dsp:txXfrm>
    </dsp:sp>
    <dsp:sp modelId="{AD573690-00EF-48B2-A7CC-F6A3D9507FDE}">
      <dsp:nvSpPr>
        <dsp:cNvPr id="0" name=""/>
        <dsp:cNvSpPr/>
      </dsp:nvSpPr>
      <dsp:spPr>
        <a:xfrm>
          <a:off x="3880665" y="3324785"/>
          <a:ext cx="5581988" cy="12141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Региональные база результатов муниципального и школьного этапов </a:t>
          </a:r>
          <a:r>
            <a:rPr lang="ru-RU" sz="1800" kern="1200" dirty="0" err="1" smtClean="0"/>
            <a:t>ВсОШ</a:t>
          </a:r>
          <a:endParaRPr lang="ru-RU" sz="1800" kern="1200" dirty="0"/>
        </a:p>
      </dsp:txBody>
      <dsp:txXfrm>
        <a:off x="3939934" y="3384054"/>
        <a:ext cx="5463450" cy="109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71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5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78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043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17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765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15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5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9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78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21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2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73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37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7729-19C1-445F-BEBE-62DF3BF66A05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49B8EC-FD0A-4DF9-BEF0-1402F8431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77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vetkova@apkpro.ru" TargetMode="External"/><Relationship Id="rId2" Type="http://schemas.openxmlformats.org/officeDocument/2006/relationships/hyperlink" Target="http://www.olymp.apkpro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olymp.apkpro.ru/vsosh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lymp.apkpro.ru/lecture/" TargetMode="External"/><Relationship Id="rId2" Type="http://schemas.openxmlformats.org/officeDocument/2006/relationships/hyperlink" Target="http://olymp.apkpro.ru/contact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80;&#1085;&#1086;&#1073;&#1088;&#1085;&#1072;&#1091;&#1082;&#1080;.&#1088;&#1092;/&#1086;&#1083;&#1080;&#1084;&#1087;&#1080;&#1072;&#1076;&#1072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olymp.apkpro.ru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lymp.apkpro.ru/" TargetMode="External"/><Relationship Id="rId2" Type="http://schemas.openxmlformats.org/officeDocument/2006/relationships/hyperlink" Target="http://&#1084;&#1080;&#1085;&#1086;&#1073;&#1088;&#1085;&#1072;&#1091;&#1082;&#1080;.&#1088;&#1092;/&#1086;&#1083;&#1080;&#1084;&#1087;&#1080;&#1072;&#1076;&#1072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lymp.apkpro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lymp.apkpro.ru/lectur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lymp.apkpro.ru/m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lymp.apkpro.ru/manageme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-learning.apkpro.ru/courses/learning/olimpiadnaya-podgotovka-shkolnikov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/>
              <a:t>Методический сайт всероссийской олимпиады </a:t>
            </a:r>
            <a:r>
              <a:rPr lang="ru-RU" sz="5400" dirty="0" smtClean="0"/>
              <a:t>школьников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>
                <a:hlinkClick r:id="rId2"/>
              </a:rPr>
              <a:t>www.olymp.apkpro.ru</a:t>
            </a:r>
            <a:r>
              <a:rPr lang="en-US" sz="5400" dirty="0" smtClean="0"/>
              <a:t>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/>
              <a:t>2015-2016</a:t>
            </a:r>
            <a:r>
              <a:rPr lang="ru-RU" sz="4000" cap="none" dirty="0" smtClean="0"/>
              <a:t> </a:t>
            </a:r>
            <a:r>
              <a:rPr lang="ru-RU" sz="4000" cap="none" dirty="0" err="1" smtClean="0"/>
              <a:t>г.г</a:t>
            </a:r>
            <a:r>
              <a:rPr lang="ru-RU" sz="4000" cap="none" dirty="0" smtClean="0"/>
              <a:t>.</a:t>
            </a:r>
            <a:endParaRPr lang="en-US" sz="4000" cap="none" dirty="0" smtClean="0"/>
          </a:p>
          <a:p>
            <a:r>
              <a:rPr lang="ru-RU" sz="4000" cap="none" dirty="0" smtClean="0"/>
              <a:t>ФГАОУ ДПО АПК и ППРО </a:t>
            </a:r>
          </a:p>
          <a:p>
            <a:r>
              <a:rPr lang="ru-RU" sz="2000" dirty="0" smtClean="0"/>
              <a:t>Цветкова М.С. </a:t>
            </a:r>
            <a:r>
              <a:rPr lang="en-US" sz="2000" dirty="0" smtClean="0">
                <a:hlinkClick r:id="rId3"/>
              </a:rPr>
              <a:t>cvetkova@apkpro.ru</a:t>
            </a:r>
            <a:r>
              <a:rPr lang="en-US" sz="2000" dirty="0" smtClean="0"/>
              <a:t> </a:t>
            </a:r>
            <a:endParaRPr lang="ru-RU" sz="2000" cap="none" dirty="0"/>
          </a:p>
        </p:txBody>
      </p:sp>
    </p:spTree>
    <p:extLst>
      <p:ext uri="{BB962C8B-B14F-4D97-AF65-F5344CB8AC3E}">
        <p14:creationId xmlns:p14="http://schemas.microsoft.com/office/powerpoint/2010/main" val="34536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Группа </a:t>
            </a:r>
            <a:r>
              <a:rPr lang="ru-RU" dirty="0" err="1" smtClean="0"/>
              <a:t>ВсОШ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>
                <a:hlinkClick r:id="rId2"/>
              </a:rPr>
              <a:t>http://olymp.apkpro.ru/vsosh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2925" y="2207530"/>
            <a:ext cx="9181639" cy="32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br>
              <a:rPr lang="ru-RU" dirty="0" smtClean="0"/>
            </a:br>
            <a:r>
              <a:rPr lang="en-US" dirty="0">
                <a:hlinkClick r:id="rId2"/>
              </a:rPr>
              <a:t>http://olymp.apkpro.ru/contacts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81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400" u="sng" dirty="0" smtClean="0"/>
              <a:t>Контакты оператора проекта </a:t>
            </a:r>
            <a:r>
              <a:rPr lang="ru-RU" sz="2400" dirty="0" err="1" smtClean="0"/>
              <a:t>ВсОШ</a:t>
            </a:r>
            <a:r>
              <a:rPr lang="ru-RU" sz="2400" dirty="0" smtClean="0"/>
              <a:t> – ФГАОУ ДПО АПК и ППРО</a:t>
            </a:r>
          </a:p>
          <a:p>
            <a:r>
              <a:rPr lang="ru-RU" sz="2400" u="sng" dirty="0" smtClean="0"/>
              <a:t>Контакты Председателей Региональных ПМК 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http://olymp.apkpro.ru/lecture</a:t>
            </a:r>
            <a:r>
              <a:rPr lang="en-US" sz="2400" dirty="0" smtClean="0">
                <a:hlinkClick r:id="rId3"/>
              </a:rPr>
              <a:t>/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Открыта для заполнения! Пока не установлена регулярная линия обратной связи на Методическом сайте </a:t>
            </a:r>
            <a:r>
              <a:rPr lang="ru-RU" sz="2400" b="1" dirty="0" err="1" smtClean="0">
                <a:solidFill>
                  <a:srgbClr val="FF0000"/>
                </a:solidFill>
              </a:rPr>
              <a:t>ВсОШ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u="sng" dirty="0" smtClean="0"/>
              <a:t>Задать вопрос Председателю </a:t>
            </a:r>
            <a:r>
              <a:rPr lang="ru-RU" sz="2400" u="sng" dirty="0"/>
              <a:t>ЦПМК </a:t>
            </a:r>
            <a:r>
              <a:rPr lang="ru-RU" sz="2400" dirty="0" smtClean="0"/>
              <a:t>на </a:t>
            </a:r>
            <a:r>
              <a:rPr lang="ru-RU" sz="2400" dirty="0"/>
              <a:t>странице Лекторий </a:t>
            </a:r>
            <a:r>
              <a:rPr lang="ru-RU" sz="2400" dirty="0" smtClean="0"/>
              <a:t>ЦПМК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://olymp.apkpro.ru/lecture</a:t>
            </a:r>
            <a:r>
              <a:rPr lang="en-US" sz="2400" dirty="0" smtClean="0">
                <a:hlinkClick r:id="rId3"/>
              </a:rPr>
              <a:t>/</a:t>
            </a:r>
            <a:r>
              <a:rPr lang="ru-RU" sz="2400" dirty="0" smtClean="0"/>
              <a:t> (выбрать предмет)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7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107" y="111492"/>
            <a:ext cx="8911687" cy="1280890"/>
          </a:xfrm>
        </p:spPr>
        <p:txBody>
          <a:bodyPr/>
          <a:lstStyle/>
          <a:p>
            <a:r>
              <a:rPr lang="ru-RU" dirty="0" smtClean="0"/>
              <a:t>Часть 3. Сайт </a:t>
            </a:r>
            <a:r>
              <a:rPr lang="ru-RU" dirty="0" err="1" smtClean="0"/>
              <a:t>ВсОШ</a:t>
            </a:r>
            <a:r>
              <a:rPr lang="ru-RU" dirty="0" smtClean="0"/>
              <a:t> на портале Организатора в субъекте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945" y="1392382"/>
            <a:ext cx="9689667" cy="531321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Документы </a:t>
            </a:r>
            <a:r>
              <a:rPr lang="ru-RU" sz="2000" b="1" dirty="0"/>
              <a:t>Организаторов регионального, муниципального и школьного этапов </a:t>
            </a:r>
            <a:r>
              <a:rPr lang="ru-RU" sz="2000" b="1" dirty="0" err="1"/>
              <a:t>ВсОШ</a:t>
            </a:r>
            <a:r>
              <a:rPr lang="ru-RU" sz="2000" b="1" dirty="0"/>
              <a:t>:</a:t>
            </a:r>
            <a:endParaRPr lang="ru-RU" sz="2000" dirty="0"/>
          </a:p>
          <a:p>
            <a:pPr lvl="1"/>
            <a:r>
              <a:rPr lang="ru-RU" sz="1800" b="1" dirty="0"/>
              <a:t>подборка общих документов</a:t>
            </a:r>
            <a:r>
              <a:rPr lang="ru-RU" sz="1800" dirty="0"/>
              <a:t> </a:t>
            </a:r>
            <a:endParaRPr lang="ru-RU" sz="1800" dirty="0" smtClean="0"/>
          </a:p>
          <a:p>
            <a:pPr lvl="1"/>
            <a:r>
              <a:rPr lang="ru-RU" sz="1800" b="1" dirty="0" smtClean="0"/>
              <a:t>ежегодные  </a:t>
            </a:r>
            <a:r>
              <a:rPr lang="ru-RU" sz="1800" b="1" dirty="0"/>
              <a:t>документы</a:t>
            </a:r>
            <a:r>
              <a:rPr lang="ru-RU" sz="1800" dirty="0"/>
              <a:t> (на учебный год</a:t>
            </a:r>
            <a:r>
              <a:rPr lang="ru-RU" sz="1800" dirty="0" smtClean="0"/>
              <a:t>)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Результаты </a:t>
            </a:r>
            <a:r>
              <a:rPr lang="ru-RU" sz="2000" b="1" dirty="0" err="1">
                <a:solidFill>
                  <a:srgbClr val="FF0000"/>
                </a:solidFill>
              </a:rPr>
              <a:t>ВсОШ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/>
              <a:t>текущего учебного года в субъекте Российской </a:t>
            </a:r>
            <a:r>
              <a:rPr lang="ru-RU" sz="2000" b="1" dirty="0" smtClean="0"/>
              <a:t>Федерации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Ресурсы </a:t>
            </a:r>
            <a:r>
              <a:rPr lang="ru-RU" sz="2000" b="1" dirty="0"/>
              <a:t>для подготовки к </a:t>
            </a:r>
            <a:r>
              <a:rPr lang="ru-RU" sz="2000" b="1" dirty="0" err="1"/>
              <a:t>ВсОШ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b="1" dirty="0"/>
              <a:t>Линия </a:t>
            </a:r>
            <a:r>
              <a:rPr lang="ru-RU" sz="2000" b="1" dirty="0">
                <a:solidFill>
                  <a:srgbClr val="FF0000"/>
                </a:solidFill>
              </a:rPr>
              <a:t>обратной </a:t>
            </a:r>
            <a:r>
              <a:rPr lang="ru-RU" sz="2000" b="1" dirty="0" smtClean="0">
                <a:solidFill>
                  <a:srgbClr val="FF0000"/>
                </a:solidFill>
              </a:rPr>
              <a:t>связи</a:t>
            </a:r>
          </a:p>
          <a:p>
            <a:r>
              <a:rPr lang="ru-RU" sz="2000" b="1" dirty="0" smtClean="0"/>
              <a:t>Информационная поддержка регистрации </a:t>
            </a:r>
            <a:r>
              <a:rPr lang="ru-RU" sz="2000" b="1" dirty="0"/>
              <a:t>в </a:t>
            </a:r>
            <a:r>
              <a:rPr lang="ru-RU" sz="2000" b="1" dirty="0">
                <a:solidFill>
                  <a:srgbClr val="FF0000"/>
                </a:solidFill>
              </a:rPr>
              <a:t>школьном этапе </a:t>
            </a:r>
            <a:r>
              <a:rPr lang="ru-RU" sz="2000" b="1" dirty="0" err="1" smtClean="0">
                <a:solidFill>
                  <a:srgbClr val="FF0000"/>
                </a:solidFill>
              </a:rPr>
              <a:t>ВсОШ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любого школьника из образовательных организаций территории </a:t>
            </a:r>
            <a:endParaRPr lang="ru-RU" sz="2000" dirty="0"/>
          </a:p>
          <a:p>
            <a:endParaRPr lang="ru-RU" sz="2000" dirty="0"/>
          </a:p>
          <a:p>
            <a:pPr lvl="0"/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4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8" y="125346"/>
            <a:ext cx="8911687" cy="1280890"/>
          </a:xfrm>
        </p:spPr>
        <p:txBody>
          <a:bodyPr/>
          <a:lstStyle/>
          <a:p>
            <a:r>
              <a:rPr lang="ru-RU" dirty="0" smtClean="0"/>
              <a:t>Документы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579418" y="817418"/>
            <a:ext cx="9925194" cy="6040582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/>
              <a:t>Документы Организаторов регионального, муниципального и школьного этапов </a:t>
            </a:r>
            <a:r>
              <a:rPr lang="ru-RU" b="1" u="sng" dirty="0" err="1"/>
              <a:t>ВсОШ</a:t>
            </a:r>
            <a:r>
              <a:rPr lang="ru-RU" b="1" u="sng" dirty="0"/>
              <a:t>:</a:t>
            </a:r>
            <a:endParaRPr lang="ru-RU" sz="1600" dirty="0"/>
          </a:p>
          <a:p>
            <a:pPr lvl="0"/>
            <a:r>
              <a:rPr lang="ru-RU" b="1" dirty="0"/>
              <a:t>подборка общих документов</a:t>
            </a:r>
            <a:r>
              <a:rPr lang="ru-RU" dirty="0"/>
              <a:t> Организатора регионального, муниципального и школьного этапов всероссийской олимпиады школьников - приказы о составах  Оргкомитетов, Региональных и Муниципальных предметно-методических комиссий </a:t>
            </a:r>
            <a:endParaRPr lang="ru-RU" sz="1600" dirty="0"/>
          </a:p>
          <a:p>
            <a:pPr lvl="0"/>
            <a:r>
              <a:rPr lang="ru-RU" b="1" dirty="0"/>
              <a:t>ежегодные  документы</a:t>
            </a:r>
            <a:r>
              <a:rPr lang="ru-RU" dirty="0"/>
              <a:t> (на учебный год): </a:t>
            </a:r>
            <a:endParaRPr lang="ru-RU" sz="1600" dirty="0"/>
          </a:p>
          <a:p>
            <a:pPr lvl="1"/>
            <a:r>
              <a:rPr lang="ru-RU" sz="1800" dirty="0"/>
              <a:t>приказы на утверждение Требований к проведению школьного и муниципального этапов на основе рекомендаций Центральных предметно-методических комиссий по каждому предмету, </a:t>
            </a:r>
          </a:p>
          <a:p>
            <a:pPr lvl="1"/>
            <a:r>
              <a:rPr lang="ru-RU" sz="1800" dirty="0"/>
              <a:t>приказы на утверждение составов Жюри и Оргкомитетов по этапам </a:t>
            </a:r>
            <a:r>
              <a:rPr lang="ru-RU" sz="1800" dirty="0" err="1"/>
              <a:t>ВсОШ</a:t>
            </a:r>
            <a:r>
              <a:rPr lang="ru-RU" sz="1800" dirty="0"/>
              <a:t> по предметам, </a:t>
            </a:r>
          </a:p>
          <a:p>
            <a:pPr lvl="1"/>
            <a:r>
              <a:rPr lang="ru-RU" sz="1800" dirty="0"/>
              <a:t>информационные письма о сроках и местах проведения этапов и Программы проведения этапов и контакты с площадкой проведения </a:t>
            </a:r>
            <a:r>
              <a:rPr lang="ru-RU" sz="1800" dirty="0" smtClean="0"/>
              <a:t>этапа,</a:t>
            </a:r>
            <a:endParaRPr lang="ru-RU" sz="1800" dirty="0"/>
          </a:p>
          <a:p>
            <a:pPr lvl="1"/>
            <a:r>
              <a:rPr lang="ru-RU" sz="1800" dirty="0"/>
              <a:t>протоколы Жюри по итогам школьного, муниципального и регионального этапов по каждому предмету </a:t>
            </a:r>
            <a:r>
              <a:rPr lang="ru-RU" sz="1800" dirty="0" err="1"/>
              <a:t>ВсОШ</a:t>
            </a:r>
            <a:r>
              <a:rPr lang="ru-RU" sz="1800" dirty="0"/>
              <a:t>, </a:t>
            </a:r>
          </a:p>
          <a:p>
            <a:pPr lvl="1"/>
            <a:r>
              <a:rPr lang="ru-RU" sz="1800" dirty="0"/>
              <a:t>материалы олимпиадных заданий для школьного и муниципального этапов по каждому предмету  для каждой возрастной группы участников по итогам проведения этапов,</a:t>
            </a:r>
          </a:p>
          <a:p>
            <a:pPr lvl="1"/>
            <a:r>
              <a:rPr lang="ru-RU" sz="1800" dirty="0"/>
              <a:t> материалы с решениями участников по этапам по каждому предмету по итогам подведения итогов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09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80" y="180764"/>
            <a:ext cx="8911687" cy="1280890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9745" y="1607127"/>
            <a:ext cx="9384867" cy="4959928"/>
          </a:xfrm>
        </p:spPr>
        <p:txBody>
          <a:bodyPr>
            <a:noAutofit/>
          </a:bodyPr>
          <a:lstStyle/>
          <a:p>
            <a:r>
              <a:rPr lang="ru-RU" sz="2000" b="1" u="sng" dirty="0"/>
              <a:t>Результаты </a:t>
            </a:r>
            <a:r>
              <a:rPr lang="ru-RU" sz="2000" b="1" u="sng" dirty="0" err="1"/>
              <a:t>ВсОШ</a:t>
            </a:r>
            <a:r>
              <a:rPr lang="ru-RU" sz="2000" b="1" u="sng" dirty="0"/>
              <a:t> текущего учебного года в субъекте Российской Федерации</a:t>
            </a:r>
            <a:r>
              <a:rPr lang="ru-RU" sz="2000" dirty="0"/>
              <a:t> </a:t>
            </a:r>
          </a:p>
          <a:p>
            <a:r>
              <a:rPr lang="ru-RU" sz="2000" dirty="0" smtClean="0"/>
              <a:t>отчеты Организаторов </a:t>
            </a:r>
            <a:r>
              <a:rPr lang="ru-RU" sz="2000" dirty="0"/>
              <a:t>регионального , муниципального и школьного этапов  в субъекте Российской Федерации:</a:t>
            </a:r>
          </a:p>
          <a:p>
            <a:r>
              <a:rPr lang="ru-RU" sz="2000" dirty="0"/>
              <a:t>-  по статистике участия по классам обучения и по предметам </a:t>
            </a:r>
            <a:r>
              <a:rPr lang="ru-RU" sz="2000" dirty="0" err="1"/>
              <a:t>ВсОШ</a:t>
            </a:r>
            <a:r>
              <a:rPr lang="ru-RU" sz="2000" dirty="0"/>
              <a:t>,</a:t>
            </a:r>
          </a:p>
          <a:p>
            <a:r>
              <a:rPr lang="ru-RU" sz="2000" dirty="0"/>
              <a:t>- по  списками победителей и призеров по этапам </a:t>
            </a:r>
            <a:r>
              <a:rPr lang="ru-RU" sz="2000" dirty="0" err="1"/>
              <a:t>ВсОШ</a:t>
            </a:r>
            <a:r>
              <a:rPr lang="ru-RU" sz="2000" dirty="0"/>
              <a:t> по каждому предмету ,</a:t>
            </a:r>
          </a:p>
          <a:p>
            <a:r>
              <a:rPr lang="ru-RU" sz="2000" dirty="0"/>
              <a:t>- по  участникам и результатами </a:t>
            </a:r>
            <a:r>
              <a:rPr lang="ru-RU" sz="2000" dirty="0" smtClean="0"/>
              <a:t>этапов </a:t>
            </a:r>
            <a:r>
              <a:rPr lang="ru-RU" sz="2000" dirty="0" err="1"/>
              <a:t>ВсОШ</a:t>
            </a:r>
            <a:r>
              <a:rPr lang="ru-RU" sz="2000" dirty="0"/>
              <a:t>  с указанием педагогов-наставников образовательных организаций, ссылкой на сайт этой </a:t>
            </a:r>
            <a:r>
              <a:rPr lang="ru-RU" sz="2000" dirty="0" smtClean="0"/>
              <a:t>организации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37037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8634" y="208473"/>
            <a:ext cx="8911687" cy="1280890"/>
          </a:xfrm>
        </p:spPr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2873" y="1025236"/>
            <a:ext cx="9869776" cy="5832764"/>
          </a:xfrm>
        </p:spPr>
        <p:txBody>
          <a:bodyPr>
            <a:normAutofit lnSpcReduction="10000"/>
          </a:bodyPr>
          <a:lstStyle/>
          <a:p>
            <a:r>
              <a:rPr lang="ru-RU" b="1" u="sng" dirty="0"/>
              <a:t>Ресурсы для подготовки к </a:t>
            </a:r>
            <a:r>
              <a:rPr lang="ru-RU" b="1" u="sng" dirty="0" err="1"/>
              <a:t>ВсОШ</a:t>
            </a:r>
            <a:endParaRPr lang="ru-RU" dirty="0"/>
          </a:p>
          <a:p>
            <a:r>
              <a:rPr lang="ru-RU" dirty="0"/>
              <a:t>На этой странице необходимо представить информацию </a:t>
            </a:r>
          </a:p>
          <a:p>
            <a:pPr lvl="0"/>
            <a:r>
              <a:rPr lang="ru-RU" dirty="0"/>
              <a:t>о лучших площадках проведения каждого из этапов </a:t>
            </a:r>
            <a:r>
              <a:rPr lang="ru-RU" dirty="0" err="1"/>
              <a:t>ВсОШ</a:t>
            </a:r>
            <a:r>
              <a:rPr lang="ru-RU" dirty="0"/>
              <a:t>  в субъекте Российской Федерации и возможности прохождения на них стажировок педагогов-наставников (летние/зимние школы)</a:t>
            </a:r>
          </a:p>
          <a:p>
            <a:pPr lvl="0"/>
            <a:r>
              <a:rPr lang="ru-RU" dirty="0"/>
              <a:t>о курсах повышения квалификации для педагогов-наставников, методистов и организаторов  этапов </a:t>
            </a:r>
            <a:r>
              <a:rPr lang="ru-RU" dirty="0" err="1"/>
              <a:t>ВсОШ</a:t>
            </a:r>
            <a:endParaRPr lang="ru-RU" dirty="0"/>
          </a:p>
          <a:p>
            <a:pPr lvl="0"/>
            <a:r>
              <a:rPr lang="ru-RU" dirty="0"/>
              <a:t>о методике и ресурсах проведения мониторинговых мероприятий по этапам </a:t>
            </a:r>
            <a:r>
              <a:rPr lang="ru-RU" dirty="0" err="1"/>
              <a:t>ВсОш</a:t>
            </a:r>
            <a:r>
              <a:rPr lang="ru-RU" dirty="0"/>
              <a:t> в субъекте Российской Федерации</a:t>
            </a:r>
          </a:p>
          <a:p>
            <a:pPr lvl="0"/>
            <a:r>
              <a:rPr lang="ru-RU" dirty="0"/>
              <a:t>о школах олимпийского резерва для победителей и призеров этапов </a:t>
            </a:r>
            <a:r>
              <a:rPr lang="ru-RU" dirty="0" err="1"/>
              <a:t>ВсОШ</a:t>
            </a:r>
            <a:r>
              <a:rPr lang="ru-RU" dirty="0"/>
              <a:t> на площадках и графиках их проведения (выездные сезонные школы и тренировочные сессии),</a:t>
            </a:r>
          </a:p>
          <a:p>
            <a:pPr lvl="0"/>
            <a:r>
              <a:rPr lang="ru-RU" dirty="0"/>
              <a:t>о дистанционных курсах для участников этапов </a:t>
            </a:r>
            <a:r>
              <a:rPr lang="ru-RU" dirty="0" err="1"/>
              <a:t>ВсОШ</a:t>
            </a:r>
            <a:r>
              <a:rPr lang="ru-RU" dirty="0"/>
              <a:t> ведущих площадок и образовательных партнеров </a:t>
            </a:r>
            <a:r>
              <a:rPr lang="ru-RU" dirty="0" err="1"/>
              <a:t>ВсОШ</a:t>
            </a:r>
            <a:endParaRPr lang="ru-RU" dirty="0"/>
          </a:p>
          <a:p>
            <a:pPr lvl="0"/>
            <a:r>
              <a:rPr lang="ru-RU" dirty="0"/>
              <a:t>о методических материалах Региональной предметно-</a:t>
            </a:r>
            <a:r>
              <a:rPr lang="ru-RU" dirty="0" err="1"/>
              <a:t>методичекой</a:t>
            </a:r>
            <a:r>
              <a:rPr lang="ru-RU" dirty="0"/>
              <a:t> комиссии по каждому предмету, предоставляемых для школ в открытом доступе по специфике олимпиадных заданий </a:t>
            </a:r>
            <a:r>
              <a:rPr lang="ru-RU" dirty="0" err="1"/>
              <a:t>ВсОШ</a:t>
            </a:r>
            <a:r>
              <a:rPr lang="ru-RU" dirty="0"/>
              <a:t> для школьного и  муниципального этапов.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057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473" y="139201"/>
            <a:ext cx="8886103" cy="1280890"/>
          </a:xfrm>
        </p:spPr>
        <p:txBody>
          <a:bodyPr/>
          <a:lstStyle/>
          <a:p>
            <a:r>
              <a:rPr lang="ru-RU" dirty="0" smtClean="0"/>
              <a:t>Организация линии обратной связи на сайте </a:t>
            </a:r>
            <a:r>
              <a:rPr lang="ru-RU" dirty="0" err="1" smtClean="0"/>
              <a:t>ВсОШ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1285" y="1420092"/>
            <a:ext cx="8915400" cy="4966854"/>
          </a:xfrm>
        </p:spPr>
        <p:txBody>
          <a:bodyPr>
            <a:normAutofit/>
          </a:bodyPr>
          <a:lstStyle/>
          <a:p>
            <a:r>
              <a:rPr lang="ru-RU" b="1" u="sng" dirty="0"/>
              <a:t>Линия обратной связи:</a:t>
            </a:r>
            <a:endParaRPr lang="ru-RU" dirty="0"/>
          </a:p>
          <a:p>
            <a:r>
              <a:rPr lang="ru-RU" b="1" i="1" dirty="0" smtClean="0">
                <a:solidFill>
                  <a:schemeClr val="tx1"/>
                </a:solidFill>
              </a:rPr>
              <a:t>Вопросы</a:t>
            </a:r>
            <a:r>
              <a:rPr lang="ru-RU" b="1" i="1" dirty="0" smtClean="0"/>
              <a:t> по </a:t>
            </a:r>
            <a:r>
              <a:rPr lang="ru-RU" b="1" i="1" dirty="0"/>
              <a:t>муниципальному и школьному этапам </a:t>
            </a:r>
            <a:r>
              <a:rPr lang="ru-RU" b="1" i="1" dirty="0" err="1"/>
              <a:t>ВсОШ</a:t>
            </a:r>
            <a:r>
              <a:rPr lang="ru-RU" i="1" dirty="0"/>
              <a:t>:</a:t>
            </a:r>
            <a:endParaRPr lang="ru-RU" dirty="0"/>
          </a:p>
          <a:p>
            <a:r>
              <a:rPr lang="ru-RU" dirty="0"/>
              <a:t>- </a:t>
            </a:r>
            <a:r>
              <a:rPr lang="ru-RU" u="sng" dirty="0"/>
              <a:t>Методическое обеспечение </a:t>
            </a:r>
            <a:r>
              <a:rPr lang="ru-RU" dirty="0"/>
              <a:t>: </a:t>
            </a:r>
            <a:r>
              <a:rPr lang="ru-RU" b="1" dirty="0">
                <a:solidFill>
                  <a:srgbClr val="FF0000"/>
                </a:solidFill>
              </a:rPr>
              <a:t>контакты  Председателей Региональной предметно-методической комиссии </a:t>
            </a:r>
            <a:r>
              <a:rPr lang="ru-RU" dirty="0"/>
              <a:t>и Председателей Муниципальной предметно-методической комиссии,</a:t>
            </a:r>
          </a:p>
          <a:p>
            <a:r>
              <a:rPr lang="ru-RU" u="sng" dirty="0"/>
              <a:t>- Организационные вопросы</a:t>
            </a:r>
            <a:r>
              <a:rPr lang="ru-RU" dirty="0"/>
              <a:t>: - контакты отв. </a:t>
            </a:r>
            <a:r>
              <a:rPr lang="ru-RU" dirty="0" smtClean="0"/>
              <a:t>лиц </a:t>
            </a:r>
            <a:r>
              <a:rPr lang="ru-RU" dirty="0"/>
              <a:t>со стороны муниципальных </a:t>
            </a:r>
            <a:r>
              <a:rPr lang="ru-RU" dirty="0" smtClean="0"/>
              <a:t>организаторов и площадок проведения этапов </a:t>
            </a:r>
            <a:r>
              <a:rPr lang="ru-RU" dirty="0" err="1" smtClean="0"/>
              <a:t>ВсОШ</a:t>
            </a:r>
            <a:endParaRPr lang="ru-RU" dirty="0"/>
          </a:p>
          <a:p>
            <a:r>
              <a:rPr lang="ru-RU" b="1" i="1" dirty="0" smtClean="0">
                <a:solidFill>
                  <a:schemeClr val="tx1"/>
                </a:solidFill>
              </a:rPr>
              <a:t>Вопросы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/>
              <a:t>по </a:t>
            </a:r>
            <a:r>
              <a:rPr lang="ru-RU" b="1" i="1" dirty="0"/>
              <a:t>региональному  и заключительному этапам </a:t>
            </a:r>
            <a:r>
              <a:rPr lang="ru-RU" b="1" i="1" dirty="0" err="1"/>
              <a:t>ВсОШ</a:t>
            </a:r>
            <a:endParaRPr lang="ru-RU" b="1" dirty="0"/>
          </a:p>
          <a:p>
            <a:r>
              <a:rPr lang="ru-RU" dirty="0"/>
              <a:t>- </a:t>
            </a:r>
            <a:r>
              <a:rPr lang="ru-RU" u="sng" dirty="0"/>
              <a:t>Методическое обеспечение </a:t>
            </a:r>
            <a:r>
              <a:rPr lang="ru-RU" dirty="0"/>
              <a:t>: </a:t>
            </a:r>
            <a:r>
              <a:rPr lang="ru-RU" b="1" dirty="0">
                <a:solidFill>
                  <a:srgbClr val="0070C0"/>
                </a:solidFill>
              </a:rPr>
              <a:t>контакты  Председателей  Центральной  предметно-методической комиссии,</a:t>
            </a:r>
          </a:p>
          <a:p>
            <a:r>
              <a:rPr lang="ru-RU" dirty="0"/>
              <a:t>- Организационные вопросы </a:t>
            </a:r>
            <a:r>
              <a:rPr lang="ru-RU" u="sng" dirty="0"/>
              <a:t>по региональному этапу</a:t>
            </a:r>
            <a:r>
              <a:rPr lang="ru-RU" dirty="0"/>
              <a:t>: - </a:t>
            </a:r>
            <a:r>
              <a:rPr lang="ru-RU" b="1" dirty="0">
                <a:solidFill>
                  <a:srgbClr val="0070C0"/>
                </a:solidFill>
              </a:rPr>
              <a:t>контакты отв. </a:t>
            </a:r>
            <a:r>
              <a:rPr lang="ru-RU" b="1" dirty="0" smtClean="0">
                <a:solidFill>
                  <a:srgbClr val="0070C0"/>
                </a:solidFill>
              </a:rPr>
              <a:t>лиц </a:t>
            </a:r>
            <a:r>
              <a:rPr lang="ru-RU" b="1" dirty="0">
                <a:solidFill>
                  <a:srgbClr val="0070C0"/>
                </a:solidFill>
              </a:rPr>
              <a:t>со стороны регионального  организатора </a:t>
            </a:r>
          </a:p>
          <a:p>
            <a:r>
              <a:rPr lang="ru-RU" dirty="0"/>
              <a:t>- Организационные вопросы </a:t>
            </a:r>
            <a:r>
              <a:rPr lang="ru-RU" u="sng" dirty="0"/>
              <a:t>по заключительному этапу</a:t>
            </a:r>
            <a:r>
              <a:rPr lang="ru-RU" dirty="0"/>
              <a:t> –  </a:t>
            </a:r>
            <a:r>
              <a:rPr lang="ru-RU" b="1" dirty="0">
                <a:solidFill>
                  <a:srgbClr val="0070C0"/>
                </a:solidFill>
              </a:rPr>
              <a:t>контакты организации и </a:t>
            </a:r>
            <a:r>
              <a:rPr lang="ru-RU" b="1" dirty="0" smtClean="0">
                <a:solidFill>
                  <a:srgbClr val="0070C0"/>
                </a:solidFill>
              </a:rPr>
              <a:t>отв. лиц </a:t>
            </a:r>
            <a:r>
              <a:rPr lang="ru-RU" b="1" dirty="0">
                <a:solidFill>
                  <a:srgbClr val="0070C0"/>
                </a:solidFill>
              </a:rPr>
              <a:t>со стороны оператора </a:t>
            </a:r>
            <a:r>
              <a:rPr lang="ru-RU" b="1" dirty="0" err="1">
                <a:solidFill>
                  <a:srgbClr val="0070C0"/>
                </a:solidFill>
              </a:rPr>
              <a:t>ВсОШ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32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Отражение ссылки на сайт </a:t>
            </a:r>
            <a:r>
              <a:rPr lang="ru-RU" dirty="0" err="1" smtClean="0"/>
              <a:t>ВсОШ</a:t>
            </a:r>
            <a:r>
              <a:rPr lang="ru-RU" dirty="0" smtClean="0"/>
              <a:t> субъекта Российской Федерации  на сайтах школ страны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230" y="3080378"/>
            <a:ext cx="8915400" cy="3777622"/>
          </a:xfrm>
        </p:spPr>
        <p:txBody>
          <a:bodyPr/>
          <a:lstStyle/>
          <a:p>
            <a:r>
              <a:rPr lang="ru-RU" sz="2400" b="1" dirty="0" smtClean="0"/>
              <a:t>На </a:t>
            </a:r>
            <a:r>
              <a:rPr lang="ru-RU" sz="2400" b="1" dirty="0"/>
              <a:t>сайте </a:t>
            </a:r>
            <a:r>
              <a:rPr lang="ru-RU" sz="2400" b="1" dirty="0">
                <a:solidFill>
                  <a:srgbClr val="FF0000"/>
                </a:solidFill>
              </a:rPr>
              <a:t>каждой образовательной организации в субъекте Российской Федерации </a:t>
            </a:r>
            <a:r>
              <a:rPr lang="ru-RU" sz="2400" b="1" dirty="0"/>
              <a:t>в главном меню требуется обеспечить наличие пункта «</a:t>
            </a:r>
            <a:r>
              <a:rPr lang="ru-RU" sz="2400" b="1" dirty="0" err="1"/>
              <a:t>ВсОШ</a:t>
            </a:r>
            <a:r>
              <a:rPr lang="ru-RU" sz="2400" b="1" dirty="0" smtClean="0"/>
              <a:t>» с переходом по ссылке </a:t>
            </a:r>
            <a:r>
              <a:rPr lang="ru-RU" sz="2400" b="1" dirty="0"/>
              <a:t>на региональный сайт </a:t>
            </a:r>
            <a:r>
              <a:rPr lang="ru-RU" sz="2400" b="1" dirty="0" err="1" smtClean="0"/>
              <a:t>ВсОШ</a:t>
            </a:r>
            <a:r>
              <a:rPr lang="ru-RU" sz="2400" b="1" dirty="0" smtClean="0"/>
              <a:t>,  и ссылка на страницу  информационной поддержки </a:t>
            </a:r>
            <a:r>
              <a:rPr lang="ru-RU" sz="2400" b="1" dirty="0"/>
              <a:t>регистрации в </a:t>
            </a:r>
            <a:r>
              <a:rPr lang="ru-RU" sz="2400" b="1" dirty="0">
                <a:solidFill>
                  <a:srgbClr val="FF0000"/>
                </a:solidFill>
              </a:rPr>
              <a:t>школьном этапе </a:t>
            </a:r>
            <a:r>
              <a:rPr lang="ru-RU" sz="2400" b="1" dirty="0" err="1">
                <a:solidFill>
                  <a:srgbClr val="FF0000"/>
                </a:solidFill>
              </a:rPr>
              <a:t>ВсОШ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/>
              <a:t>любого школьника из образовательных организаций территории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42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961" y="97637"/>
            <a:ext cx="8911687" cy="1280890"/>
          </a:xfrm>
        </p:spPr>
        <p:txBody>
          <a:bodyPr/>
          <a:lstStyle/>
          <a:p>
            <a:r>
              <a:rPr lang="ru-RU" dirty="0" smtClean="0"/>
              <a:t>Задачи информационного обеспечения </a:t>
            </a:r>
            <a:r>
              <a:rPr lang="ru-RU" dirty="0" err="1" smtClean="0"/>
              <a:t>ВсОШ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821" y="1676401"/>
            <a:ext cx="10756179" cy="51815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Формирование </a:t>
            </a:r>
            <a:r>
              <a:rPr lang="ru-RU" b="1" dirty="0" smtClean="0"/>
              <a:t>Единого </a:t>
            </a:r>
            <a:r>
              <a:rPr lang="ru-RU" b="1" dirty="0" smtClean="0"/>
              <a:t>окна </a:t>
            </a:r>
            <a:r>
              <a:rPr lang="ru-RU" b="1" dirty="0" err="1" smtClean="0"/>
              <a:t>ВсОШ</a:t>
            </a:r>
            <a:r>
              <a:rPr lang="ru-RU" b="1" dirty="0" smtClean="0"/>
              <a:t> </a:t>
            </a:r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ru-RU" u="sng" dirty="0" err="1">
                <a:hlinkClick r:id="rId2"/>
              </a:rPr>
              <a:t>минобрнауки.рф</a:t>
            </a:r>
            <a:r>
              <a:rPr lang="ru-RU" u="sng" dirty="0">
                <a:hlinkClick r:id="rId2"/>
              </a:rPr>
              <a:t>/олимпиада </a:t>
            </a:r>
            <a:r>
              <a:rPr lang="ru-RU" u="sng" dirty="0" smtClean="0"/>
              <a:t> </a:t>
            </a:r>
            <a:r>
              <a:rPr lang="ru-RU" dirty="0" smtClean="0"/>
              <a:t>на портале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с предоставлением доступа к общим документам </a:t>
            </a:r>
            <a:r>
              <a:rPr lang="ru-RU" dirty="0" err="1" smtClean="0"/>
              <a:t>Минобрнауки</a:t>
            </a:r>
            <a:r>
              <a:rPr lang="ru-RU" dirty="0" smtClean="0"/>
              <a:t> о </a:t>
            </a:r>
            <a:r>
              <a:rPr lang="ru-RU" dirty="0" err="1" smtClean="0"/>
              <a:t>ВсОШ</a:t>
            </a:r>
            <a:r>
              <a:rPr lang="ru-RU" dirty="0"/>
              <a:t>, </a:t>
            </a:r>
            <a:r>
              <a:rPr lang="ru-RU" dirty="0" smtClean="0"/>
              <a:t>документам о </a:t>
            </a:r>
            <a:r>
              <a:rPr lang="ru-RU" dirty="0" err="1" smtClean="0"/>
              <a:t>ВсОш</a:t>
            </a:r>
            <a:r>
              <a:rPr lang="ru-RU" dirty="0" smtClean="0"/>
              <a:t> на текущий учебный год и списка контактов Организаторов </a:t>
            </a:r>
            <a:r>
              <a:rPr lang="ru-RU" dirty="0" err="1" smtClean="0"/>
              <a:t>ВсОШ</a:t>
            </a:r>
            <a:r>
              <a:rPr lang="ru-RU" dirty="0" smtClean="0"/>
              <a:t> в каждом субъекте Российской Федерации</a:t>
            </a:r>
            <a:endParaRPr lang="ru-RU" dirty="0" smtClean="0"/>
          </a:p>
          <a:p>
            <a:r>
              <a:rPr lang="ru-RU" dirty="0" smtClean="0"/>
              <a:t>Размещение в субъектах Российской Федерации  </a:t>
            </a:r>
            <a:r>
              <a:rPr lang="ru-RU" b="1" dirty="0" smtClean="0"/>
              <a:t>ссылки на сайт Единое окно </a:t>
            </a:r>
            <a:r>
              <a:rPr lang="ru-RU" b="1" dirty="0" err="1" smtClean="0"/>
              <a:t>ВсОШ</a:t>
            </a:r>
            <a:r>
              <a:rPr lang="ru-RU" b="1" dirty="0" smtClean="0"/>
              <a:t> </a:t>
            </a:r>
            <a:r>
              <a:rPr lang="ru-RU" dirty="0" smtClean="0"/>
              <a:t>с </a:t>
            </a:r>
            <a:r>
              <a:rPr lang="ru-RU" dirty="0" smtClean="0"/>
              <a:t>сайтов </a:t>
            </a:r>
            <a:r>
              <a:rPr lang="ru-RU" dirty="0" smtClean="0"/>
              <a:t>Организаторов регионального, муниципального и школьного этапов </a:t>
            </a:r>
            <a:r>
              <a:rPr lang="ru-RU" dirty="0" err="1" smtClean="0"/>
              <a:t>ВсОШ</a:t>
            </a:r>
            <a:endParaRPr lang="ru-RU" dirty="0" smtClean="0"/>
          </a:p>
          <a:p>
            <a:r>
              <a:rPr lang="ru-RU" dirty="0" smtClean="0"/>
              <a:t>Создание аналогичного </a:t>
            </a:r>
            <a:r>
              <a:rPr lang="ru-RU" b="1" dirty="0" smtClean="0"/>
              <a:t>сайта </a:t>
            </a:r>
            <a:r>
              <a:rPr lang="ru-RU" b="1" dirty="0" err="1" smtClean="0"/>
              <a:t>ВсОШ</a:t>
            </a:r>
            <a:r>
              <a:rPr lang="ru-RU" b="1" dirty="0" smtClean="0"/>
              <a:t> </a:t>
            </a:r>
            <a:r>
              <a:rPr lang="ru-RU" dirty="0" smtClean="0"/>
              <a:t>на портале Организатора регионального этапа в каждом субъекте Российской Федерации, включающего все материалы в соответствии с Порядком проведения </a:t>
            </a:r>
            <a:r>
              <a:rPr lang="ru-RU" dirty="0" err="1" smtClean="0"/>
              <a:t>ВсОШ</a:t>
            </a:r>
            <a:r>
              <a:rPr lang="ru-RU" dirty="0" smtClean="0"/>
              <a:t> для регионального, муниципального и школьного этапов </a:t>
            </a:r>
            <a:r>
              <a:rPr lang="ru-RU" dirty="0" err="1" smtClean="0"/>
              <a:t>ВсОШ</a:t>
            </a:r>
            <a:r>
              <a:rPr lang="ru-RU" dirty="0" smtClean="0"/>
              <a:t> (см. рекомендации о формировании сайта Регионального окна </a:t>
            </a:r>
            <a:r>
              <a:rPr lang="ru-RU" dirty="0" err="1" smtClean="0"/>
              <a:t>ВсОШ</a:t>
            </a:r>
            <a:r>
              <a:rPr lang="ru-RU" dirty="0" smtClean="0"/>
              <a:t> в субъекте РФ)</a:t>
            </a:r>
            <a:endParaRPr lang="ru-RU" dirty="0" smtClean="0"/>
          </a:p>
          <a:p>
            <a:r>
              <a:rPr lang="ru-RU" dirty="0"/>
              <a:t>Создание </a:t>
            </a:r>
            <a:r>
              <a:rPr lang="ru-RU" b="1" dirty="0"/>
              <a:t>на </a:t>
            </a:r>
            <a:r>
              <a:rPr lang="ru-RU" b="1" dirty="0" smtClean="0"/>
              <a:t>сайтах  </a:t>
            </a:r>
            <a:r>
              <a:rPr lang="ru-RU" b="1" dirty="0" err="1" smtClean="0"/>
              <a:t>ВсОШ</a:t>
            </a:r>
            <a:r>
              <a:rPr lang="ru-RU" b="1" dirty="0" smtClean="0"/>
              <a:t> в субъектах РФ  </a:t>
            </a:r>
            <a:r>
              <a:rPr lang="ru-RU" dirty="0" smtClean="0"/>
              <a:t>информации </a:t>
            </a:r>
            <a:r>
              <a:rPr lang="ru-RU" dirty="0"/>
              <a:t>о правилах </a:t>
            </a:r>
            <a:r>
              <a:rPr lang="ru-RU" b="1" i="1" dirty="0"/>
              <a:t>регистрации в школьном этапе </a:t>
            </a:r>
            <a:r>
              <a:rPr lang="ru-RU" b="1" i="1" dirty="0" err="1"/>
              <a:t>ВсОШ</a:t>
            </a:r>
            <a:r>
              <a:rPr lang="ru-RU" b="1" i="1" dirty="0"/>
              <a:t> </a:t>
            </a:r>
            <a:r>
              <a:rPr lang="ru-RU" dirty="0"/>
              <a:t>для детей всех образовательных организаций в стране</a:t>
            </a:r>
          </a:p>
          <a:p>
            <a:r>
              <a:rPr lang="ru-RU" dirty="0" smtClean="0"/>
              <a:t>Обеспечение всех </a:t>
            </a:r>
            <a:r>
              <a:rPr lang="ru-RU" dirty="0"/>
              <a:t>Региональных  </a:t>
            </a:r>
            <a:r>
              <a:rPr lang="ru-RU" dirty="0" smtClean="0"/>
              <a:t>ПМК </a:t>
            </a:r>
            <a:r>
              <a:rPr lang="ru-RU" dirty="0" smtClean="0"/>
              <a:t>системной  информационно-методической поддержкой со стороны ЦПМК по каждому предмету </a:t>
            </a:r>
            <a:r>
              <a:rPr lang="ru-RU" b="1" dirty="0" smtClean="0"/>
              <a:t>на </a:t>
            </a:r>
            <a:r>
              <a:rPr lang="ru-RU" b="1" dirty="0"/>
              <a:t>Методическом сайте ВСОШ </a:t>
            </a:r>
            <a:endParaRPr lang="ru-RU" dirty="0" smtClean="0"/>
          </a:p>
          <a:p>
            <a:r>
              <a:rPr lang="ru-RU" b="1" dirty="0" smtClean="0"/>
              <a:t>Информационная поддержка педагогов </a:t>
            </a:r>
            <a:r>
              <a:rPr lang="ru-RU" dirty="0" smtClean="0"/>
              <a:t>страны по работе с одаренными школьникам в системе </a:t>
            </a:r>
            <a:r>
              <a:rPr lang="ru-RU" dirty="0" err="1" smtClean="0"/>
              <a:t>ВсОШ</a:t>
            </a:r>
            <a:r>
              <a:rPr lang="ru-RU" dirty="0" smtClean="0"/>
              <a:t> в каждом субъекте Российской Федерации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074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07" y="100019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Система информационного</a:t>
            </a:r>
            <a:br>
              <a:rPr lang="ru-RU" dirty="0" smtClean="0"/>
            </a:br>
            <a:r>
              <a:rPr lang="ru-RU" dirty="0" smtClean="0"/>
              <a:t>обеспечения </a:t>
            </a:r>
            <a:r>
              <a:rPr lang="ru-RU" dirty="0" err="1" smtClean="0"/>
              <a:t>ВсОШ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105245"/>
              </p:ext>
            </p:extLst>
          </p:nvPr>
        </p:nvGraphicFramePr>
        <p:xfrm>
          <a:off x="2429885" y="1724891"/>
          <a:ext cx="9462654" cy="466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95744" y="5328955"/>
            <a:ext cx="4924191" cy="1244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Система регистрации в школьном этапе </a:t>
            </a:r>
            <a:r>
              <a:rPr lang="ru-RU" sz="2000" dirty="0" err="1" smtClean="0"/>
              <a:t>ВсОШ</a:t>
            </a:r>
            <a:r>
              <a:rPr lang="ru-RU" sz="2000" dirty="0" smtClean="0"/>
              <a:t> в каждом субъекте РФ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5732" y="3143671"/>
            <a:ext cx="4924191" cy="2089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Типовой сайт </a:t>
            </a:r>
            <a:r>
              <a:rPr lang="ru-RU" sz="2000" dirty="0" err="1" smtClean="0"/>
              <a:t>ВсОШ</a:t>
            </a:r>
            <a:r>
              <a:rPr lang="ru-RU" sz="2000" dirty="0" smtClean="0"/>
              <a:t> субъекта РФ </a:t>
            </a:r>
          </a:p>
          <a:p>
            <a:pPr algn="ctr"/>
            <a:r>
              <a:rPr lang="ru-RU" sz="2000" dirty="0" smtClean="0"/>
              <a:t>на портале Организатора регионального этапа с разделами  для муниципального и школьного этапов </a:t>
            </a:r>
            <a:r>
              <a:rPr lang="ru-RU" sz="2000" dirty="0" err="1" smtClean="0"/>
              <a:t>ВсОШ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5732" y="1477128"/>
            <a:ext cx="4924191" cy="1522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Сайт </a:t>
            </a:r>
            <a:r>
              <a:rPr lang="ru-RU" sz="2400" dirty="0" err="1" smtClean="0"/>
              <a:t>ВсОШ</a:t>
            </a:r>
            <a:r>
              <a:rPr lang="ru-RU" sz="2400" dirty="0" smtClean="0"/>
              <a:t> на портале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–</a:t>
            </a:r>
            <a:r>
              <a:rPr lang="en-US" sz="2400" dirty="0" smtClean="0">
                <a:hlinkClick r:id="rId7"/>
              </a:rPr>
              <a:t>www.olymp.apkpro.ru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4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3044" y="18076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материалов на сайте </a:t>
            </a:r>
            <a:r>
              <a:rPr lang="ru-RU" dirty="0" err="1" smtClean="0"/>
              <a:t>ВсОШ</a:t>
            </a:r>
            <a:r>
              <a:rPr lang="ru-RU" dirty="0" smtClean="0"/>
              <a:t> портала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</a:t>
            </a:r>
            <a:br>
              <a:rPr lang="ru-RU" dirty="0" smtClean="0"/>
            </a:br>
            <a:r>
              <a:rPr lang="en-US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ru-RU" u="sng" dirty="0" err="1">
                <a:hlinkClick r:id="rId2"/>
              </a:rPr>
              <a:t>минобрнауки.рф</a:t>
            </a:r>
            <a:r>
              <a:rPr lang="ru-RU" u="sng" dirty="0">
                <a:hlinkClick r:id="rId2"/>
              </a:rPr>
              <a:t>/олимпиада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164" y="1842655"/>
            <a:ext cx="10091448" cy="501534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000" b="1" dirty="0"/>
              <a:t>Новости</a:t>
            </a:r>
            <a:endParaRPr lang="ru-RU" sz="2000" dirty="0"/>
          </a:p>
          <a:p>
            <a:pPr lvl="0"/>
            <a:r>
              <a:rPr lang="ru-RU" sz="2000" b="1" dirty="0"/>
              <a:t>Общая информация о </a:t>
            </a:r>
            <a:r>
              <a:rPr lang="ru-RU" sz="2000" b="1" dirty="0" err="1" smtClean="0"/>
              <a:t>ВсОШ</a:t>
            </a:r>
            <a:r>
              <a:rPr lang="ru-RU" sz="2000" b="1" dirty="0" smtClean="0"/>
              <a:t>,  </a:t>
            </a:r>
            <a:r>
              <a:rPr lang="ru-RU" sz="2000" b="1" dirty="0"/>
              <a:t>Состав Центрального оргкомитета </a:t>
            </a:r>
            <a:r>
              <a:rPr lang="ru-RU" sz="2000" b="1" dirty="0" err="1"/>
              <a:t>ВсОШ</a:t>
            </a:r>
            <a:r>
              <a:rPr lang="ru-RU" sz="2000" dirty="0"/>
              <a:t>, </a:t>
            </a:r>
            <a:r>
              <a:rPr lang="ru-RU" sz="2000" b="1" dirty="0" smtClean="0"/>
              <a:t>составы ЦПМК, </a:t>
            </a:r>
            <a:r>
              <a:rPr lang="ru-RU" sz="2000" dirty="0" smtClean="0"/>
              <a:t>контакты </a:t>
            </a:r>
            <a:r>
              <a:rPr lang="ru-RU" sz="2000" dirty="0"/>
              <a:t>с отв. лицом со стороны </a:t>
            </a:r>
            <a:r>
              <a:rPr lang="ru-RU" sz="2000" dirty="0" err="1"/>
              <a:t>Минобрнауки</a:t>
            </a:r>
            <a:r>
              <a:rPr lang="ru-RU" sz="2000" dirty="0"/>
              <a:t> </a:t>
            </a:r>
            <a:r>
              <a:rPr lang="ru-RU" sz="2000" dirty="0" smtClean="0"/>
              <a:t> России</a:t>
            </a:r>
            <a:endParaRPr lang="ru-RU" sz="2000" dirty="0"/>
          </a:p>
          <a:p>
            <a:pPr lvl="0"/>
            <a:r>
              <a:rPr lang="ru-RU" sz="2000" b="1" dirty="0"/>
              <a:t>Документы </a:t>
            </a:r>
            <a:r>
              <a:rPr lang="ru-RU" sz="2000" b="1" dirty="0" err="1"/>
              <a:t>Минобрнауки</a:t>
            </a:r>
            <a:r>
              <a:rPr lang="ru-RU" sz="2000" dirty="0"/>
              <a:t> </a:t>
            </a:r>
            <a:r>
              <a:rPr lang="ru-RU" sz="2000" dirty="0" smtClean="0"/>
              <a:t>России по </a:t>
            </a:r>
            <a:r>
              <a:rPr lang="ru-RU" sz="2000" dirty="0"/>
              <a:t>всероссийской олимпиаде школьников (действующими и по учебным годам</a:t>
            </a:r>
            <a:r>
              <a:rPr lang="ru-RU" sz="2000" dirty="0" smtClean="0"/>
              <a:t>):</a:t>
            </a:r>
          </a:p>
          <a:p>
            <a:pPr lvl="1"/>
            <a:r>
              <a:rPr lang="ru-RU" sz="1800" dirty="0" smtClean="0"/>
              <a:t> </a:t>
            </a:r>
            <a:r>
              <a:rPr lang="ru-RU" sz="1800" u="sng" dirty="0"/>
              <a:t>приказы и изменения </a:t>
            </a:r>
            <a:r>
              <a:rPr lang="ru-RU" sz="1800" dirty="0"/>
              <a:t>к ним, </a:t>
            </a:r>
            <a:endParaRPr lang="ru-RU" sz="1800" dirty="0" smtClean="0"/>
          </a:p>
          <a:p>
            <a:pPr lvl="1"/>
            <a:r>
              <a:rPr lang="ru-RU" sz="1800" u="sng" dirty="0" smtClean="0"/>
              <a:t>информационные </a:t>
            </a:r>
            <a:r>
              <a:rPr lang="ru-RU" sz="1800" u="sng" dirty="0"/>
              <a:t>письма, </a:t>
            </a:r>
            <a:endParaRPr lang="ru-RU" sz="1800" u="sng" dirty="0" smtClean="0"/>
          </a:p>
          <a:p>
            <a:pPr lvl="1"/>
            <a:r>
              <a:rPr lang="ru-RU" sz="1800" u="sng" dirty="0" smtClean="0"/>
              <a:t>протоколы </a:t>
            </a:r>
            <a:r>
              <a:rPr lang="ru-RU" sz="1800" u="sng" dirty="0"/>
              <a:t>заседаний </a:t>
            </a:r>
            <a:r>
              <a:rPr lang="ru-RU" sz="1800" dirty="0"/>
              <a:t>Центрального оргкомитета, </a:t>
            </a:r>
            <a:endParaRPr lang="ru-RU" sz="1800" dirty="0" smtClean="0"/>
          </a:p>
          <a:p>
            <a:pPr lvl="1"/>
            <a:r>
              <a:rPr lang="ru-RU" sz="1800" u="sng" dirty="0" smtClean="0"/>
              <a:t>форма </a:t>
            </a:r>
            <a:r>
              <a:rPr lang="ru-RU" sz="1800" u="sng" dirty="0"/>
              <a:t>заявки </a:t>
            </a:r>
            <a:r>
              <a:rPr lang="ru-RU" sz="1800" dirty="0"/>
              <a:t>на проведение заключительного этапа </a:t>
            </a:r>
            <a:r>
              <a:rPr lang="ru-RU" sz="1800" dirty="0" err="1"/>
              <a:t>ВсОШ</a:t>
            </a:r>
            <a:r>
              <a:rPr lang="ru-RU" sz="1800" dirty="0"/>
              <a:t> в следующем </a:t>
            </a:r>
            <a:r>
              <a:rPr lang="ru-RU" sz="1800" dirty="0" smtClean="0"/>
              <a:t>году</a:t>
            </a:r>
          </a:p>
          <a:p>
            <a:pPr lvl="1"/>
            <a:r>
              <a:rPr lang="ru-RU" sz="1800" dirty="0" smtClean="0"/>
              <a:t>Ссылки на </a:t>
            </a:r>
            <a:r>
              <a:rPr lang="ru-RU" sz="1800" u="sng" dirty="0" smtClean="0"/>
              <a:t>сайты заключительного этапа </a:t>
            </a:r>
            <a:r>
              <a:rPr lang="ru-RU" sz="1800" u="sng" dirty="0" err="1" smtClean="0"/>
              <a:t>ВсОШ</a:t>
            </a:r>
            <a:r>
              <a:rPr lang="ru-RU" sz="1800" u="sng" dirty="0" smtClean="0"/>
              <a:t> с результатами и протоколами жюри</a:t>
            </a:r>
          </a:p>
          <a:p>
            <a:pPr lvl="1"/>
            <a:r>
              <a:rPr lang="ru-RU" sz="1800" u="sng" dirty="0" smtClean="0"/>
              <a:t>Результаты участия в Международных олимпиадах текущего года</a:t>
            </a:r>
            <a:endParaRPr lang="ru-RU" sz="1800" u="sng" dirty="0"/>
          </a:p>
          <a:p>
            <a:pPr lvl="0"/>
            <a:r>
              <a:rPr lang="ru-RU" sz="2000" b="1" dirty="0"/>
              <a:t>Материалы ЦПМК</a:t>
            </a:r>
            <a:r>
              <a:rPr lang="ru-RU" sz="2000" dirty="0"/>
              <a:t> - ссылка на </a:t>
            </a:r>
            <a:r>
              <a:rPr lang="ru-RU" sz="2000" b="1" dirty="0"/>
              <a:t>методический сайт </a:t>
            </a:r>
            <a:r>
              <a:rPr lang="ru-RU" sz="2000" b="1" dirty="0" err="1"/>
              <a:t>ВсОШ</a:t>
            </a:r>
            <a:r>
              <a:rPr lang="ru-RU" sz="2000" dirty="0"/>
              <a:t> с материалами Центральных предметно методических комиссий  </a:t>
            </a:r>
            <a:r>
              <a:rPr lang="ru-RU" sz="2000" b="1" u="sng" dirty="0">
                <a:hlinkClick r:id="rId3"/>
              </a:rPr>
              <a:t>http://olymp.apkpro.ru/</a:t>
            </a:r>
            <a:r>
              <a:rPr lang="ru-RU" sz="2000" b="1" dirty="0"/>
              <a:t> </a:t>
            </a:r>
          </a:p>
          <a:p>
            <a:pPr lvl="0"/>
            <a:r>
              <a:rPr lang="ru-RU" sz="2000" b="1" dirty="0" smtClean="0"/>
              <a:t>Страница  с контактами Организаторов </a:t>
            </a:r>
            <a:r>
              <a:rPr lang="ru-RU" sz="2000" b="1" dirty="0" err="1"/>
              <a:t>ВсОШ</a:t>
            </a:r>
            <a:r>
              <a:rPr lang="ru-RU" sz="2000" b="1" dirty="0"/>
              <a:t> </a:t>
            </a:r>
            <a:r>
              <a:rPr lang="ru-RU" sz="2000" b="1" dirty="0" smtClean="0"/>
              <a:t> и  </a:t>
            </a:r>
            <a:r>
              <a:rPr lang="ru-RU" sz="2000" b="1" dirty="0"/>
              <a:t>ссылками </a:t>
            </a:r>
            <a:r>
              <a:rPr lang="ru-RU" sz="2000" b="1" dirty="0" smtClean="0"/>
              <a:t>на сайты </a:t>
            </a:r>
            <a:r>
              <a:rPr lang="ru-RU" sz="2000" b="1" dirty="0" err="1" smtClean="0"/>
              <a:t>ВсОШ</a:t>
            </a:r>
            <a:r>
              <a:rPr lang="ru-RU" sz="2000" b="1" dirty="0" smtClean="0"/>
              <a:t> в </a:t>
            </a:r>
            <a:r>
              <a:rPr lang="ru-RU" sz="2000" b="1" dirty="0"/>
              <a:t>субъектах Российской Федерации </a:t>
            </a:r>
            <a:r>
              <a:rPr lang="ru-RU" sz="2000" b="1" dirty="0" smtClean="0"/>
              <a:t> 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55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089" y="63001"/>
            <a:ext cx="8911687" cy="1280890"/>
          </a:xfrm>
        </p:spPr>
        <p:txBody>
          <a:bodyPr/>
          <a:lstStyle/>
          <a:p>
            <a:r>
              <a:rPr lang="ru-RU" dirty="0" smtClean="0"/>
              <a:t>Методический сайт </a:t>
            </a:r>
            <a:r>
              <a:rPr lang="ru-RU" dirty="0" err="1" smtClean="0"/>
              <a:t>ВсОШ</a:t>
            </a:r>
            <a:r>
              <a:rPr lang="ru-RU" dirty="0" smtClean="0"/>
              <a:t> </a:t>
            </a:r>
            <a:r>
              <a:rPr lang="ru-RU" u="sng" dirty="0">
                <a:hlinkClick r:id="rId2"/>
              </a:rPr>
              <a:t>http://olymp.apkpro.ru/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9309" y="1607127"/>
            <a:ext cx="10105303" cy="5250873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Материалы ЦПМК</a:t>
            </a:r>
            <a:r>
              <a:rPr lang="ru-RU" dirty="0"/>
              <a:t> - </a:t>
            </a:r>
            <a:r>
              <a:rPr lang="ru-RU" dirty="0" smtClean="0"/>
              <a:t>включают:</a:t>
            </a:r>
            <a:endParaRPr lang="ru-RU" dirty="0"/>
          </a:p>
          <a:p>
            <a:pPr lvl="1"/>
            <a:r>
              <a:rPr lang="ru-RU" sz="1800" dirty="0"/>
              <a:t>защищенный доступ к </a:t>
            </a:r>
            <a:r>
              <a:rPr lang="ru-RU" sz="1800" b="1" dirty="0">
                <a:solidFill>
                  <a:srgbClr val="FF0000"/>
                </a:solidFill>
              </a:rPr>
              <a:t>набору заданий регионального этапа</a:t>
            </a:r>
            <a:r>
              <a:rPr lang="ru-RU" sz="1800" dirty="0"/>
              <a:t> текущего года, </a:t>
            </a:r>
          </a:p>
          <a:p>
            <a:pPr lvl="1"/>
            <a:r>
              <a:rPr lang="ru-RU" sz="1800" dirty="0"/>
              <a:t>открытый доступ к </a:t>
            </a:r>
            <a:r>
              <a:rPr lang="ru-RU" sz="1800" b="1" dirty="0">
                <a:solidFill>
                  <a:srgbClr val="FF0000"/>
                </a:solidFill>
              </a:rPr>
              <a:t>Требованиям к региональному и заключительному этапам, Рекомендации </a:t>
            </a:r>
            <a:r>
              <a:rPr lang="ru-RU" sz="1800" dirty="0"/>
              <a:t>к проведению школьного и муниципального этапа текущего года,</a:t>
            </a:r>
          </a:p>
          <a:p>
            <a:pPr lvl="1"/>
            <a:r>
              <a:rPr lang="ru-RU" sz="1800" b="1" dirty="0">
                <a:solidFill>
                  <a:srgbClr val="FF0000"/>
                </a:solidFill>
              </a:rPr>
              <a:t>Наборы задач регионального и заключительного этапов  </a:t>
            </a:r>
            <a:r>
              <a:rPr lang="ru-RU" sz="1800" dirty="0"/>
              <a:t>по итогам подведения итогов,</a:t>
            </a:r>
          </a:p>
          <a:p>
            <a:pPr lvl="1"/>
            <a:r>
              <a:rPr lang="ru-RU" sz="1800" b="1" dirty="0">
                <a:solidFill>
                  <a:srgbClr val="FF0000"/>
                </a:solidFill>
              </a:rPr>
              <a:t>Протоколы жюри </a:t>
            </a:r>
            <a:r>
              <a:rPr lang="ru-RU" sz="1800" dirty="0"/>
              <a:t>по итогам проведения заключительного этапа по каждому предмету и ссылка на коллекцию  материалов с решениями участников заключительного этапа по каждому предмету</a:t>
            </a:r>
          </a:p>
          <a:p>
            <a:pPr lvl="1"/>
            <a:r>
              <a:rPr lang="ru-RU" sz="1800" dirty="0"/>
              <a:t> </a:t>
            </a:r>
            <a:r>
              <a:rPr lang="ru-RU" sz="1800" b="1" dirty="0">
                <a:solidFill>
                  <a:srgbClr val="FF0000"/>
                </a:solidFill>
              </a:rPr>
              <a:t>дополнительные </a:t>
            </a:r>
            <a:r>
              <a:rPr lang="ru-RU" sz="1800" b="1" dirty="0" smtClean="0">
                <a:solidFill>
                  <a:srgbClr val="FF0000"/>
                </a:solidFill>
              </a:rPr>
              <a:t>методические материалы </a:t>
            </a:r>
            <a:r>
              <a:rPr lang="ru-RU" sz="1800" dirty="0"/>
              <a:t>и записи </a:t>
            </a:r>
            <a:r>
              <a:rPr lang="ru-RU" sz="1800" dirty="0" err="1"/>
              <a:t>вебинаров</a:t>
            </a:r>
            <a:r>
              <a:rPr lang="ru-RU" sz="1800" dirty="0"/>
              <a:t> ЦПМК на страницах по предметам.</a:t>
            </a:r>
          </a:p>
          <a:p>
            <a:pPr lvl="0"/>
            <a:r>
              <a:rPr lang="ru-RU" b="1" dirty="0"/>
              <a:t>Страница  Организаторов </a:t>
            </a:r>
            <a:r>
              <a:rPr lang="ru-RU" b="1" dirty="0" err="1"/>
              <a:t>ВсОШ</a:t>
            </a:r>
            <a:r>
              <a:rPr lang="ru-RU" b="1" dirty="0"/>
              <a:t> в субъектах Российской Федерации со ссылками на их сайты </a:t>
            </a:r>
            <a:r>
              <a:rPr lang="ru-RU" b="1" dirty="0" err="1"/>
              <a:t>ВсОШ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9" y="3638550"/>
            <a:ext cx="4981575" cy="304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Лекторий ЦПМК </a:t>
            </a:r>
            <a:r>
              <a:rPr lang="en-US" dirty="0">
                <a:hlinkClick r:id="rId3"/>
              </a:rPr>
              <a:t>http://olymp.apkpro.ru/lecture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683888" y="2000250"/>
            <a:ext cx="725873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088" y="47479"/>
            <a:ext cx="8911687" cy="1280890"/>
          </a:xfrm>
        </p:spPr>
        <p:txBody>
          <a:bodyPr/>
          <a:lstStyle/>
          <a:p>
            <a:r>
              <a:rPr lang="ru-RU" dirty="0" smtClean="0"/>
              <a:t>Материалы ЦПМК </a:t>
            </a:r>
            <a:r>
              <a:rPr lang="en-US" dirty="0">
                <a:hlinkClick r:id="rId2"/>
              </a:rPr>
              <a:t>http://olymp.apkpro.ru/mm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3337" y="1866900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024" y="1264555"/>
            <a:ext cx="7419975" cy="4116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487" y="2914650"/>
            <a:ext cx="61722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9950" y="138335"/>
            <a:ext cx="8911687" cy="1280890"/>
          </a:xfrm>
        </p:spPr>
        <p:txBody>
          <a:bodyPr/>
          <a:lstStyle/>
          <a:p>
            <a:r>
              <a:rPr lang="ru-RU" dirty="0" smtClean="0"/>
              <a:t>Мониторинг  </a:t>
            </a:r>
            <a:r>
              <a:rPr lang="ru-RU" dirty="0" err="1" smtClean="0"/>
              <a:t>ВсОШ</a:t>
            </a:r>
            <a:r>
              <a:rPr lang="ru-RU" dirty="0" smtClean="0"/>
              <a:t> </a:t>
            </a:r>
            <a:r>
              <a:rPr lang="en-US" dirty="0">
                <a:hlinkClick r:id="rId2"/>
              </a:rPr>
              <a:t>http://olymp.apkpro.ru/management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4190" y="1228725"/>
            <a:ext cx="7896186" cy="35321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190" y="4716392"/>
            <a:ext cx="7982360" cy="214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4" y="1245380"/>
            <a:ext cx="7886700" cy="57284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9031" y="0"/>
            <a:ext cx="6542969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Курсы для специалистов </a:t>
            </a:r>
            <a:r>
              <a:rPr lang="ru-RU" dirty="0" err="1" smtClean="0"/>
              <a:t>ВсОШ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>
                <a:hlinkClick r:id="rId3"/>
              </a:rPr>
              <a:t>http://e-learning.apkpro.ru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>
                <a:hlinkClick r:id="rId3"/>
              </a:rPr>
              <a:t/>
            </a:r>
            <a:br>
              <a:rPr lang="ru-RU" dirty="0" smtClean="0">
                <a:hlinkClick r:id="rId3"/>
              </a:rPr>
            </a:br>
            <a:r>
              <a:rPr lang="en-US" dirty="0" smtClean="0">
                <a:hlinkClick r:id="rId3"/>
              </a:rPr>
              <a:t>courses/learning/</a:t>
            </a:r>
            <a:r>
              <a:rPr lang="en-US" dirty="0" err="1" smtClean="0">
                <a:hlinkClick r:id="rId3"/>
              </a:rPr>
              <a:t>olimpiadnaya-podgotovka-shkolnikov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0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</TotalTime>
  <Words>1086</Words>
  <Application>Microsoft Office PowerPoint</Application>
  <PresentationFormat>Широкоэкранный</PresentationFormat>
  <Paragraphs>100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Легкий дым</vt:lpstr>
      <vt:lpstr> Методический сайт всероссийской олимпиады школьников www.olymp.apkpro.ru </vt:lpstr>
      <vt:lpstr>Задачи информационного обеспечения ВсОШ</vt:lpstr>
      <vt:lpstr>Система информационного обеспечения ВсОШ</vt:lpstr>
      <vt:lpstr>Состав материалов на сайте ВсОШ портала Минобрнауки России http://минобрнауки.рф/олимпиада</vt:lpstr>
      <vt:lpstr>Методический сайт ВсОШ http://olymp.apkpro.ru/ </vt:lpstr>
      <vt:lpstr>Лекторий ЦПМК http://olymp.apkpro.ru/lecture/ </vt:lpstr>
      <vt:lpstr>Материалы ЦПМК http://olymp.apkpro.ru/mm/ </vt:lpstr>
      <vt:lpstr>Мониторинг  ВсОШ http://olymp.apkpro.ru/management/ </vt:lpstr>
      <vt:lpstr>Курсы для специалистов ВсОШ http://e-learning.apkpro.ru/ courses/learning/olimpiadnaya-podgotovka-shkolnikov/ </vt:lpstr>
      <vt:lpstr>Группа ВсОШ http://olymp.apkpro.ru/vsosh/  </vt:lpstr>
      <vt:lpstr>Контакты http://olymp.apkpro.ru/contacts/ </vt:lpstr>
      <vt:lpstr>Часть 3. Сайт ВсОШ на портале Организатора в субъекте РФ</vt:lpstr>
      <vt:lpstr>Документы</vt:lpstr>
      <vt:lpstr>Результаты</vt:lpstr>
      <vt:lpstr>Ресурсы</vt:lpstr>
      <vt:lpstr>Организация линии обратной связи на сайте ВсОШ</vt:lpstr>
      <vt:lpstr>Отражение ссылки на сайт ВсОШ субъекта Российской Федерации  на сайтах школ страны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Методический сайт всероссийской олимпиады школьников www.olymp.apkpro.ru </dc:title>
  <dc:creator>Julia</dc:creator>
  <cp:lastModifiedBy>Julia</cp:lastModifiedBy>
  <cp:revision>26</cp:revision>
  <dcterms:created xsi:type="dcterms:W3CDTF">2016-10-16T11:46:09Z</dcterms:created>
  <dcterms:modified xsi:type="dcterms:W3CDTF">2016-10-16T16:26:24Z</dcterms:modified>
</cp:coreProperties>
</file>