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E890E2-3FE1-42F5-8186-2876D46924F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ru-RU"/>
        </a:p>
      </dgm:t>
    </dgm:pt>
    <dgm:pt modelId="{CC79FD6E-4D76-4BF8-9B01-5B67EB58B5EE}">
      <dgm:prSet phldrT="[Текст]"/>
      <dgm:spPr/>
      <dgm:t>
        <a:bodyPr/>
        <a:lstStyle/>
        <a:p>
          <a:r>
            <a:rPr lang="ru-RU" dirty="0" smtClean="0"/>
            <a:t>Разрушающие</a:t>
          </a:r>
          <a:endParaRPr lang="ru-RU" dirty="0"/>
        </a:p>
      </dgm:t>
    </dgm:pt>
    <dgm:pt modelId="{5848B4D0-6EDD-4F61-BABC-8D4206DE7D66}" type="parTrans" cxnId="{D07D342E-EED7-49CE-A5AE-C54B281FE9E0}">
      <dgm:prSet/>
      <dgm:spPr/>
      <dgm:t>
        <a:bodyPr/>
        <a:lstStyle/>
        <a:p>
          <a:endParaRPr lang="ru-RU"/>
        </a:p>
      </dgm:t>
    </dgm:pt>
    <dgm:pt modelId="{0E8B38CC-3945-4D2B-996F-C8A5C866FA75}" type="sibTrans" cxnId="{D07D342E-EED7-49CE-A5AE-C54B281FE9E0}">
      <dgm:prSet/>
      <dgm:spPr/>
      <dgm:t>
        <a:bodyPr/>
        <a:lstStyle/>
        <a:p>
          <a:endParaRPr lang="ru-RU"/>
        </a:p>
      </dgm:t>
    </dgm:pt>
    <dgm:pt modelId="{E5DAAC7F-BE76-4908-9792-5268B5603720}">
      <dgm:prSet phldrT="[Текст]"/>
      <dgm:spPr/>
      <dgm:t>
        <a:bodyPr/>
        <a:lstStyle/>
        <a:p>
          <a:r>
            <a:rPr lang="ru-RU" dirty="0" smtClean="0"/>
            <a:t>Неразрушающие</a:t>
          </a:r>
          <a:endParaRPr lang="ru-RU" dirty="0"/>
        </a:p>
      </dgm:t>
    </dgm:pt>
    <dgm:pt modelId="{23579441-2743-41D2-932F-465336004EC9}" type="parTrans" cxnId="{2DE0A080-E6BD-42E7-8364-7D21FAC3BD0D}">
      <dgm:prSet/>
      <dgm:spPr/>
      <dgm:t>
        <a:bodyPr/>
        <a:lstStyle/>
        <a:p>
          <a:endParaRPr lang="ru-RU"/>
        </a:p>
      </dgm:t>
    </dgm:pt>
    <dgm:pt modelId="{0D492996-BFFC-4143-83F4-F2C0D989350E}" type="sibTrans" cxnId="{2DE0A080-E6BD-42E7-8364-7D21FAC3BD0D}">
      <dgm:prSet/>
      <dgm:spPr/>
      <dgm:t>
        <a:bodyPr/>
        <a:lstStyle/>
        <a:p>
          <a:endParaRPr lang="ru-RU"/>
        </a:p>
      </dgm:t>
    </dgm:pt>
    <dgm:pt modelId="{B94EF15B-DEB7-4DFF-A57A-B1B168608773}">
      <dgm:prSet phldrT="[Текст]"/>
      <dgm:spPr/>
      <dgm:t>
        <a:bodyPr/>
        <a:lstStyle/>
        <a:p>
          <a:r>
            <a:rPr lang="ru-RU" dirty="0" smtClean="0"/>
            <a:t>Сдавливание опытных кубиков при помощи пресса</a:t>
          </a:r>
          <a:endParaRPr lang="ru-RU" dirty="0"/>
        </a:p>
      </dgm:t>
    </dgm:pt>
    <dgm:pt modelId="{3E714AEE-0194-4921-9446-C2934F858FDC}" type="parTrans" cxnId="{D255C8A5-524A-4784-A8E9-60DC5719D7C9}">
      <dgm:prSet/>
      <dgm:spPr/>
      <dgm:t>
        <a:bodyPr/>
        <a:lstStyle/>
        <a:p>
          <a:endParaRPr lang="ru-RU"/>
        </a:p>
      </dgm:t>
    </dgm:pt>
    <dgm:pt modelId="{DEA42D5E-E9FE-42DC-8DB8-285F01316754}" type="sibTrans" cxnId="{D255C8A5-524A-4784-A8E9-60DC5719D7C9}">
      <dgm:prSet/>
      <dgm:spPr/>
      <dgm:t>
        <a:bodyPr/>
        <a:lstStyle/>
        <a:p>
          <a:endParaRPr lang="ru-RU"/>
        </a:p>
      </dgm:t>
    </dgm:pt>
    <dgm:pt modelId="{05B40936-1BDD-4E94-877F-3A06E25CA844}">
      <dgm:prSet phldrT="[Текст]"/>
      <dgm:spPr/>
      <dgm:t>
        <a:bodyPr/>
        <a:lstStyle/>
        <a:p>
          <a:r>
            <a:rPr lang="ru-RU" dirty="0" smtClean="0"/>
            <a:t>Метод упругого отскока заключается в измерении величины обратного отскока молоточка при соударении с поверхностью бетона. </a:t>
          </a:r>
          <a:endParaRPr lang="ru-RU" dirty="0"/>
        </a:p>
      </dgm:t>
    </dgm:pt>
    <dgm:pt modelId="{DB4CBA46-4D64-4026-8FDD-40CE0C0F9EB6}" type="parTrans" cxnId="{EB3B262B-A07C-4FE4-A0AE-B1C99F0D5DEB}">
      <dgm:prSet/>
      <dgm:spPr/>
      <dgm:t>
        <a:bodyPr/>
        <a:lstStyle/>
        <a:p>
          <a:endParaRPr lang="ru-RU"/>
        </a:p>
      </dgm:t>
    </dgm:pt>
    <dgm:pt modelId="{1316C8E5-8EFC-42B2-9BAD-671F1CD7A2F8}" type="sibTrans" cxnId="{EB3B262B-A07C-4FE4-A0AE-B1C99F0D5DEB}">
      <dgm:prSet/>
      <dgm:spPr/>
      <dgm:t>
        <a:bodyPr/>
        <a:lstStyle/>
        <a:p>
          <a:endParaRPr lang="ru-RU"/>
        </a:p>
      </dgm:t>
    </dgm:pt>
    <dgm:pt modelId="{C7EE5112-DD69-4F89-99DE-06DB5793FF3B}" type="pres">
      <dgm:prSet presAssocID="{98E890E2-3FE1-42F5-8186-2876D46924F9}" presName="Name0" presStyleCnt="0">
        <dgm:presLayoutVars>
          <dgm:dir/>
          <dgm:animLvl val="lvl"/>
          <dgm:resizeHandles val="exact"/>
        </dgm:presLayoutVars>
      </dgm:prSet>
      <dgm:spPr/>
      <dgm:t>
        <a:bodyPr/>
        <a:lstStyle/>
        <a:p>
          <a:endParaRPr lang="ru-RU"/>
        </a:p>
      </dgm:t>
    </dgm:pt>
    <dgm:pt modelId="{77FBDB87-5DA2-4FBB-BC38-CDF8ED6DB02D}" type="pres">
      <dgm:prSet presAssocID="{CC79FD6E-4D76-4BF8-9B01-5B67EB58B5EE}" presName="composite" presStyleCnt="0"/>
      <dgm:spPr/>
    </dgm:pt>
    <dgm:pt modelId="{CB0CF3C6-626A-4659-A5E9-8FDC4F5C8865}" type="pres">
      <dgm:prSet presAssocID="{CC79FD6E-4D76-4BF8-9B01-5B67EB58B5EE}" presName="parTx" presStyleLbl="alignNode1" presStyleIdx="0" presStyleCnt="2" custScaleX="52719">
        <dgm:presLayoutVars>
          <dgm:chMax val="0"/>
          <dgm:chPref val="0"/>
          <dgm:bulletEnabled val="1"/>
        </dgm:presLayoutVars>
      </dgm:prSet>
      <dgm:spPr/>
      <dgm:t>
        <a:bodyPr/>
        <a:lstStyle/>
        <a:p>
          <a:endParaRPr lang="ru-RU"/>
        </a:p>
      </dgm:t>
    </dgm:pt>
    <dgm:pt modelId="{5C3D3616-D005-406E-9544-67E298B73C09}" type="pres">
      <dgm:prSet presAssocID="{CC79FD6E-4D76-4BF8-9B01-5B67EB58B5EE}" presName="desTx" presStyleLbl="alignAccFollowNode1" presStyleIdx="0" presStyleCnt="2" custScaleX="52719">
        <dgm:presLayoutVars>
          <dgm:bulletEnabled val="1"/>
        </dgm:presLayoutVars>
      </dgm:prSet>
      <dgm:spPr/>
      <dgm:t>
        <a:bodyPr/>
        <a:lstStyle/>
        <a:p>
          <a:endParaRPr lang="ru-RU"/>
        </a:p>
      </dgm:t>
    </dgm:pt>
    <dgm:pt modelId="{974D974C-2DF5-4DC3-B8E8-6CC8F546A3DD}" type="pres">
      <dgm:prSet presAssocID="{0E8B38CC-3945-4D2B-996F-C8A5C866FA75}" presName="space" presStyleCnt="0"/>
      <dgm:spPr/>
    </dgm:pt>
    <dgm:pt modelId="{1BACD4E2-1659-4E00-AA30-5EF4EB471CFE}" type="pres">
      <dgm:prSet presAssocID="{E5DAAC7F-BE76-4908-9792-5268B5603720}" presName="composite" presStyleCnt="0"/>
      <dgm:spPr/>
    </dgm:pt>
    <dgm:pt modelId="{9BC89749-2C7B-4116-926C-26C3F70F2223}" type="pres">
      <dgm:prSet presAssocID="{E5DAAC7F-BE76-4908-9792-5268B5603720}" presName="parTx" presStyleLbl="alignNode1" presStyleIdx="1" presStyleCnt="2">
        <dgm:presLayoutVars>
          <dgm:chMax val="0"/>
          <dgm:chPref val="0"/>
          <dgm:bulletEnabled val="1"/>
        </dgm:presLayoutVars>
      </dgm:prSet>
      <dgm:spPr/>
      <dgm:t>
        <a:bodyPr/>
        <a:lstStyle/>
        <a:p>
          <a:endParaRPr lang="ru-RU"/>
        </a:p>
      </dgm:t>
    </dgm:pt>
    <dgm:pt modelId="{9D002882-7C6F-46A8-9D86-BEA686C84930}" type="pres">
      <dgm:prSet presAssocID="{E5DAAC7F-BE76-4908-9792-5268B5603720}" presName="desTx" presStyleLbl="alignAccFollowNode1" presStyleIdx="1" presStyleCnt="2" custLinFactNeighborX="-566" custLinFactNeighborY="-3469">
        <dgm:presLayoutVars>
          <dgm:bulletEnabled val="1"/>
        </dgm:presLayoutVars>
      </dgm:prSet>
      <dgm:spPr/>
      <dgm:t>
        <a:bodyPr/>
        <a:lstStyle/>
        <a:p>
          <a:endParaRPr lang="ru-RU"/>
        </a:p>
      </dgm:t>
    </dgm:pt>
  </dgm:ptLst>
  <dgm:cxnLst>
    <dgm:cxn modelId="{0BD8C8C5-4B94-494C-A3E0-C997A7958428}" type="presOf" srcId="{CC79FD6E-4D76-4BF8-9B01-5B67EB58B5EE}" destId="{CB0CF3C6-626A-4659-A5E9-8FDC4F5C8865}" srcOrd="0" destOrd="0" presId="urn:microsoft.com/office/officeart/2005/8/layout/hList1"/>
    <dgm:cxn modelId="{D255C8A5-524A-4784-A8E9-60DC5719D7C9}" srcId="{CC79FD6E-4D76-4BF8-9B01-5B67EB58B5EE}" destId="{B94EF15B-DEB7-4DFF-A57A-B1B168608773}" srcOrd="0" destOrd="0" parTransId="{3E714AEE-0194-4921-9446-C2934F858FDC}" sibTransId="{DEA42D5E-E9FE-42DC-8DB8-285F01316754}"/>
    <dgm:cxn modelId="{6B6A4521-91F6-453A-B349-063FF00233C4}" type="presOf" srcId="{05B40936-1BDD-4E94-877F-3A06E25CA844}" destId="{9D002882-7C6F-46A8-9D86-BEA686C84930}" srcOrd="0" destOrd="0" presId="urn:microsoft.com/office/officeart/2005/8/layout/hList1"/>
    <dgm:cxn modelId="{C0C247CC-F396-466D-A5D5-0B3953C0AC7C}" type="presOf" srcId="{98E890E2-3FE1-42F5-8186-2876D46924F9}" destId="{C7EE5112-DD69-4F89-99DE-06DB5793FF3B}" srcOrd="0" destOrd="0" presId="urn:microsoft.com/office/officeart/2005/8/layout/hList1"/>
    <dgm:cxn modelId="{6BDE311A-41D4-4670-A60D-427C06C12BF5}" type="presOf" srcId="{B94EF15B-DEB7-4DFF-A57A-B1B168608773}" destId="{5C3D3616-D005-406E-9544-67E298B73C09}" srcOrd="0" destOrd="0" presId="urn:microsoft.com/office/officeart/2005/8/layout/hList1"/>
    <dgm:cxn modelId="{D07D342E-EED7-49CE-A5AE-C54B281FE9E0}" srcId="{98E890E2-3FE1-42F5-8186-2876D46924F9}" destId="{CC79FD6E-4D76-4BF8-9B01-5B67EB58B5EE}" srcOrd="0" destOrd="0" parTransId="{5848B4D0-6EDD-4F61-BABC-8D4206DE7D66}" sibTransId="{0E8B38CC-3945-4D2B-996F-C8A5C866FA75}"/>
    <dgm:cxn modelId="{EB3B262B-A07C-4FE4-A0AE-B1C99F0D5DEB}" srcId="{E5DAAC7F-BE76-4908-9792-5268B5603720}" destId="{05B40936-1BDD-4E94-877F-3A06E25CA844}" srcOrd="0" destOrd="0" parTransId="{DB4CBA46-4D64-4026-8FDD-40CE0C0F9EB6}" sibTransId="{1316C8E5-8EFC-42B2-9BAD-671F1CD7A2F8}"/>
    <dgm:cxn modelId="{2DE0A080-E6BD-42E7-8364-7D21FAC3BD0D}" srcId="{98E890E2-3FE1-42F5-8186-2876D46924F9}" destId="{E5DAAC7F-BE76-4908-9792-5268B5603720}" srcOrd="1" destOrd="0" parTransId="{23579441-2743-41D2-932F-465336004EC9}" sibTransId="{0D492996-BFFC-4143-83F4-F2C0D989350E}"/>
    <dgm:cxn modelId="{D17AB601-70D4-4000-9678-9B7ED5CEB4F1}" type="presOf" srcId="{E5DAAC7F-BE76-4908-9792-5268B5603720}" destId="{9BC89749-2C7B-4116-926C-26C3F70F2223}" srcOrd="0" destOrd="0" presId="urn:microsoft.com/office/officeart/2005/8/layout/hList1"/>
    <dgm:cxn modelId="{B690B80A-5B05-4D8A-9147-D97914275F0F}" type="presParOf" srcId="{C7EE5112-DD69-4F89-99DE-06DB5793FF3B}" destId="{77FBDB87-5DA2-4FBB-BC38-CDF8ED6DB02D}" srcOrd="0" destOrd="0" presId="urn:microsoft.com/office/officeart/2005/8/layout/hList1"/>
    <dgm:cxn modelId="{26E86AE7-3F84-4214-81B4-ACC9888C6E71}" type="presParOf" srcId="{77FBDB87-5DA2-4FBB-BC38-CDF8ED6DB02D}" destId="{CB0CF3C6-626A-4659-A5E9-8FDC4F5C8865}" srcOrd="0" destOrd="0" presId="urn:microsoft.com/office/officeart/2005/8/layout/hList1"/>
    <dgm:cxn modelId="{75963F7E-8CAB-428A-9225-A65B16228165}" type="presParOf" srcId="{77FBDB87-5DA2-4FBB-BC38-CDF8ED6DB02D}" destId="{5C3D3616-D005-406E-9544-67E298B73C09}" srcOrd="1" destOrd="0" presId="urn:microsoft.com/office/officeart/2005/8/layout/hList1"/>
    <dgm:cxn modelId="{F4B9BFF8-42FE-4D71-9AD7-8BC03A0CA015}" type="presParOf" srcId="{C7EE5112-DD69-4F89-99DE-06DB5793FF3B}" destId="{974D974C-2DF5-4DC3-B8E8-6CC8F546A3DD}" srcOrd="1" destOrd="0" presId="urn:microsoft.com/office/officeart/2005/8/layout/hList1"/>
    <dgm:cxn modelId="{AAC4004B-7123-4F02-8E35-72663B7FCB54}" type="presParOf" srcId="{C7EE5112-DD69-4F89-99DE-06DB5793FF3B}" destId="{1BACD4E2-1659-4E00-AA30-5EF4EB471CFE}" srcOrd="2" destOrd="0" presId="urn:microsoft.com/office/officeart/2005/8/layout/hList1"/>
    <dgm:cxn modelId="{0010F63A-670F-46AA-9A58-D341BFA32DF5}" type="presParOf" srcId="{1BACD4E2-1659-4E00-AA30-5EF4EB471CFE}" destId="{9BC89749-2C7B-4116-926C-26C3F70F2223}" srcOrd="0" destOrd="0" presId="urn:microsoft.com/office/officeart/2005/8/layout/hList1"/>
    <dgm:cxn modelId="{ECC9032E-DD2D-478C-AFD6-86ACD41FEA1F}" type="presParOf" srcId="{1BACD4E2-1659-4E00-AA30-5EF4EB471CFE}" destId="{9D002882-7C6F-46A8-9D86-BEA686C8493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BAD6AC-F482-4F4A-AF7B-D34153A3A4E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ru-RU"/>
        </a:p>
      </dgm:t>
    </dgm:pt>
    <dgm:pt modelId="{C16482BC-7983-457F-BD95-456F83309ACF}">
      <dgm:prSet phldrT="[Текст]"/>
      <dgm:spPr/>
      <dgm:t>
        <a:bodyPr/>
        <a:lstStyle/>
        <a:p>
          <a:r>
            <a:rPr lang="ru-RU" dirty="0" smtClean="0"/>
            <a:t>Фундаментные блоки</a:t>
          </a:r>
          <a:endParaRPr lang="ru-RU" dirty="0"/>
        </a:p>
      </dgm:t>
    </dgm:pt>
    <dgm:pt modelId="{4F0D8DE3-39D6-40A4-AB38-9A8288A67943}" type="parTrans" cxnId="{46C19453-70F6-4BA8-B496-04DFC7F4D000}">
      <dgm:prSet/>
      <dgm:spPr/>
      <dgm:t>
        <a:bodyPr/>
        <a:lstStyle/>
        <a:p>
          <a:endParaRPr lang="ru-RU"/>
        </a:p>
      </dgm:t>
    </dgm:pt>
    <dgm:pt modelId="{D9CD170E-1271-4CE8-845C-71533CA34920}" type="sibTrans" cxnId="{46C19453-70F6-4BA8-B496-04DFC7F4D000}">
      <dgm:prSet/>
      <dgm:spPr/>
      <dgm:t>
        <a:bodyPr/>
        <a:lstStyle/>
        <a:p>
          <a:endParaRPr lang="ru-RU"/>
        </a:p>
      </dgm:t>
    </dgm:pt>
    <dgm:pt modelId="{7C84B8C4-9075-4E0E-AEDC-710EB0CEE357}">
      <dgm:prSet/>
      <dgm:spPr/>
      <dgm:t>
        <a:bodyPr/>
        <a:lstStyle/>
        <a:p>
          <a:r>
            <a:rPr lang="ru-RU" dirty="0" smtClean="0"/>
            <a:t>Перемычки брусковые</a:t>
          </a:r>
          <a:endParaRPr lang="ru-RU" dirty="0"/>
        </a:p>
      </dgm:t>
    </dgm:pt>
    <dgm:pt modelId="{B0CE9024-18DB-4D22-A257-D9BCFEEDA60B}" type="parTrans" cxnId="{3579F8C2-81D5-47E9-BF85-5826E83EE8F7}">
      <dgm:prSet/>
      <dgm:spPr/>
      <dgm:t>
        <a:bodyPr/>
        <a:lstStyle/>
        <a:p>
          <a:endParaRPr lang="ru-RU"/>
        </a:p>
      </dgm:t>
    </dgm:pt>
    <dgm:pt modelId="{99620C8B-7FB7-43C8-B120-09961ED41C5F}" type="sibTrans" cxnId="{3579F8C2-81D5-47E9-BF85-5826E83EE8F7}">
      <dgm:prSet/>
      <dgm:spPr/>
      <dgm:t>
        <a:bodyPr/>
        <a:lstStyle/>
        <a:p>
          <a:endParaRPr lang="ru-RU"/>
        </a:p>
      </dgm:t>
    </dgm:pt>
    <dgm:pt modelId="{874E80B4-1628-44BA-9259-AF770BD5AE4A}">
      <dgm:prSet/>
      <dgm:spPr/>
      <dgm:t>
        <a:bodyPr/>
        <a:lstStyle/>
        <a:p>
          <a:r>
            <a:rPr lang="ru-RU" dirty="0" smtClean="0"/>
            <a:t>Опорные подушки</a:t>
          </a:r>
          <a:endParaRPr lang="ru-RU" dirty="0"/>
        </a:p>
      </dgm:t>
    </dgm:pt>
    <dgm:pt modelId="{39E0E7AC-0D78-4A1E-9A62-D09E2B4D1DDD}" type="parTrans" cxnId="{58FB54DA-8885-42D9-949A-C2655CC8408E}">
      <dgm:prSet/>
      <dgm:spPr/>
      <dgm:t>
        <a:bodyPr/>
        <a:lstStyle/>
        <a:p>
          <a:endParaRPr lang="ru-RU"/>
        </a:p>
      </dgm:t>
    </dgm:pt>
    <dgm:pt modelId="{E087B34D-8868-4CCC-99B8-BECC2367902B}" type="sibTrans" cxnId="{58FB54DA-8885-42D9-949A-C2655CC8408E}">
      <dgm:prSet/>
      <dgm:spPr/>
      <dgm:t>
        <a:bodyPr/>
        <a:lstStyle/>
        <a:p>
          <a:endParaRPr lang="ru-RU"/>
        </a:p>
      </dgm:t>
    </dgm:pt>
    <dgm:pt modelId="{59272797-E141-426A-B7D6-70B2CC0D7BBA}">
      <dgm:prSet/>
      <dgm:spPr/>
      <dgm:t>
        <a:bodyPr/>
        <a:lstStyle/>
        <a:p>
          <a:r>
            <a:rPr lang="ru-RU" dirty="0" smtClean="0"/>
            <a:t>Лестничные марши</a:t>
          </a:r>
          <a:endParaRPr lang="ru-RU" dirty="0"/>
        </a:p>
      </dgm:t>
    </dgm:pt>
    <dgm:pt modelId="{15419F37-4298-470A-BDE6-230F64E536C0}" type="parTrans" cxnId="{46C4A5DE-BC34-4156-A27A-E38CFFBEB3D5}">
      <dgm:prSet/>
      <dgm:spPr/>
      <dgm:t>
        <a:bodyPr/>
        <a:lstStyle/>
        <a:p>
          <a:endParaRPr lang="ru-RU"/>
        </a:p>
      </dgm:t>
    </dgm:pt>
    <dgm:pt modelId="{16AD50AC-7E59-4CDF-A2E6-550C07EDFD5A}" type="sibTrans" cxnId="{46C4A5DE-BC34-4156-A27A-E38CFFBEB3D5}">
      <dgm:prSet/>
      <dgm:spPr/>
      <dgm:t>
        <a:bodyPr/>
        <a:lstStyle/>
        <a:p>
          <a:endParaRPr lang="ru-RU"/>
        </a:p>
      </dgm:t>
    </dgm:pt>
    <dgm:pt modelId="{BFD12341-0EEB-43D0-8657-E7B3A7A85924}">
      <dgm:prSet/>
      <dgm:spPr/>
      <dgm:t>
        <a:bodyPr/>
        <a:lstStyle/>
        <a:p>
          <a:r>
            <a:rPr lang="ru-RU" dirty="0" smtClean="0"/>
            <a:t>Лестничные ступени</a:t>
          </a:r>
          <a:endParaRPr lang="ru-RU" dirty="0"/>
        </a:p>
      </dgm:t>
    </dgm:pt>
    <dgm:pt modelId="{3F1AD91A-CEC8-4595-9744-AB71E8D3300C}" type="parTrans" cxnId="{B6863378-44C8-491C-AEA3-9300E4670B71}">
      <dgm:prSet/>
      <dgm:spPr/>
      <dgm:t>
        <a:bodyPr/>
        <a:lstStyle/>
        <a:p>
          <a:endParaRPr lang="ru-RU"/>
        </a:p>
      </dgm:t>
    </dgm:pt>
    <dgm:pt modelId="{98BC3E5C-204A-476B-974B-97335E3AC270}" type="sibTrans" cxnId="{B6863378-44C8-491C-AEA3-9300E4670B71}">
      <dgm:prSet/>
      <dgm:spPr/>
      <dgm:t>
        <a:bodyPr/>
        <a:lstStyle/>
        <a:p>
          <a:endParaRPr lang="ru-RU"/>
        </a:p>
      </dgm:t>
    </dgm:pt>
    <dgm:pt modelId="{AE76B5B0-5E99-4964-909A-8C2C90C5E9A7}">
      <dgm:prSet/>
      <dgm:spPr/>
      <dgm:t>
        <a:bodyPr/>
        <a:lstStyle/>
        <a:p>
          <a:r>
            <a:rPr lang="ru-RU" dirty="0" smtClean="0"/>
            <a:t>Бордюры</a:t>
          </a:r>
          <a:endParaRPr lang="ru-RU" dirty="0"/>
        </a:p>
      </dgm:t>
    </dgm:pt>
    <dgm:pt modelId="{14D9D0E5-24A0-4E1C-8BE9-B721FEF80C25}" type="parTrans" cxnId="{CA3DBBB2-70EC-4E82-9519-E4C05D54B112}">
      <dgm:prSet/>
      <dgm:spPr/>
      <dgm:t>
        <a:bodyPr/>
        <a:lstStyle/>
        <a:p>
          <a:endParaRPr lang="ru-RU"/>
        </a:p>
      </dgm:t>
    </dgm:pt>
    <dgm:pt modelId="{72B2CA5B-F537-4E4B-8BB0-9940FC7D1184}" type="sibTrans" cxnId="{CA3DBBB2-70EC-4E82-9519-E4C05D54B112}">
      <dgm:prSet/>
      <dgm:spPr/>
      <dgm:t>
        <a:bodyPr/>
        <a:lstStyle/>
        <a:p>
          <a:endParaRPr lang="ru-RU"/>
        </a:p>
      </dgm:t>
    </dgm:pt>
    <dgm:pt modelId="{56F56D9E-4937-4B96-A5DC-66DF2B70FC25}">
      <dgm:prSet/>
      <dgm:spPr/>
      <dgm:t>
        <a:bodyPr/>
        <a:lstStyle/>
        <a:p>
          <a:r>
            <a:rPr lang="ru-RU" dirty="0" smtClean="0"/>
            <a:t>Плиты перекрытия</a:t>
          </a:r>
          <a:endParaRPr lang="ru-RU" dirty="0"/>
        </a:p>
      </dgm:t>
    </dgm:pt>
    <dgm:pt modelId="{222E52D3-EE4C-4550-8D04-0D43B092D27C}" type="parTrans" cxnId="{2195D333-0CD1-4AC0-9DB7-729A79C13FCA}">
      <dgm:prSet/>
      <dgm:spPr/>
      <dgm:t>
        <a:bodyPr/>
        <a:lstStyle/>
        <a:p>
          <a:endParaRPr lang="ru-RU"/>
        </a:p>
      </dgm:t>
    </dgm:pt>
    <dgm:pt modelId="{9E4B3F28-B0BE-4499-867B-2AA7EB383E67}" type="sibTrans" cxnId="{2195D333-0CD1-4AC0-9DB7-729A79C13FCA}">
      <dgm:prSet/>
      <dgm:spPr/>
      <dgm:t>
        <a:bodyPr/>
        <a:lstStyle/>
        <a:p>
          <a:endParaRPr lang="ru-RU"/>
        </a:p>
      </dgm:t>
    </dgm:pt>
    <dgm:pt modelId="{FAF81395-22D2-46E3-8CAF-A555A64D997C}">
      <dgm:prSet/>
      <dgm:spPr/>
      <dgm:t>
        <a:bodyPr/>
        <a:lstStyle/>
        <a:p>
          <a:r>
            <a:rPr lang="ru-RU" dirty="0" smtClean="0"/>
            <a:t>Плиты дорожные</a:t>
          </a:r>
          <a:endParaRPr lang="ru-RU" dirty="0"/>
        </a:p>
      </dgm:t>
    </dgm:pt>
    <dgm:pt modelId="{9321787A-0306-44E3-86E5-20F9E10494C8}" type="parTrans" cxnId="{75346ABE-0BFC-4739-B73F-053EC79422BE}">
      <dgm:prSet/>
      <dgm:spPr/>
      <dgm:t>
        <a:bodyPr/>
        <a:lstStyle/>
        <a:p>
          <a:endParaRPr lang="ru-RU"/>
        </a:p>
      </dgm:t>
    </dgm:pt>
    <dgm:pt modelId="{DE65E40A-F8C4-4201-9D68-1801F9E8D971}" type="sibTrans" cxnId="{75346ABE-0BFC-4739-B73F-053EC79422BE}">
      <dgm:prSet/>
      <dgm:spPr/>
      <dgm:t>
        <a:bodyPr/>
        <a:lstStyle/>
        <a:p>
          <a:endParaRPr lang="ru-RU"/>
        </a:p>
      </dgm:t>
    </dgm:pt>
    <dgm:pt modelId="{7C39422B-5760-4368-92C3-4B8D318908C1}">
      <dgm:prSet/>
      <dgm:spPr/>
      <dgm:t>
        <a:bodyPr/>
        <a:lstStyle/>
        <a:p>
          <a:r>
            <a:rPr lang="ru-RU" dirty="0" smtClean="0"/>
            <a:t>Детали забора</a:t>
          </a:r>
          <a:endParaRPr lang="ru-RU" dirty="0"/>
        </a:p>
      </dgm:t>
    </dgm:pt>
    <dgm:pt modelId="{88777C00-D1E2-4034-AD00-46C2C0A51B70}" type="parTrans" cxnId="{3E9EA691-D8A4-4AF6-9258-09D12F3F1E51}">
      <dgm:prSet/>
      <dgm:spPr/>
      <dgm:t>
        <a:bodyPr/>
        <a:lstStyle/>
        <a:p>
          <a:endParaRPr lang="ru-RU"/>
        </a:p>
      </dgm:t>
    </dgm:pt>
    <dgm:pt modelId="{DFEBC938-7699-4D67-8DA5-072224F044B2}" type="sibTrans" cxnId="{3E9EA691-D8A4-4AF6-9258-09D12F3F1E51}">
      <dgm:prSet/>
      <dgm:spPr/>
      <dgm:t>
        <a:bodyPr/>
        <a:lstStyle/>
        <a:p>
          <a:endParaRPr lang="ru-RU"/>
        </a:p>
      </dgm:t>
    </dgm:pt>
    <dgm:pt modelId="{A422A70C-C734-4563-A091-BD2EA0ACDC08}">
      <dgm:prSet/>
      <dgm:spPr/>
      <dgm:t>
        <a:bodyPr/>
        <a:lstStyle/>
        <a:p>
          <a:r>
            <a:rPr lang="ru-RU" dirty="0" smtClean="0"/>
            <a:t>Подкрановые пути</a:t>
          </a:r>
          <a:endParaRPr lang="ru-RU" dirty="0"/>
        </a:p>
      </dgm:t>
    </dgm:pt>
    <dgm:pt modelId="{BBB0E1B4-0F32-4C33-AC89-045210E6264D}" type="parTrans" cxnId="{B7A97238-C7CF-4A3E-A9BE-77C9EACEA2F4}">
      <dgm:prSet/>
      <dgm:spPr/>
      <dgm:t>
        <a:bodyPr/>
        <a:lstStyle/>
        <a:p>
          <a:endParaRPr lang="ru-RU"/>
        </a:p>
      </dgm:t>
    </dgm:pt>
    <dgm:pt modelId="{4E544962-4DCC-4C71-B7C3-710F52535DE1}" type="sibTrans" cxnId="{B7A97238-C7CF-4A3E-A9BE-77C9EACEA2F4}">
      <dgm:prSet/>
      <dgm:spPr/>
      <dgm:t>
        <a:bodyPr/>
        <a:lstStyle/>
        <a:p>
          <a:endParaRPr lang="ru-RU"/>
        </a:p>
      </dgm:t>
    </dgm:pt>
    <dgm:pt modelId="{A2DD9EA6-6745-49C5-807A-D18DEC8C7AC9}">
      <dgm:prSet/>
      <dgm:spPr/>
      <dgm:t>
        <a:bodyPr/>
        <a:lstStyle/>
        <a:p>
          <a:r>
            <a:rPr lang="ru-RU" dirty="0" smtClean="0"/>
            <a:t>Сваи</a:t>
          </a:r>
          <a:endParaRPr lang="ru-RU" dirty="0"/>
        </a:p>
      </dgm:t>
    </dgm:pt>
    <dgm:pt modelId="{61B189A6-6ECD-40E7-A807-70C33934FCDB}" type="parTrans" cxnId="{524298DC-34E9-42E1-8CDF-C3DD1DA8DCD9}">
      <dgm:prSet/>
      <dgm:spPr/>
      <dgm:t>
        <a:bodyPr/>
        <a:lstStyle/>
        <a:p>
          <a:endParaRPr lang="ru-RU"/>
        </a:p>
      </dgm:t>
    </dgm:pt>
    <dgm:pt modelId="{F7575226-2304-433F-B9F7-0ABA2935CAF6}" type="sibTrans" cxnId="{524298DC-34E9-42E1-8CDF-C3DD1DA8DCD9}">
      <dgm:prSet/>
      <dgm:spPr/>
      <dgm:t>
        <a:bodyPr/>
        <a:lstStyle/>
        <a:p>
          <a:endParaRPr lang="ru-RU"/>
        </a:p>
      </dgm:t>
    </dgm:pt>
    <dgm:pt modelId="{B1A7B1BB-C3CA-4FFF-A244-33832F61D1D0}" type="pres">
      <dgm:prSet presAssocID="{16BAD6AC-F482-4F4A-AF7B-D34153A3A4E1}" presName="diagram" presStyleCnt="0">
        <dgm:presLayoutVars>
          <dgm:dir/>
          <dgm:resizeHandles val="exact"/>
        </dgm:presLayoutVars>
      </dgm:prSet>
      <dgm:spPr/>
      <dgm:t>
        <a:bodyPr/>
        <a:lstStyle/>
        <a:p>
          <a:endParaRPr lang="ru-RU"/>
        </a:p>
      </dgm:t>
    </dgm:pt>
    <dgm:pt modelId="{1E8C5177-4F08-447B-A555-8510AA45761B}" type="pres">
      <dgm:prSet presAssocID="{C16482BC-7983-457F-BD95-456F83309ACF}" presName="node" presStyleLbl="node1" presStyleIdx="0" presStyleCnt="11">
        <dgm:presLayoutVars>
          <dgm:bulletEnabled val="1"/>
        </dgm:presLayoutVars>
      </dgm:prSet>
      <dgm:spPr/>
      <dgm:t>
        <a:bodyPr/>
        <a:lstStyle/>
        <a:p>
          <a:endParaRPr lang="ru-RU"/>
        </a:p>
      </dgm:t>
    </dgm:pt>
    <dgm:pt modelId="{9A86ADF3-DB66-45A3-8297-354D603EA7F1}" type="pres">
      <dgm:prSet presAssocID="{D9CD170E-1271-4CE8-845C-71533CA34920}" presName="sibTrans" presStyleCnt="0"/>
      <dgm:spPr/>
    </dgm:pt>
    <dgm:pt modelId="{B7376ACB-BC9B-4ABF-A898-90F593D24345}" type="pres">
      <dgm:prSet presAssocID="{7C84B8C4-9075-4E0E-AEDC-710EB0CEE357}" presName="node" presStyleLbl="node1" presStyleIdx="1" presStyleCnt="11">
        <dgm:presLayoutVars>
          <dgm:bulletEnabled val="1"/>
        </dgm:presLayoutVars>
      </dgm:prSet>
      <dgm:spPr/>
      <dgm:t>
        <a:bodyPr/>
        <a:lstStyle/>
        <a:p>
          <a:endParaRPr lang="ru-RU"/>
        </a:p>
      </dgm:t>
    </dgm:pt>
    <dgm:pt modelId="{A41E2E32-332E-401E-846E-AC16CC675E13}" type="pres">
      <dgm:prSet presAssocID="{99620C8B-7FB7-43C8-B120-09961ED41C5F}" presName="sibTrans" presStyleCnt="0"/>
      <dgm:spPr/>
    </dgm:pt>
    <dgm:pt modelId="{89979C88-3343-459F-9498-0769821B1051}" type="pres">
      <dgm:prSet presAssocID="{874E80B4-1628-44BA-9259-AF770BD5AE4A}" presName="node" presStyleLbl="node1" presStyleIdx="2" presStyleCnt="11">
        <dgm:presLayoutVars>
          <dgm:bulletEnabled val="1"/>
        </dgm:presLayoutVars>
      </dgm:prSet>
      <dgm:spPr/>
      <dgm:t>
        <a:bodyPr/>
        <a:lstStyle/>
        <a:p>
          <a:endParaRPr lang="ru-RU"/>
        </a:p>
      </dgm:t>
    </dgm:pt>
    <dgm:pt modelId="{0BAFEF89-52A1-4E98-A26B-FFFAD4560707}" type="pres">
      <dgm:prSet presAssocID="{E087B34D-8868-4CCC-99B8-BECC2367902B}" presName="sibTrans" presStyleCnt="0"/>
      <dgm:spPr/>
    </dgm:pt>
    <dgm:pt modelId="{2D020AB6-FA0F-4287-92D3-33FF00079C91}" type="pres">
      <dgm:prSet presAssocID="{59272797-E141-426A-B7D6-70B2CC0D7BBA}" presName="node" presStyleLbl="node1" presStyleIdx="3" presStyleCnt="11">
        <dgm:presLayoutVars>
          <dgm:bulletEnabled val="1"/>
        </dgm:presLayoutVars>
      </dgm:prSet>
      <dgm:spPr/>
      <dgm:t>
        <a:bodyPr/>
        <a:lstStyle/>
        <a:p>
          <a:endParaRPr lang="ru-RU"/>
        </a:p>
      </dgm:t>
    </dgm:pt>
    <dgm:pt modelId="{57B572FA-9CAF-41C3-8165-4DD237D7B3CD}" type="pres">
      <dgm:prSet presAssocID="{16AD50AC-7E59-4CDF-A2E6-550C07EDFD5A}" presName="sibTrans" presStyleCnt="0"/>
      <dgm:spPr/>
    </dgm:pt>
    <dgm:pt modelId="{521D15C8-F44E-4478-ADD3-805D5970555C}" type="pres">
      <dgm:prSet presAssocID="{BFD12341-0EEB-43D0-8657-E7B3A7A85924}" presName="node" presStyleLbl="node1" presStyleIdx="4" presStyleCnt="11">
        <dgm:presLayoutVars>
          <dgm:bulletEnabled val="1"/>
        </dgm:presLayoutVars>
      </dgm:prSet>
      <dgm:spPr/>
      <dgm:t>
        <a:bodyPr/>
        <a:lstStyle/>
        <a:p>
          <a:endParaRPr lang="ru-RU"/>
        </a:p>
      </dgm:t>
    </dgm:pt>
    <dgm:pt modelId="{897E1F94-203E-4801-9386-478D928365F1}" type="pres">
      <dgm:prSet presAssocID="{98BC3E5C-204A-476B-974B-97335E3AC270}" presName="sibTrans" presStyleCnt="0"/>
      <dgm:spPr/>
    </dgm:pt>
    <dgm:pt modelId="{BF2EBF57-9985-414E-B3E6-027FEB1E5405}" type="pres">
      <dgm:prSet presAssocID="{AE76B5B0-5E99-4964-909A-8C2C90C5E9A7}" presName="node" presStyleLbl="node1" presStyleIdx="5" presStyleCnt="11">
        <dgm:presLayoutVars>
          <dgm:bulletEnabled val="1"/>
        </dgm:presLayoutVars>
      </dgm:prSet>
      <dgm:spPr/>
      <dgm:t>
        <a:bodyPr/>
        <a:lstStyle/>
        <a:p>
          <a:endParaRPr lang="ru-RU"/>
        </a:p>
      </dgm:t>
    </dgm:pt>
    <dgm:pt modelId="{380A74E8-8E28-4827-8092-233FBCDEF250}" type="pres">
      <dgm:prSet presAssocID="{72B2CA5B-F537-4E4B-8BB0-9940FC7D1184}" presName="sibTrans" presStyleCnt="0"/>
      <dgm:spPr/>
    </dgm:pt>
    <dgm:pt modelId="{D6E95A2D-10B2-4B31-88EF-CB9CBE07FEF4}" type="pres">
      <dgm:prSet presAssocID="{56F56D9E-4937-4B96-A5DC-66DF2B70FC25}" presName="node" presStyleLbl="node1" presStyleIdx="6" presStyleCnt="11">
        <dgm:presLayoutVars>
          <dgm:bulletEnabled val="1"/>
        </dgm:presLayoutVars>
      </dgm:prSet>
      <dgm:spPr/>
      <dgm:t>
        <a:bodyPr/>
        <a:lstStyle/>
        <a:p>
          <a:endParaRPr lang="ru-RU"/>
        </a:p>
      </dgm:t>
    </dgm:pt>
    <dgm:pt modelId="{126CD5E0-E0D1-437A-A0DD-36F5332CF280}" type="pres">
      <dgm:prSet presAssocID="{9E4B3F28-B0BE-4499-867B-2AA7EB383E67}" presName="sibTrans" presStyleCnt="0"/>
      <dgm:spPr/>
    </dgm:pt>
    <dgm:pt modelId="{8C57FDA1-7AE0-4BBD-8132-5150AC5FB919}" type="pres">
      <dgm:prSet presAssocID="{FAF81395-22D2-46E3-8CAF-A555A64D997C}" presName="node" presStyleLbl="node1" presStyleIdx="7" presStyleCnt="11">
        <dgm:presLayoutVars>
          <dgm:bulletEnabled val="1"/>
        </dgm:presLayoutVars>
      </dgm:prSet>
      <dgm:spPr/>
      <dgm:t>
        <a:bodyPr/>
        <a:lstStyle/>
        <a:p>
          <a:endParaRPr lang="ru-RU"/>
        </a:p>
      </dgm:t>
    </dgm:pt>
    <dgm:pt modelId="{7214FA80-467C-4EAC-A24A-371885445C93}" type="pres">
      <dgm:prSet presAssocID="{DE65E40A-F8C4-4201-9D68-1801F9E8D971}" presName="sibTrans" presStyleCnt="0"/>
      <dgm:spPr/>
    </dgm:pt>
    <dgm:pt modelId="{CA026876-CD66-4A90-8835-79154EEF029A}" type="pres">
      <dgm:prSet presAssocID="{7C39422B-5760-4368-92C3-4B8D318908C1}" presName="node" presStyleLbl="node1" presStyleIdx="8" presStyleCnt="11">
        <dgm:presLayoutVars>
          <dgm:bulletEnabled val="1"/>
        </dgm:presLayoutVars>
      </dgm:prSet>
      <dgm:spPr/>
      <dgm:t>
        <a:bodyPr/>
        <a:lstStyle/>
        <a:p>
          <a:endParaRPr lang="ru-RU"/>
        </a:p>
      </dgm:t>
    </dgm:pt>
    <dgm:pt modelId="{FBB3169F-7636-4659-8ACE-043C9E212C68}" type="pres">
      <dgm:prSet presAssocID="{DFEBC938-7699-4D67-8DA5-072224F044B2}" presName="sibTrans" presStyleCnt="0"/>
      <dgm:spPr/>
    </dgm:pt>
    <dgm:pt modelId="{F95493B4-F733-459E-B956-C317DC418D5C}" type="pres">
      <dgm:prSet presAssocID="{A422A70C-C734-4563-A091-BD2EA0ACDC08}" presName="node" presStyleLbl="node1" presStyleIdx="9" presStyleCnt="11">
        <dgm:presLayoutVars>
          <dgm:bulletEnabled val="1"/>
        </dgm:presLayoutVars>
      </dgm:prSet>
      <dgm:spPr/>
      <dgm:t>
        <a:bodyPr/>
        <a:lstStyle/>
        <a:p>
          <a:endParaRPr lang="ru-RU"/>
        </a:p>
      </dgm:t>
    </dgm:pt>
    <dgm:pt modelId="{9D6F5F2A-1B1B-4237-A6CB-B7B7654D9820}" type="pres">
      <dgm:prSet presAssocID="{4E544962-4DCC-4C71-B7C3-710F52535DE1}" presName="sibTrans" presStyleCnt="0"/>
      <dgm:spPr/>
    </dgm:pt>
    <dgm:pt modelId="{777A5CFB-1B73-4305-BEEB-7802E224D082}" type="pres">
      <dgm:prSet presAssocID="{A2DD9EA6-6745-49C5-807A-D18DEC8C7AC9}" presName="node" presStyleLbl="node1" presStyleIdx="10" presStyleCnt="11">
        <dgm:presLayoutVars>
          <dgm:bulletEnabled val="1"/>
        </dgm:presLayoutVars>
      </dgm:prSet>
      <dgm:spPr/>
      <dgm:t>
        <a:bodyPr/>
        <a:lstStyle/>
        <a:p>
          <a:endParaRPr lang="ru-RU"/>
        </a:p>
      </dgm:t>
    </dgm:pt>
  </dgm:ptLst>
  <dgm:cxnLst>
    <dgm:cxn modelId="{ECAC4D16-DF26-4E44-B566-AF2D5B50A672}" type="presOf" srcId="{BFD12341-0EEB-43D0-8657-E7B3A7A85924}" destId="{521D15C8-F44E-4478-ADD3-805D5970555C}" srcOrd="0" destOrd="0" presId="urn:microsoft.com/office/officeart/2005/8/layout/default"/>
    <dgm:cxn modelId="{CD831635-879C-4B90-BB09-DC1D96D098BF}" type="presOf" srcId="{874E80B4-1628-44BA-9259-AF770BD5AE4A}" destId="{89979C88-3343-459F-9498-0769821B1051}" srcOrd="0" destOrd="0" presId="urn:microsoft.com/office/officeart/2005/8/layout/default"/>
    <dgm:cxn modelId="{0616A9CE-E6D2-433E-A686-A25801CE32F0}" type="presOf" srcId="{A2DD9EA6-6745-49C5-807A-D18DEC8C7AC9}" destId="{777A5CFB-1B73-4305-BEEB-7802E224D082}" srcOrd="0" destOrd="0" presId="urn:microsoft.com/office/officeart/2005/8/layout/default"/>
    <dgm:cxn modelId="{46C19453-70F6-4BA8-B496-04DFC7F4D000}" srcId="{16BAD6AC-F482-4F4A-AF7B-D34153A3A4E1}" destId="{C16482BC-7983-457F-BD95-456F83309ACF}" srcOrd="0" destOrd="0" parTransId="{4F0D8DE3-39D6-40A4-AB38-9A8288A67943}" sibTransId="{D9CD170E-1271-4CE8-845C-71533CA34920}"/>
    <dgm:cxn modelId="{3579F8C2-81D5-47E9-BF85-5826E83EE8F7}" srcId="{16BAD6AC-F482-4F4A-AF7B-D34153A3A4E1}" destId="{7C84B8C4-9075-4E0E-AEDC-710EB0CEE357}" srcOrd="1" destOrd="0" parTransId="{B0CE9024-18DB-4D22-A257-D9BCFEEDA60B}" sibTransId="{99620C8B-7FB7-43C8-B120-09961ED41C5F}"/>
    <dgm:cxn modelId="{2AFB7951-85D4-4F78-8B9B-8C12E4D0A5C7}" type="presOf" srcId="{59272797-E141-426A-B7D6-70B2CC0D7BBA}" destId="{2D020AB6-FA0F-4287-92D3-33FF00079C91}" srcOrd="0" destOrd="0" presId="urn:microsoft.com/office/officeart/2005/8/layout/default"/>
    <dgm:cxn modelId="{CA3DBBB2-70EC-4E82-9519-E4C05D54B112}" srcId="{16BAD6AC-F482-4F4A-AF7B-D34153A3A4E1}" destId="{AE76B5B0-5E99-4964-909A-8C2C90C5E9A7}" srcOrd="5" destOrd="0" parTransId="{14D9D0E5-24A0-4E1C-8BE9-B721FEF80C25}" sibTransId="{72B2CA5B-F537-4E4B-8BB0-9940FC7D1184}"/>
    <dgm:cxn modelId="{0AE8336F-BE7D-4BB2-BE44-FF9C305DA7E7}" type="presOf" srcId="{A422A70C-C734-4563-A091-BD2EA0ACDC08}" destId="{F95493B4-F733-459E-B956-C317DC418D5C}" srcOrd="0" destOrd="0" presId="urn:microsoft.com/office/officeart/2005/8/layout/default"/>
    <dgm:cxn modelId="{58FB54DA-8885-42D9-949A-C2655CC8408E}" srcId="{16BAD6AC-F482-4F4A-AF7B-D34153A3A4E1}" destId="{874E80B4-1628-44BA-9259-AF770BD5AE4A}" srcOrd="2" destOrd="0" parTransId="{39E0E7AC-0D78-4A1E-9A62-D09E2B4D1DDD}" sibTransId="{E087B34D-8868-4CCC-99B8-BECC2367902B}"/>
    <dgm:cxn modelId="{90FA92CA-1BB7-4DCF-8E95-D48A416327A3}" type="presOf" srcId="{16BAD6AC-F482-4F4A-AF7B-D34153A3A4E1}" destId="{B1A7B1BB-C3CA-4FFF-A244-33832F61D1D0}" srcOrd="0" destOrd="0" presId="urn:microsoft.com/office/officeart/2005/8/layout/default"/>
    <dgm:cxn modelId="{B7A97238-C7CF-4A3E-A9BE-77C9EACEA2F4}" srcId="{16BAD6AC-F482-4F4A-AF7B-D34153A3A4E1}" destId="{A422A70C-C734-4563-A091-BD2EA0ACDC08}" srcOrd="9" destOrd="0" parTransId="{BBB0E1B4-0F32-4C33-AC89-045210E6264D}" sibTransId="{4E544962-4DCC-4C71-B7C3-710F52535DE1}"/>
    <dgm:cxn modelId="{46C4A5DE-BC34-4156-A27A-E38CFFBEB3D5}" srcId="{16BAD6AC-F482-4F4A-AF7B-D34153A3A4E1}" destId="{59272797-E141-426A-B7D6-70B2CC0D7BBA}" srcOrd="3" destOrd="0" parTransId="{15419F37-4298-470A-BDE6-230F64E536C0}" sibTransId="{16AD50AC-7E59-4CDF-A2E6-550C07EDFD5A}"/>
    <dgm:cxn modelId="{F1D33ABE-4C3C-4C36-B662-140C0AAF6A2C}" type="presOf" srcId="{7C84B8C4-9075-4E0E-AEDC-710EB0CEE357}" destId="{B7376ACB-BC9B-4ABF-A898-90F593D24345}" srcOrd="0" destOrd="0" presId="urn:microsoft.com/office/officeart/2005/8/layout/default"/>
    <dgm:cxn modelId="{CB8D7EB4-C3ED-4915-B681-22FFD9DCF3FC}" type="presOf" srcId="{FAF81395-22D2-46E3-8CAF-A555A64D997C}" destId="{8C57FDA1-7AE0-4BBD-8132-5150AC5FB919}" srcOrd="0" destOrd="0" presId="urn:microsoft.com/office/officeart/2005/8/layout/default"/>
    <dgm:cxn modelId="{75346ABE-0BFC-4739-B73F-053EC79422BE}" srcId="{16BAD6AC-F482-4F4A-AF7B-D34153A3A4E1}" destId="{FAF81395-22D2-46E3-8CAF-A555A64D997C}" srcOrd="7" destOrd="0" parTransId="{9321787A-0306-44E3-86E5-20F9E10494C8}" sibTransId="{DE65E40A-F8C4-4201-9D68-1801F9E8D971}"/>
    <dgm:cxn modelId="{B556958C-E535-42CF-BFAC-FA465BC6FBF6}" type="presOf" srcId="{C16482BC-7983-457F-BD95-456F83309ACF}" destId="{1E8C5177-4F08-447B-A555-8510AA45761B}" srcOrd="0" destOrd="0" presId="urn:microsoft.com/office/officeart/2005/8/layout/default"/>
    <dgm:cxn modelId="{2195D333-0CD1-4AC0-9DB7-729A79C13FCA}" srcId="{16BAD6AC-F482-4F4A-AF7B-D34153A3A4E1}" destId="{56F56D9E-4937-4B96-A5DC-66DF2B70FC25}" srcOrd="6" destOrd="0" parTransId="{222E52D3-EE4C-4550-8D04-0D43B092D27C}" sibTransId="{9E4B3F28-B0BE-4499-867B-2AA7EB383E67}"/>
    <dgm:cxn modelId="{D4E53D47-522A-4C40-9E5E-6DA683B10652}" type="presOf" srcId="{7C39422B-5760-4368-92C3-4B8D318908C1}" destId="{CA026876-CD66-4A90-8835-79154EEF029A}" srcOrd="0" destOrd="0" presId="urn:microsoft.com/office/officeart/2005/8/layout/default"/>
    <dgm:cxn modelId="{F7D1C426-6CFE-4D30-86BA-03CF32BCC1DE}" type="presOf" srcId="{56F56D9E-4937-4B96-A5DC-66DF2B70FC25}" destId="{D6E95A2D-10B2-4B31-88EF-CB9CBE07FEF4}" srcOrd="0" destOrd="0" presId="urn:microsoft.com/office/officeart/2005/8/layout/default"/>
    <dgm:cxn modelId="{3E9EA691-D8A4-4AF6-9258-09D12F3F1E51}" srcId="{16BAD6AC-F482-4F4A-AF7B-D34153A3A4E1}" destId="{7C39422B-5760-4368-92C3-4B8D318908C1}" srcOrd="8" destOrd="0" parTransId="{88777C00-D1E2-4034-AD00-46C2C0A51B70}" sibTransId="{DFEBC938-7699-4D67-8DA5-072224F044B2}"/>
    <dgm:cxn modelId="{B6863378-44C8-491C-AEA3-9300E4670B71}" srcId="{16BAD6AC-F482-4F4A-AF7B-D34153A3A4E1}" destId="{BFD12341-0EEB-43D0-8657-E7B3A7A85924}" srcOrd="4" destOrd="0" parTransId="{3F1AD91A-CEC8-4595-9744-AB71E8D3300C}" sibTransId="{98BC3E5C-204A-476B-974B-97335E3AC270}"/>
    <dgm:cxn modelId="{54ACC57B-1F40-41A5-9694-1E3B6DFE9854}" type="presOf" srcId="{AE76B5B0-5E99-4964-909A-8C2C90C5E9A7}" destId="{BF2EBF57-9985-414E-B3E6-027FEB1E5405}" srcOrd="0" destOrd="0" presId="urn:microsoft.com/office/officeart/2005/8/layout/default"/>
    <dgm:cxn modelId="{524298DC-34E9-42E1-8CDF-C3DD1DA8DCD9}" srcId="{16BAD6AC-F482-4F4A-AF7B-D34153A3A4E1}" destId="{A2DD9EA6-6745-49C5-807A-D18DEC8C7AC9}" srcOrd="10" destOrd="0" parTransId="{61B189A6-6ECD-40E7-A807-70C33934FCDB}" sibTransId="{F7575226-2304-433F-B9F7-0ABA2935CAF6}"/>
    <dgm:cxn modelId="{5A97BD8D-27F2-4EBA-9C29-6CD3587D9F80}" type="presParOf" srcId="{B1A7B1BB-C3CA-4FFF-A244-33832F61D1D0}" destId="{1E8C5177-4F08-447B-A555-8510AA45761B}" srcOrd="0" destOrd="0" presId="urn:microsoft.com/office/officeart/2005/8/layout/default"/>
    <dgm:cxn modelId="{6E1F19F2-0CC9-4C7D-892F-F85BE173A95F}" type="presParOf" srcId="{B1A7B1BB-C3CA-4FFF-A244-33832F61D1D0}" destId="{9A86ADF3-DB66-45A3-8297-354D603EA7F1}" srcOrd="1" destOrd="0" presId="urn:microsoft.com/office/officeart/2005/8/layout/default"/>
    <dgm:cxn modelId="{45E706AC-5BE1-48C7-85CB-FFAF43F7C3F8}" type="presParOf" srcId="{B1A7B1BB-C3CA-4FFF-A244-33832F61D1D0}" destId="{B7376ACB-BC9B-4ABF-A898-90F593D24345}" srcOrd="2" destOrd="0" presId="urn:microsoft.com/office/officeart/2005/8/layout/default"/>
    <dgm:cxn modelId="{45FDB638-2D87-4EC5-89C2-B6EC86AAF5CB}" type="presParOf" srcId="{B1A7B1BB-C3CA-4FFF-A244-33832F61D1D0}" destId="{A41E2E32-332E-401E-846E-AC16CC675E13}" srcOrd="3" destOrd="0" presId="urn:microsoft.com/office/officeart/2005/8/layout/default"/>
    <dgm:cxn modelId="{4B63B844-07C6-4013-90EE-A653C0CA1658}" type="presParOf" srcId="{B1A7B1BB-C3CA-4FFF-A244-33832F61D1D0}" destId="{89979C88-3343-459F-9498-0769821B1051}" srcOrd="4" destOrd="0" presId="urn:microsoft.com/office/officeart/2005/8/layout/default"/>
    <dgm:cxn modelId="{62EA351E-65F3-4F57-AD04-46EEFE1B5BC6}" type="presParOf" srcId="{B1A7B1BB-C3CA-4FFF-A244-33832F61D1D0}" destId="{0BAFEF89-52A1-4E98-A26B-FFFAD4560707}" srcOrd="5" destOrd="0" presId="urn:microsoft.com/office/officeart/2005/8/layout/default"/>
    <dgm:cxn modelId="{5CD6BB21-3450-4178-B85C-89F9B8673F61}" type="presParOf" srcId="{B1A7B1BB-C3CA-4FFF-A244-33832F61D1D0}" destId="{2D020AB6-FA0F-4287-92D3-33FF00079C91}" srcOrd="6" destOrd="0" presId="urn:microsoft.com/office/officeart/2005/8/layout/default"/>
    <dgm:cxn modelId="{061519CD-1859-42B1-9D3E-58100831BD6B}" type="presParOf" srcId="{B1A7B1BB-C3CA-4FFF-A244-33832F61D1D0}" destId="{57B572FA-9CAF-41C3-8165-4DD237D7B3CD}" srcOrd="7" destOrd="0" presId="urn:microsoft.com/office/officeart/2005/8/layout/default"/>
    <dgm:cxn modelId="{03FEF4F1-3095-445D-99D4-55A8085F7A8D}" type="presParOf" srcId="{B1A7B1BB-C3CA-4FFF-A244-33832F61D1D0}" destId="{521D15C8-F44E-4478-ADD3-805D5970555C}" srcOrd="8" destOrd="0" presId="urn:microsoft.com/office/officeart/2005/8/layout/default"/>
    <dgm:cxn modelId="{534E630C-414E-44FA-9DF2-2FB31E7D063E}" type="presParOf" srcId="{B1A7B1BB-C3CA-4FFF-A244-33832F61D1D0}" destId="{897E1F94-203E-4801-9386-478D928365F1}" srcOrd="9" destOrd="0" presId="urn:microsoft.com/office/officeart/2005/8/layout/default"/>
    <dgm:cxn modelId="{F0A432B3-4526-4A08-A9EC-0BB386C19BEB}" type="presParOf" srcId="{B1A7B1BB-C3CA-4FFF-A244-33832F61D1D0}" destId="{BF2EBF57-9985-414E-B3E6-027FEB1E5405}" srcOrd="10" destOrd="0" presId="urn:microsoft.com/office/officeart/2005/8/layout/default"/>
    <dgm:cxn modelId="{AD039094-8208-4FC1-896C-8085F56526E3}" type="presParOf" srcId="{B1A7B1BB-C3CA-4FFF-A244-33832F61D1D0}" destId="{380A74E8-8E28-4827-8092-233FBCDEF250}" srcOrd="11" destOrd="0" presId="urn:microsoft.com/office/officeart/2005/8/layout/default"/>
    <dgm:cxn modelId="{0BB51BCA-B8DD-4652-9AF6-4165BFFA9228}" type="presParOf" srcId="{B1A7B1BB-C3CA-4FFF-A244-33832F61D1D0}" destId="{D6E95A2D-10B2-4B31-88EF-CB9CBE07FEF4}" srcOrd="12" destOrd="0" presId="urn:microsoft.com/office/officeart/2005/8/layout/default"/>
    <dgm:cxn modelId="{CA4ED273-ACD2-4F0A-AD3A-693723AA683B}" type="presParOf" srcId="{B1A7B1BB-C3CA-4FFF-A244-33832F61D1D0}" destId="{126CD5E0-E0D1-437A-A0DD-36F5332CF280}" srcOrd="13" destOrd="0" presId="urn:microsoft.com/office/officeart/2005/8/layout/default"/>
    <dgm:cxn modelId="{91A42E13-8B97-4437-B081-C48C9F954030}" type="presParOf" srcId="{B1A7B1BB-C3CA-4FFF-A244-33832F61D1D0}" destId="{8C57FDA1-7AE0-4BBD-8132-5150AC5FB919}" srcOrd="14" destOrd="0" presId="urn:microsoft.com/office/officeart/2005/8/layout/default"/>
    <dgm:cxn modelId="{F254D1C6-834B-470A-A1FD-CA7EF5EE7A0C}" type="presParOf" srcId="{B1A7B1BB-C3CA-4FFF-A244-33832F61D1D0}" destId="{7214FA80-467C-4EAC-A24A-371885445C93}" srcOrd="15" destOrd="0" presId="urn:microsoft.com/office/officeart/2005/8/layout/default"/>
    <dgm:cxn modelId="{00591AB2-BE97-436F-B6C3-A3848E873507}" type="presParOf" srcId="{B1A7B1BB-C3CA-4FFF-A244-33832F61D1D0}" destId="{CA026876-CD66-4A90-8835-79154EEF029A}" srcOrd="16" destOrd="0" presId="urn:microsoft.com/office/officeart/2005/8/layout/default"/>
    <dgm:cxn modelId="{67933963-6DE2-4A4D-B521-D186207E579C}" type="presParOf" srcId="{B1A7B1BB-C3CA-4FFF-A244-33832F61D1D0}" destId="{FBB3169F-7636-4659-8ACE-043C9E212C68}" srcOrd="17" destOrd="0" presId="urn:microsoft.com/office/officeart/2005/8/layout/default"/>
    <dgm:cxn modelId="{6C621DEE-92D0-4003-8D33-C104ACD21C05}" type="presParOf" srcId="{B1A7B1BB-C3CA-4FFF-A244-33832F61D1D0}" destId="{F95493B4-F733-459E-B956-C317DC418D5C}" srcOrd="18" destOrd="0" presId="urn:microsoft.com/office/officeart/2005/8/layout/default"/>
    <dgm:cxn modelId="{135CBB0B-1425-4374-A7FD-66FB4BAB1365}" type="presParOf" srcId="{B1A7B1BB-C3CA-4FFF-A244-33832F61D1D0}" destId="{9D6F5F2A-1B1B-4237-A6CB-B7B7654D9820}" srcOrd="19" destOrd="0" presId="urn:microsoft.com/office/officeart/2005/8/layout/default"/>
    <dgm:cxn modelId="{65CFF04C-A18B-452A-B4CB-17D18158805E}" type="presParOf" srcId="{B1A7B1BB-C3CA-4FFF-A244-33832F61D1D0}" destId="{777A5CFB-1B73-4305-BEEB-7802E224D082}" srcOrd="2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5D79F10-4E89-4398-92B7-EF8F18704EF2}" type="datetimeFigureOut">
              <a:rPr lang="ru-RU" smtClean="0"/>
              <a:t>06.06.2018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E16ED18-31F5-4E24-ADCD-382FF4D55848}" type="slidenum">
              <a:rPr lang="ru-RU" smtClean="0"/>
              <a:t>‹#›</a:t>
            </a:fld>
            <a:endParaRPr lang="ru-RU"/>
          </a:p>
        </p:txBody>
      </p:sp>
    </p:spTree>
    <p:extLst>
      <p:ext uri="{BB962C8B-B14F-4D97-AF65-F5344CB8AC3E}">
        <p14:creationId xmlns:p14="http://schemas.microsoft.com/office/powerpoint/2010/main" val="43718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5D79F10-4E89-4398-92B7-EF8F18704EF2}" type="datetimeFigureOut">
              <a:rPr lang="ru-RU" smtClean="0"/>
              <a:t>06.06.2018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E16ED18-31F5-4E24-ADCD-382FF4D55848}" type="slidenum">
              <a:rPr lang="ru-RU" smtClean="0"/>
              <a:t>‹#›</a:t>
            </a:fld>
            <a:endParaRPr lang="ru-RU"/>
          </a:p>
        </p:txBody>
      </p:sp>
    </p:spTree>
    <p:extLst>
      <p:ext uri="{BB962C8B-B14F-4D97-AF65-F5344CB8AC3E}">
        <p14:creationId xmlns:p14="http://schemas.microsoft.com/office/powerpoint/2010/main" val="2801918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5D79F10-4E89-4398-92B7-EF8F18704EF2}" type="datetimeFigureOut">
              <a:rPr lang="ru-RU" smtClean="0"/>
              <a:t>06.06.2018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E16ED18-31F5-4E24-ADCD-382FF4D55848}" type="slidenum">
              <a:rPr lang="ru-RU" smtClean="0"/>
              <a:t>‹#›</a:t>
            </a:fld>
            <a:endParaRPr lang="ru-RU"/>
          </a:p>
        </p:txBody>
      </p:sp>
    </p:spTree>
    <p:extLst>
      <p:ext uri="{BB962C8B-B14F-4D97-AF65-F5344CB8AC3E}">
        <p14:creationId xmlns:p14="http://schemas.microsoft.com/office/powerpoint/2010/main" val="2651914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5D79F10-4E89-4398-92B7-EF8F18704EF2}" type="datetimeFigureOut">
              <a:rPr lang="ru-RU" smtClean="0"/>
              <a:t>06.06.2018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E16ED18-31F5-4E24-ADCD-382FF4D55848}" type="slidenum">
              <a:rPr lang="ru-RU" smtClean="0"/>
              <a:t>‹#›</a:t>
            </a:fld>
            <a:endParaRPr lang="ru-RU"/>
          </a:p>
        </p:txBody>
      </p:sp>
    </p:spTree>
    <p:extLst>
      <p:ext uri="{BB962C8B-B14F-4D97-AF65-F5344CB8AC3E}">
        <p14:creationId xmlns:p14="http://schemas.microsoft.com/office/powerpoint/2010/main" val="4072118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5D79F10-4E89-4398-92B7-EF8F18704EF2}" type="datetimeFigureOut">
              <a:rPr lang="ru-RU" smtClean="0"/>
              <a:t>06.06.2018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E16ED18-31F5-4E24-ADCD-382FF4D55848}" type="slidenum">
              <a:rPr lang="ru-RU" smtClean="0"/>
              <a:t>‹#›</a:t>
            </a:fld>
            <a:endParaRPr lang="ru-RU"/>
          </a:p>
        </p:txBody>
      </p:sp>
    </p:spTree>
    <p:extLst>
      <p:ext uri="{BB962C8B-B14F-4D97-AF65-F5344CB8AC3E}">
        <p14:creationId xmlns:p14="http://schemas.microsoft.com/office/powerpoint/2010/main" val="1885446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5D79F10-4E89-4398-92B7-EF8F18704EF2}" type="datetimeFigureOut">
              <a:rPr lang="ru-RU" smtClean="0"/>
              <a:t>06.06.2018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E16ED18-31F5-4E24-ADCD-382FF4D55848}" type="slidenum">
              <a:rPr lang="ru-RU" smtClean="0"/>
              <a:t>‹#›</a:t>
            </a:fld>
            <a:endParaRPr lang="ru-RU"/>
          </a:p>
        </p:txBody>
      </p:sp>
    </p:spTree>
    <p:extLst>
      <p:ext uri="{BB962C8B-B14F-4D97-AF65-F5344CB8AC3E}">
        <p14:creationId xmlns:p14="http://schemas.microsoft.com/office/powerpoint/2010/main" val="3661308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5D79F10-4E89-4398-92B7-EF8F18704EF2}" type="datetimeFigureOut">
              <a:rPr lang="ru-RU" smtClean="0"/>
              <a:t>06.06.2018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E16ED18-31F5-4E24-ADCD-382FF4D55848}" type="slidenum">
              <a:rPr lang="ru-RU" smtClean="0"/>
              <a:t>‹#›</a:t>
            </a:fld>
            <a:endParaRPr lang="ru-RU"/>
          </a:p>
        </p:txBody>
      </p:sp>
    </p:spTree>
    <p:extLst>
      <p:ext uri="{BB962C8B-B14F-4D97-AF65-F5344CB8AC3E}">
        <p14:creationId xmlns:p14="http://schemas.microsoft.com/office/powerpoint/2010/main" val="231482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5D79F10-4E89-4398-92B7-EF8F18704EF2}" type="datetimeFigureOut">
              <a:rPr lang="ru-RU" smtClean="0"/>
              <a:t>06.06.2018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E16ED18-31F5-4E24-ADCD-382FF4D55848}" type="slidenum">
              <a:rPr lang="ru-RU" smtClean="0"/>
              <a:t>‹#›</a:t>
            </a:fld>
            <a:endParaRPr lang="ru-RU"/>
          </a:p>
        </p:txBody>
      </p:sp>
    </p:spTree>
    <p:extLst>
      <p:ext uri="{BB962C8B-B14F-4D97-AF65-F5344CB8AC3E}">
        <p14:creationId xmlns:p14="http://schemas.microsoft.com/office/powerpoint/2010/main" val="998502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5D79F10-4E89-4398-92B7-EF8F18704EF2}" type="datetimeFigureOut">
              <a:rPr lang="ru-RU" smtClean="0"/>
              <a:t>06.06.2018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E16ED18-31F5-4E24-ADCD-382FF4D55848}" type="slidenum">
              <a:rPr lang="ru-RU" smtClean="0"/>
              <a:t>‹#›</a:t>
            </a:fld>
            <a:endParaRPr lang="ru-RU"/>
          </a:p>
        </p:txBody>
      </p:sp>
    </p:spTree>
    <p:extLst>
      <p:ext uri="{BB962C8B-B14F-4D97-AF65-F5344CB8AC3E}">
        <p14:creationId xmlns:p14="http://schemas.microsoft.com/office/powerpoint/2010/main" val="1237888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5D79F10-4E89-4398-92B7-EF8F18704EF2}" type="datetimeFigureOut">
              <a:rPr lang="ru-RU" smtClean="0"/>
              <a:t>06.06.2018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E16ED18-31F5-4E24-ADCD-382FF4D55848}" type="slidenum">
              <a:rPr lang="ru-RU" smtClean="0"/>
              <a:t>‹#›</a:t>
            </a:fld>
            <a:endParaRPr lang="ru-RU"/>
          </a:p>
        </p:txBody>
      </p:sp>
    </p:spTree>
    <p:extLst>
      <p:ext uri="{BB962C8B-B14F-4D97-AF65-F5344CB8AC3E}">
        <p14:creationId xmlns:p14="http://schemas.microsoft.com/office/powerpoint/2010/main" val="3625621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5D79F10-4E89-4398-92B7-EF8F18704EF2}" type="datetimeFigureOut">
              <a:rPr lang="ru-RU" smtClean="0"/>
              <a:t>06.06.2018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E16ED18-31F5-4E24-ADCD-382FF4D55848}" type="slidenum">
              <a:rPr lang="ru-RU" smtClean="0"/>
              <a:t>‹#›</a:t>
            </a:fld>
            <a:endParaRPr lang="ru-RU"/>
          </a:p>
        </p:txBody>
      </p:sp>
    </p:spTree>
    <p:extLst>
      <p:ext uri="{BB962C8B-B14F-4D97-AF65-F5344CB8AC3E}">
        <p14:creationId xmlns:p14="http://schemas.microsoft.com/office/powerpoint/2010/main" val="994374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D79F10-4E89-4398-92B7-EF8F18704EF2}" type="datetimeFigureOut">
              <a:rPr lang="ru-RU" smtClean="0"/>
              <a:t>06.06.2018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16ED18-31F5-4E24-ADCD-382FF4D55848}" type="slidenum">
              <a:rPr lang="ru-RU" smtClean="0"/>
              <a:t>‹#›</a:t>
            </a:fld>
            <a:endParaRPr lang="ru-RU"/>
          </a:p>
        </p:txBody>
      </p:sp>
    </p:spTree>
    <p:extLst>
      <p:ext uri="{BB962C8B-B14F-4D97-AF65-F5344CB8AC3E}">
        <p14:creationId xmlns:p14="http://schemas.microsoft.com/office/powerpoint/2010/main" val="1523394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oleObject" Target="???" TargetMode="External"/><Relationship Id="rId3" Type="http://schemas.openxmlformats.org/officeDocument/2006/relationships/image" Target="../media/image3.png"/><Relationship Id="rId7" Type="http://schemas.openxmlformats.org/officeDocument/2006/relationships/slide" Target="slide9.xml"/><Relationship Id="rId12" Type="http://schemas.openxmlformats.org/officeDocument/2006/relationships/slide" Target="slide8.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slide" Target="slide6.xml"/><Relationship Id="rId11" Type="http://schemas.openxmlformats.org/officeDocument/2006/relationships/image" Target="../media/image4.png"/><Relationship Id="rId5" Type="http://schemas.openxmlformats.org/officeDocument/2006/relationships/slide" Target="slide5.xml"/><Relationship Id="rId10" Type="http://schemas.openxmlformats.org/officeDocument/2006/relationships/hyperlink" Target="file:///J:\&#1096;&#1082;&#1086;&#1083;&#1072;\&#1080;&#1085;&#1090;&#1077;&#1088;&#1072;&#1082;&#1090;&#1080;&#1074;&#1085;&#1099;&#1081;%20&#1091;&#1088;&#1086;&#1082;\PZDT.mp4" TargetMode="External"/><Relationship Id="rId4" Type="http://schemas.openxmlformats.org/officeDocument/2006/relationships/slide" Target="slide3.xml"/><Relationship Id="rId9" Type="http://schemas.openxmlformats.org/officeDocument/2006/relationships/image" Target="../media/image2.wmf"/></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2.png"/><Relationship Id="rId4" Type="http://schemas.openxmlformats.org/officeDocument/2006/relationships/diagramLayout" Target="../diagrams/layout1.xml"/><Relationship Id="rId9" Type="http://schemas.openxmlformats.org/officeDocument/2006/relationships/slide" Target="slide2.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6.png"/><Relationship Id="rId7" Type="http://schemas.openxmlformats.org/officeDocument/2006/relationships/diagramColors" Target="../diagrams/colors2.xml"/><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12.png"/><Relationship Id="rId4" Type="http://schemas.openxmlformats.org/officeDocument/2006/relationships/diagramData" Target="../diagrams/data2.xml"/><Relationship Id="rId9" Type="http://schemas.openxmlformats.org/officeDocument/2006/relationships/slide" Target="slide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slide" Target="slide8.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62689" y="2924944"/>
            <a:ext cx="7772400" cy="1470025"/>
          </a:xfrm>
        </p:spPr>
        <p:txBody>
          <a:bodyPr/>
          <a:lstStyle/>
          <a:p>
            <a:r>
              <a:rPr lang="ru-RU" dirty="0" smtClean="0"/>
              <a:t>Производство </a:t>
            </a:r>
            <a:br>
              <a:rPr lang="ru-RU" dirty="0" smtClean="0"/>
            </a:br>
            <a:r>
              <a:rPr lang="ru-RU" dirty="0" smtClean="0"/>
              <a:t>железобетонных изделий</a:t>
            </a:r>
            <a:endParaRPr lang="ru-RU" dirty="0"/>
          </a:p>
        </p:txBody>
      </p:sp>
      <p:sp>
        <p:nvSpPr>
          <p:cNvPr id="3" name="Подзаголовок 2"/>
          <p:cNvSpPr>
            <a:spLocks noGrp="1"/>
          </p:cNvSpPr>
          <p:nvPr>
            <p:ph type="subTitle" idx="1"/>
          </p:nvPr>
        </p:nvSpPr>
        <p:spPr>
          <a:xfrm>
            <a:off x="1369368" y="4581128"/>
            <a:ext cx="6400800" cy="1752600"/>
          </a:xfrm>
        </p:spPr>
        <p:txBody>
          <a:bodyPr>
            <a:normAutofit fontScale="92500"/>
          </a:bodyPr>
          <a:lstStyle/>
          <a:p>
            <a:r>
              <a:rPr lang="ru-RU" dirty="0" smtClean="0"/>
              <a:t>Виртуальная экскурсия, урок-история</a:t>
            </a:r>
          </a:p>
          <a:p>
            <a:endParaRPr lang="ru-RU" dirty="0"/>
          </a:p>
          <a:p>
            <a:r>
              <a:rPr lang="ru-RU" sz="1300" dirty="0" smtClean="0"/>
              <a:t>Составила учитель физики и математики филиала МАОУ «</a:t>
            </a:r>
            <a:r>
              <a:rPr lang="ru-RU" sz="1300" dirty="0" err="1" smtClean="0"/>
              <a:t>Нижнетавдинская</a:t>
            </a:r>
            <a:r>
              <a:rPr lang="ru-RU" sz="1300" dirty="0" smtClean="0"/>
              <a:t> СОШ» — </a:t>
            </a:r>
            <a:br>
              <a:rPr lang="ru-RU" sz="1300" dirty="0" smtClean="0"/>
            </a:br>
            <a:r>
              <a:rPr lang="ru-RU" sz="1300" dirty="0" smtClean="0"/>
              <a:t>«ООШ п. Ключи» </a:t>
            </a:r>
            <a:r>
              <a:rPr lang="ru-RU" sz="1300" dirty="0" err="1" smtClean="0"/>
              <a:t>Сосновцева</a:t>
            </a:r>
            <a:r>
              <a:rPr lang="ru-RU" sz="1300" dirty="0" smtClean="0"/>
              <a:t> И.А. совместно с экспертами завода </a:t>
            </a:r>
            <a:br>
              <a:rPr lang="ru-RU" sz="1300" dirty="0" smtClean="0"/>
            </a:br>
            <a:r>
              <a:rPr lang="ru-RU" sz="1400" dirty="0" smtClean="0"/>
              <a:t>ООО «ЖБИ–ПРОМЖЕЛДОРТРАНС» </a:t>
            </a:r>
            <a:endParaRPr lang="ru-RU" sz="1300" dirty="0"/>
          </a:p>
        </p:txBody>
      </p:sp>
      <p:pic>
        <p:nvPicPr>
          <p:cNvPr id="1026" name="Picture 2" descr="J:\школа\интерактивный урок\Фотогалерея_files\f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76672"/>
            <a:ext cx="1962150" cy="219075"/>
          </a:xfrm>
          <a:prstGeom prst="rect">
            <a:avLst/>
          </a:prstGeom>
          <a:noFill/>
          <a:extLst>
            <a:ext uri="{909E8E84-426E-40DD-AFC4-6F175D3DCCD1}">
              <a14:hiddenFill xmlns:a14="http://schemas.microsoft.com/office/drawing/2010/main">
                <a:solidFill>
                  <a:srgbClr val="FFFFFF"/>
                </a:solidFill>
              </a14:hiddenFill>
            </a:ext>
          </a:extLst>
        </p:spPr>
      </p:pic>
      <p:sp>
        <p:nvSpPr>
          <p:cNvPr id="5" name="Заголовок 1"/>
          <p:cNvSpPr txBox="1">
            <a:spLocks/>
          </p:cNvSpPr>
          <p:nvPr/>
        </p:nvSpPr>
        <p:spPr>
          <a:xfrm>
            <a:off x="683568" y="836712"/>
            <a:ext cx="7772400" cy="1470025"/>
          </a:xfrm>
          <a:prstGeom prst="rect">
            <a:avLst/>
          </a:prstGeom>
          <a:solidFill>
            <a:schemeClr val="bg1">
              <a:lumMod val="8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000" dirty="0" smtClean="0"/>
              <a:t>Физика, 7 класс. </a:t>
            </a:r>
            <a:br>
              <a:rPr lang="ru-RU" sz="2000" dirty="0" smtClean="0"/>
            </a:br>
            <a:r>
              <a:rPr lang="ru-RU" sz="2000" b="1" dirty="0" smtClean="0"/>
              <a:t>Трансформируемый урок для закрепления понятий «плотность», «масса», знакомства с понятием «мощность». </a:t>
            </a:r>
            <a:br>
              <a:rPr lang="ru-RU" sz="2000" b="1" dirty="0" smtClean="0"/>
            </a:br>
            <a:r>
              <a:rPr lang="ru-RU" sz="2000" b="1" dirty="0" smtClean="0"/>
              <a:t>Элементы обратного урока и опережающее задание.</a:t>
            </a:r>
            <a:endParaRPr lang="ru-RU" sz="2000" b="1" dirty="0"/>
          </a:p>
        </p:txBody>
      </p:sp>
    </p:spTree>
    <p:extLst>
      <p:ext uri="{BB962C8B-B14F-4D97-AF65-F5344CB8AC3E}">
        <p14:creationId xmlns:p14="http://schemas.microsoft.com/office/powerpoint/2010/main" val="29109149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472" t="23318" b="47006"/>
          <a:stretch/>
        </p:blipFill>
        <p:spPr bwMode="auto">
          <a:xfrm>
            <a:off x="0" y="-26998"/>
            <a:ext cx="9144000" cy="5219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07504" y="5264040"/>
            <a:ext cx="7128792" cy="1477328"/>
          </a:xfrm>
          <a:prstGeom prst="rect">
            <a:avLst/>
          </a:prstGeom>
          <a:noFill/>
        </p:spPr>
        <p:txBody>
          <a:bodyPr wrap="square" rtlCol="0">
            <a:spAutoFit/>
          </a:bodyPr>
          <a:lstStyle/>
          <a:p>
            <a:r>
              <a:rPr lang="ru-RU" dirty="0" smtClean="0"/>
              <a:t>ООО «ЖБИ </a:t>
            </a:r>
            <a:r>
              <a:rPr lang="ru-RU" dirty="0" err="1" smtClean="0"/>
              <a:t>Промжелдортранс</a:t>
            </a:r>
            <a:r>
              <a:rPr lang="ru-RU" dirty="0" smtClean="0"/>
              <a:t>» — это пять бетонных заводов, которые позволяют выдавать большие объемы бетона с гарантированной надежностью. На предприятии ведется постоянная работа по подбору новых бетонных смесей. Цикл подбора в среднем занимает 28-30 дней. Активно применяются новые добавки.</a:t>
            </a:r>
            <a:endParaRPr lang="ru-RU" dirty="0"/>
          </a:p>
        </p:txBody>
      </p:sp>
      <p:sp>
        <p:nvSpPr>
          <p:cNvPr id="5" name="TextBox 4">
            <a:hlinkClick r:id="rId4" action="ppaction://hlinksldjump"/>
          </p:cNvPr>
          <p:cNvSpPr txBox="1"/>
          <p:nvPr/>
        </p:nvSpPr>
        <p:spPr>
          <a:xfrm>
            <a:off x="323528" y="332656"/>
            <a:ext cx="1224136" cy="646331"/>
          </a:xfrm>
          <a:prstGeom prst="rect">
            <a:avLst/>
          </a:prstGeom>
          <a:solidFill>
            <a:srgbClr val="C00000"/>
          </a:solidFill>
          <a:ln>
            <a:noFill/>
          </a:ln>
        </p:spPr>
        <p:txBody>
          <a:bodyPr wrap="square" rtlCol="0">
            <a:spAutoFit/>
          </a:bodyPr>
          <a:lstStyle/>
          <a:p>
            <a:pPr algn="ctr"/>
            <a:r>
              <a:rPr lang="ru-RU" b="1" dirty="0" smtClean="0">
                <a:solidFill>
                  <a:schemeClr val="bg1"/>
                </a:solidFill>
              </a:rPr>
              <a:t>Бетонные заводы</a:t>
            </a:r>
            <a:endParaRPr lang="ru-RU" b="1" dirty="0">
              <a:solidFill>
                <a:schemeClr val="bg1"/>
              </a:solidFill>
            </a:endParaRPr>
          </a:p>
        </p:txBody>
      </p:sp>
      <p:cxnSp>
        <p:nvCxnSpPr>
          <p:cNvPr id="7" name="Прямая со стрелкой 6"/>
          <p:cNvCxnSpPr/>
          <p:nvPr/>
        </p:nvCxnSpPr>
        <p:spPr>
          <a:xfrm>
            <a:off x="1331640" y="978987"/>
            <a:ext cx="864096" cy="721821"/>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a:hlinkClick r:id="rId5" action="ppaction://hlinksldjump"/>
          </p:cNvPr>
          <p:cNvSpPr txBox="1"/>
          <p:nvPr/>
        </p:nvSpPr>
        <p:spPr>
          <a:xfrm>
            <a:off x="1798746" y="332656"/>
            <a:ext cx="1765142" cy="369332"/>
          </a:xfrm>
          <a:prstGeom prst="rect">
            <a:avLst/>
          </a:prstGeom>
          <a:solidFill>
            <a:srgbClr val="C00000"/>
          </a:solidFill>
          <a:ln>
            <a:noFill/>
          </a:ln>
        </p:spPr>
        <p:txBody>
          <a:bodyPr wrap="square" rtlCol="0">
            <a:spAutoFit/>
          </a:bodyPr>
          <a:lstStyle/>
          <a:p>
            <a:pPr algn="ctr"/>
            <a:r>
              <a:rPr lang="ru-RU" b="1" dirty="0" smtClean="0">
                <a:solidFill>
                  <a:schemeClr val="bg1"/>
                </a:solidFill>
              </a:rPr>
              <a:t>Лаборатория</a:t>
            </a:r>
            <a:endParaRPr lang="ru-RU" b="1" dirty="0">
              <a:solidFill>
                <a:schemeClr val="bg1"/>
              </a:solidFill>
            </a:endParaRPr>
          </a:p>
        </p:txBody>
      </p:sp>
      <p:cxnSp>
        <p:nvCxnSpPr>
          <p:cNvPr id="11" name="Прямая со стрелкой 10"/>
          <p:cNvCxnSpPr/>
          <p:nvPr/>
        </p:nvCxnSpPr>
        <p:spPr>
          <a:xfrm>
            <a:off x="2339752" y="655821"/>
            <a:ext cx="144016" cy="1044987"/>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a:hlinkClick r:id="rId6" action="ppaction://hlinksldjump"/>
          </p:cNvPr>
          <p:cNvSpPr txBox="1"/>
          <p:nvPr/>
        </p:nvSpPr>
        <p:spPr>
          <a:xfrm>
            <a:off x="3851920" y="332656"/>
            <a:ext cx="1944216" cy="923330"/>
          </a:xfrm>
          <a:prstGeom prst="rect">
            <a:avLst/>
          </a:prstGeom>
          <a:solidFill>
            <a:srgbClr val="C00000"/>
          </a:solidFill>
          <a:ln>
            <a:noFill/>
          </a:ln>
        </p:spPr>
        <p:txBody>
          <a:bodyPr wrap="square" rtlCol="0">
            <a:spAutoFit/>
          </a:bodyPr>
          <a:lstStyle/>
          <a:p>
            <a:pPr algn="ctr"/>
            <a:r>
              <a:rPr lang="ru-RU" b="1" dirty="0" smtClean="0">
                <a:solidFill>
                  <a:schemeClr val="bg1"/>
                </a:solidFill>
              </a:rPr>
              <a:t>Цех </a:t>
            </a:r>
            <a:br>
              <a:rPr lang="ru-RU" b="1" dirty="0" smtClean="0">
                <a:solidFill>
                  <a:schemeClr val="bg1"/>
                </a:solidFill>
              </a:rPr>
            </a:br>
            <a:r>
              <a:rPr lang="ru-RU" b="1" dirty="0" smtClean="0">
                <a:solidFill>
                  <a:schemeClr val="bg1"/>
                </a:solidFill>
              </a:rPr>
              <a:t>по производству ЖБИ</a:t>
            </a:r>
            <a:endParaRPr lang="ru-RU" b="1" dirty="0">
              <a:solidFill>
                <a:schemeClr val="bg1"/>
              </a:solidFill>
            </a:endParaRPr>
          </a:p>
        </p:txBody>
      </p:sp>
      <p:cxnSp>
        <p:nvCxnSpPr>
          <p:cNvPr id="16" name="Прямая со стрелкой 15"/>
          <p:cNvCxnSpPr/>
          <p:nvPr/>
        </p:nvCxnSpPr>
        <p:spPr>
          <a:xfrm flipH="1">
            <a:off x="3563888" y="1224481"/>
            <a:ext cx="324036" cy="522494"/>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a:hlinkClick r:id="rId7" action="ppaction://hlinksldjump"/>
          </p:cNvPr>
          <p:cNvSpPr txBox="1"/>
          <p:nvPr/>
        </p:nvSpPr>
        <p:spPr>
          <a:xfrm>
            <a:off x="6084168" y="332656"/>
            <a:ext cx="1944216" cy="369332"/>
          </a:xfrm>
          <a:prstGeom prst="rect">
            <a:avLst/>
          </a:prstGeom>
          <a:solidFill>
            <a:srgbClr val="C00000"/>
          </a:solidFill>
          <a:ln>
            <a:noFill/>
          </a:ln>
        </p:spPr>
        <p:txBody>
          <a:bodyPr wrap="square" rtlCol="0">
            <a:spAutoFit/>
          </a:bodyPr>
          <a:lstStyle/>
          <a:p>
            <a:pPr algn="ctr"/>
            <a:r>
              <a:rPr lang="ru-RU" b="1" dirty="0" smtClean="0">
                <a:solidFill>
                  <a:schemeClr val="bg1"/>
                </a:solidFill>
              </a:rPr>
              <a:t>Администрация</a:t>
            </a:r>
            <a:endParaRPr lang="ru-RU" b="1" dirty="0">
              <a:solidFill>
                <a:schemeClr val="bg1"/>
              </a:solidFill>
            </a:endParaRPr>
          </a:p>
        </p:txBody>
      </p:sp>
      <p:cxnSp>
        <p:nvCxnSpPr>
          <p:cNvPr id="19" name="Прямая со стрелкой 18"/>
          <p:cNvCxnSpPr/>
          <p:nvPr/>
        </p:nvCxnSpPr>
        <p:spPr>
          <a:xfrm>
            <a:off x="7236296" y="655820"/>
            <a:ext cx="576064" cy="1044987"/>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23528" y="4653136"/>
            <a:ext cx="1008112" cy="369332"/>
          </a:xfrm>
          <a:prstGeom prst="rect">
            <a:avLst/>
          </a:prstGeom>
          <a:solidFill>
            <a:srgbClr val="C00000"/>
          </a:solidFill>
          <a:ln>
            <a:noFill/>
          </a:ln>
        </p:spPr>
        <p:txBody>
          <a:bodyPr wrap="square" rtlCol="0">
            <a:spAutoFit/>
          </a:bodyPr>
          <a:lstStyle/>
          <a:p>
            <a:pPr algn="ctr"/>
            <a:r>
              <a:rPr lang="ru-RU" b="1" dirty="0" smtClean="0">
                <a:solidFill>
                  <a:schemeClr val="bg1"/>
                </a:solidFill>
              </a:rPr>
              <a:t>Склад</a:t>
            </a:r>
            <a:endParaRPr lang="ru-RU" b="1" dirty="0">
              <a:solidFill>
                <a:schemeClr val="bg1"/>
              </a:solidFill>
            </a:endParaRPr>
          </a:p>
        </p:txBody>
      </p:sp>
      <p:cxnSp>
        <p:nvCxnSpPr>
          <p:cNvPr id="22" name="Прямая со стрелкой 21"/>
          <p:cNvCxnSpPr/>
          <p:nvPr/>
        </p:nvCxnSpPr>
        <p:spPr>
          <a:xfrm flipH="1" flipV="1">
            <a:off x="755576" y="3284984"/>
            <a:ext cx="180020" cy="1368152"/>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597434" y="4653136"/>
            <a:ext cx="2830549" cy="369332"/>
          </a:xfrm>
          <a:prstGeom prst="rect">
            <a:avLst/>
          </a:prstGeom>
          <a:solidFill>
            <a:srgbClr val="C00000"/>
          </a:solidFill>
          <a:ln>
            <a:noFill/>
          </a:ln>
        </p:spPr>
        <p:txBody>
          <a:bodyPr wrap="square" rtlCol="0">
            <a:spAutoFit/>
          </a:bodyPr>
          <a:lstStyle/>
          <a:p>
            <a:pPr algn="ctr"/>
            <a:r>
              <a:rPr lang="ru-RU" b="1" dirty="0" smtClean="0">
                <a:solidFill>
                  <a:schemeClr val="bg1"/>
                </a:solidFill>
              </a:rPr>
              <a:t>Железнодорожная ветка</a:t>
            </a:r>
            <a:endParaRPr lang="ru-RU" b="1" dirty="0">
              <a:solidFill>
                <a:schemeClr val="bg1"/>
              </a:solidFill>
            </a:endParaRPr>
          </a:p>
        </p:txBody>
      </p:sp>
      <p:cxnSp>
        <p:nvCxnSpPr>
          <p:cNvPr id="25" name="Прямая со стрелкой 24"/>
          <p:cNvCxnSpPr/>
          <p:nvPr/>
        </p:nvCxnSpPr>
        <p:spPr>
          <a:xfrm flipV="1">
            <a:off x="2101491" y="3284984"/>
            <a:ext cx="3046573" cy="1388497"/>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7" name="Объект 26"/>
          <p:cNvGraphicFramePr>
            <a:graphicFrameLocks noChangeAspect="1"/>
          </p:cNvGraphicFramePr>
          <p:nvPr>
            <p:extLst>
              <p:ext uri="{D42A27DB-BD31-4B8C-83A1-F6EECF244321}">
                <p14:modId xmlns:p14="http://schemas.microsoft.com/office/powerpoint/2010/main" val="1841495957"/>
              </p:ext>
            </p:extLst>
          </p:nvPr>
        </p:nvGraphicFramePr>
        <p:xfrm>
          <a:off x="8056496" y="5445224"/>
          <a:ext cx="733897" cy="685800"/>
        </p:xfrm>
        <a:graphic>
          <a:graphicData uri="http://schemas.openxmlformats.org/presentationml/2006/ole">
            <mc:AlternateContent xmlns:mc="http://schemas.openxmlformats.org/markup-compatibility/2006">
              <mc:Choice xmlns:v="urn:schemas-microsoft-com:vml" Requires="v">
                <p:oleObj spid="_x0000_s2066" name="Объект упаковщика для оболочки" showAsIcon="1" r:id="rId8" imgW="2678400" imgH="685800" progId="Package">
                  <p:link updateAutomatic="1"/>
                </p:oleObj>
              </mc:Choice>
              <mc:Fallback>
                <p:oleObj name="Объект упаковщика для оболочки" showAsIcon="1" r:id="rId8" imgW="2678400" imgH="685800" progId="Package">
                  <p:link updateAutomatic="1"/>
                  <p:pic>
                    <p:nvPicPr>
                      <p:cNvPr id="0" name=""/>
                      <p:cNvPicPr/>
                      <p:nvPr/>
                    </p:nvPicPr>
                    <p:blipFill>
                      <a:blip r:embed="rId9"/>
                      <a:stretch>
                        <a:fillRect/>
                      </a:stretch>
                    </p:blipFill>
                    <p:spPr>
                      <a:xfrm>
                        <a:off x="8056496" y="5445224"/>
                        <a:ext cx="733897" cy="685800"/>
                      </a:xfrm>
                      <a:prstGeom prst="rect">
                        <a:avLst/>
                      </a:prstGeom>
                    </p:spPr>
                  </p:pic>
                </p:oleObj>
              </mc:Fallback>
            </mc:AlternateContent>
          </a:graphicData>
        </a:graphic>
      </p:graphicFrame>
      <p:pic>
        <p:nvPicPr>
          <p:cNvPr id="2051" name="Picture 3" descr="J:\школа\интерактивный урок\video.png">
            <a:hlinkClick r:id="rId10" action="ppaction://hlinkfile"/>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380312" y="5009649"/>
            <a:ext cx="1692647" cy="1692647"/>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Прямая соединительная линия 28"/>
          <p:cNvCxnSpPr/>
          <p:nvPr/>
        </p:nvCxnSpPr>
        <p:spPr>
          <a:xfrm flipV="1">
            <a:off x="395536" y="1746975"/>
            <a:ext cx="1656184" cy="52989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043608" y="2204864"/>
            <a:ext cx="864096"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ru-RU" dirty="0" smtClean="0"/>
              <a:t>лента</a:t>
            </a:r>
            <a:endParaRPr lang="ru-RU" dirty="0"/>
          </a:p>
        </p:txBody>
      </p:sp>
      <p:sp>
        <p:nvSpPr>
          <p:cNvPr id="33" name="TextBox 32"/>
          <p:cNvSpPr txBox="1"/>
          <p:nvPr/>
        </p:nvSpPr>
        <p:spPr>
          <a:xfrm>
            <a:off x="1043608" y="2708920"/>
            <a:ext cx="2088232"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ru-RU" dirty="0" smtClean="0"/>
              <a:t>Вернуться к </a:t>
            </a:r>
            <a:r>
              <a:rPr lang="ru-RU" dirty="0" smtClean="0">
                <a:hlinkClick r:id="rId12" action="ppaction://hlinksldjump"/>
              </a:rPr>
              <a:t>задаче</a:t>
            </a:r>
            <a:endParaRPr lang="ru-RU" dirty="0"/>
          </a:p>
        </p:txBody>
      </p:sp>
      <p:sp>
        <p:nvSpPr>
          <p:cNvPr id="31" name="TextBox 30"/>
          <p:cNvSpPr txBox="1"/>
          <p:nvPr/>
        </p:nvSpPr>
        <p:spPr>
          <a:xfrm>
            <a:off x="323528" y="1212488"/>
            <a:ext cx="1273906" cy="646331"/>
          </a:xfrm>
          <a:prstGeom prst="rect">
            <a:avLst/>
          </a:prstGeom>
          <a:noFill/>
        </p:spPr>
        <p:txBody>
          <a:bodyPr wrap="square" rtlCol="0">
            <a:spAutoFit/>
          </a:bodyPr>
          <a:lstStyle/>
          <a:p>
            <a:pPr algn="ctr"/>
            <a:r>
              <a:rPr lang="ru-RU" b="1" dirty="0" smtClean="0">
                <a:solidFill>
                  <a:schemeClr val="bg1"/>
                </a:solidFill>
              </a:rPr>
              <a:t>Начало осмотра</a:t>
            </a:r>
            <a:endParaRPr lang="ru-RU" b="1" dirty="0">
              <a:solidFill>
                <a:schemeClr val="bg1"/>
              </a:solidFill>
            </a:endParaRPr>
          </a:p>
        </p:txBody>
      </p:sp>
      <p:sp>
        <p:nvSpPr>
          <p:cNvPr id="2048" name="Стрелка вверх 2047"/>
          <p:cNvSpPr/>
          <p:nvPr/>
        </p:nvSpPr>
        <p:spPr>
          <a:xfrm>
            <a:off x="683568" y="1052736"/>
            <a:ext cx="540060" cy="203250"/>
          </a:xfrm>
          <a:prstGeom prst="up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1470434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80">
                                          <p:stCondLst>
                                            <p:cond delay="0"/>
                                          </p:stCondLst>
                                        </p:cTn>
                                        <p:tgtEl>
                                          <p:spTgt spid="31"/>
                                        </p:tgtEl>
                                      </p:cBhvr>
                                    </p:animEffect>
                                    <p:anim calcmode="lin" valueType="num">
                                      <p:cBhvr>
                                        <p:cTn id="8"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13" dur="26">
                                          <p:stCondLst>
                                            <p:cond delay="650"/>
                                          </p:stCondLst>
                                        </p:cTn>
                                        <p:tgtEl>
                                          <p:spTgt spid="31"/>
                                        </p:tgtEl>
                                      </p:cBhvr>
                                      <p:to x="100000" y="60000"/>
                                    </p:animScale>
                                    <p:animScale>
                                      <p:cBhvr>
                                        <p:cTn id="14" dur="166" decel="50000">
                                          <p:stCondLst>
                                            <p:cond delay="676"/>
                                          </p:stCondLst>
                                        </p:cTn>
                                        <p:tgtEl>
                                          <p:spTgt spid="31"/>
                                        </p:tgtEl>
                                      </p:cBhvr>
                                      <p:to x="100000" y="100000"/>
                                    </p:animScale>
                                    <p:animScale>
                                      <p:cBhvr>
                                        <p:cTn id="15" dur="26">
                                          <p:stCondLst>
                                            <p:cond delay="1312"/>
                                          </p:stCondLst>
                                        </p:cTn>
                                        <p:tgtEl>
                                          <p:spTgt spid="31"/>
                                        </p:tgtEl>
                                      </p:cBhvr>
                                      <p:to x="100000" y="80000"/>
                                    </p:animScale>
                                    <p:animScale>
                                      <p:cBhvr>
                                        <p:cTn id="16" dur="166" decel="50000">
                                          <p:stCondLst>
                                            <p:cond delay="1338"/>
                                          </p:stCondLst>
                                        </p:cTn>
                                        <p:tgtEl>
                                          <p:spTgt spid="31"/>
                                        </p:tgtEl>
                                      </p:cBhvr>
                                      <p:to x="100000" y="100000"/>
                                    </p:animScale>
                                    <p:animScale>
                                      <p:cBhvr>
                                        <p:cTn id="17" dur="26">
                                          <p:stCondLst>
                                            <p:cond delay="1642"/>
                                          </p:stCondLst>
                                        </p:cTn>
                                        <p:tgtEl>
                                          <p:spTgt spid="31"/>
                                        </p:tgtEl>
                                      </p:cBhvr>
                                      <p:to x="100000" y="90000"/>
                                    </p:animScale>
                                    <p:animScale>
                                      <p:cBhvr>
                                        <p:cTn id="18" dur="166" decel="50000">
                                          <p:stCondLst>
                                            <p:cond delay="1668"/>
                                          </p:stCondLst>
                                        </p:cTn>
                                        <p:tgtEl>
                                          <p:spTgt spid="31"/>
                                        </p:tgtEl>
                                      </p:cBhvr>
                                      <p:to x="100000" y="100000"/>
                                    </p:animScale>
                                    <p:animScale>
                                      <p:cBhvr>
                                        <p:cTn id="19" dur="26">
                                          <p:stCondLst>
                                            <p:cond delay="1808"/>
                                          </p:stCondLst>
                                        </p:cTn>
                                        <p:tgtEl>
                                          <p:spTgt spid="31"/>
                                        </p:tgtEl>
                                      </p:cBhvr>
                                      <p:to x="100000" y="95000"/>
                                    </p:animScale>
                                    <p:animScale>
                                      <p:cBhvr>
                                        <p:cTn id="20" dur="166" decel="50000">
                                          <p:stCondLst>
                                            <p:cond delay="1834"/>
                                          </p:stCondLst>
                                        </p:cTn>
                                        <p:tgtEl>
                                          <p:spTgt spid="3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30"/>
                    </p:tgtEl>
                  </p:cond>
                </p:stCondLst>
                <p:endSync evt="end" delay="0">
                  <p:rtn val="all"/>
                </p:endSync>
                <p:childTnLst>
                  <p:par>
                    <p:cTn id="22" fill="hold">
                      <p:stCondLst>
                        <p:cond delay="0"/>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30"/>
                  </p:tgtEl>
                </p:cond>
              </p:nextCondLst>
            </p:seq>
          </p:childTnLst>
        </p:cTn>
      </p:par>
    </p:tnLst>
    <p:bldLst>
      <p:bldP spid="3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J:\школа\интерактивный урок\Купить жби в Тюмени - ООО _Промжелдортранс__files\ЖБИ ПЖДТ.png"/>
          <p:cNvPicPr>
            <a:picLocks noChangeAspect="1" noChangeArrowheads="1"/>
          </p:cNvPicPr>
          <p:nvPr/>
        </p:nvPicPr>
        <p:blipFill rotWithShape="1">
          <a:blip r:embed="rId2">
            <a:extLst>
              <a:ext uri="{28A0092B-C50C-407E-A947-70E740481C1C}">
                <a14:useLocalDpi xmlns:a14="http://schemas.microsoft.com/office/drawing/2010/main" val="0"/>
              </a:ext>
            </a:extLst>
          </a:blip>
          <a:srcRect t="2252"/>
          <a:stretch/>
        </p:blipFill>
        <p:spPr bwMode="auto">
          <a:xfrm>
            <a:off x="3491880" y="3326554"/>
            <a:ext cx="4360233" cy="318650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67544" y="332656"/>
            <a:ext cx="8136904" cy="800219"/>
          </a:xfrm>
          <a:prstGeom prst="rect">
            <a:avLst/>
          </a:prstGeom>
          <a:noFill/>
        </p:spPr>
        <p:txBody>
          <a:bodyPr wrap="square" rtlCol="0">
            <a:spAutoFit/>
          </a:bodyPr>
          <a:lstStyle/>
          <a:p>
            <a:r>
              <a:rPr lang="ru-RU" sz="2800" b="1" dirty="0" smtClean="0">
                <a:solidFill>
                  <a:srgbClr val="C00000"/>
                </a:solidFill>
              </a:rPr>
              <a:t>Что такое завод?</a:t>
            </a:r>
          </a:p>
          <a:p>
            <a:r>
              <a:rPr lang="ru-RU" dirty="0" smtClean="0"/>
              <a:t>Рассказывает Павел Георгиевич, старший диспетчер.</a:t>
            </a:r>
            <a:endParaRPr lang="ru-RU" dirty="0"/>
          </a:p>
        </p:txBody>
      </p:sp>
      <p:sp>
        <p:nvSpPr>
          <p:cNvPr id="3" name="TextBox 2"/>
          <p:cNvSpPr txBox="1"/>
          <p:nvPr/>
        </p:nvSpPr>
        <p:spPr>
          <a:xfrm>
            <a:off x="539552" y="1152687"/>
            <a:ext cx="8064896" cy="2123658"/>
          </a:xfrm>
          <a:prstGeom prst="rect">
            <a:avLst/>
          </a:prstGeom>
          <a:solidFill>
            <a:schemeClr val="bg1">
              <a:lumMod val="95000"/>
            </a:schemeClr>
          </a:solidFill>
        </p:spPr>
        <p:txBody>
          <a:bodyPr wrap="square" rtlCol="0">
            <a:spAutoFit/>
          </a:bodyPr>
          <a:lstStyle/>
          <a:p>
            <a:pPr>
              <a:spcAft>
                <a:spcPts val="1200"/>
              </a:spcAft>
            </a:pPr>
            <a:r>
              <a:rPr lang="ru-RU" sz="1600" dirty="0" smtClean="0"/>
              <a:t>Все мы думаем, что завод – это и есть вся огромная территория предприятия со всеми машинами, дорогами, оборудованием, помещениями. Это не совсем так. </a:t>
            </a:r>
            <a:r>
              <a:rPr lang="ru-RU" sz="1600" b="1" dirty="0" smtClean="0"/>
              <a:t>Бетонный завод</a:t>
            </a:r>
            <a:r>
              <a:rPr lang="ru-RU" sz="1600" dirty="0" smtClean="0"/>
              <a:t> — это </a:t>
            </a:r>
            <a:r>
              <a:rPr lang="ru-RU" sz="1600" dirty="0"/>
              <a:t>технологический комплекс, который сочетает в себе агрегаты, результатом работы которых является </a:t>
            </a:r>
            <a:r>
              <a:rPr lang="ru-RU" sz="1600" b="1" dirty="0" smtClean="0"/>
              <a:t>бетонная</a:t>
            </a:r>
            <a:r>
              <a:rPr lang="ru-RU" sz="1600" dirty="0"/>
              <a:t> </a:t>
            </a:r>
            <a:r>
              <a:rPr lang="ru-RU" sz="1600" dirty="0" smtClean="0"/>
              <a:t>смесь. На нашем предприятии таких 5. </a:t>
            </a:r>
          </a:p>
          <a:p>
            <a:pPr>
              <a:spcAft>
                <a:spcPts val="1200"/>
              </a:spcAft>
            </a:pPr>
            <a:r>
              <a:rPr lang="ru-RU" sz="1600" dirty="0" smtClean="0"/>
              <a:t>Составляющими</a:t>
            </a:r>
            <a:r>
              <a:rPr lang="ru-RU" sz="1600" dirty="0"/>
              <a:t> </a:t>
            </a:r>
            <a:r>
              <a:rPr lang="ru-RU" sz="1600" b="1" dirty="0" smtClean="0"/>
              <a:t>бетона </a:t>
            </a:r>
            <a:r>
              <a:rPr lang="ru-RU" sz="1600" dirty="0" smtClean="0"/>
              <a:t>являются </a:t>
            </a:r>
            <a:r>
              <a:rPr lang="ru-RU" sz="1600" dirty="0"/>
              <a:t>песок, вода</a:t>
            </a:r>
            <a:r>
              <a:rPr lang="ru-RU" sz="1600" dirty="0" smtClean="0"/>
              <a:t>, щебень, цемент, химические добавки. </a:t>
            </a:r>
          </a:p>
          <a:p>
            <a:pPr>
              <a:spcAft>
                <a:spcPts val="1200"/>
              </a:spcAft>
            </a:pPr>
            <a:r>
              <a:rPr lang="ru-RU" sz="1600" dirty="0" smtClean="0"/>
              <a:t>Я прошу вас решить </a:t>
            </a:r>
            <a:r>
              <a:rPr lang="ru-RU" sz="1600" b="1" dirty="0" smtClean="0">
                <a:hlinkClick r:id="rId3" action="ppaction://hlinksldjump"/>
              </a:rPr>
              <a:t>задачу 1</a:t>
            </a:r>
            <a:r>
              <a:rPr lang="ru-RU" sz="1600" dirty="0" smtClean="0"/>
              <a:t>, которая позволит составить рецепт для производства бетона – мне нужна масса каждой из его составляющих, в тоннах!</a:t>
            </a:r>
            <a:endParaRPr lang="ru-RU" sz="1600" dirty="0"/>
          </a:p>
        </p:txBody>
      </p:sp>
      <p:pic>
        <p:nvPicPr>
          <p:cNvPr id="3080" name="Picture 8" descr="ÐÐ°ÑÑÐ¸Ð½ÐºÐ¸ Ð¿Ð¾ Ð·Ð°Ð¿ÑÐ¾ÑÑ Ð¿ÐµÑÐ¾Ðº"/>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684" y="3444728"/>
            <a:ext cx="1601391" cy="1601391"/>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descr="ÐÐ°ÑÑÐ¸Ð½ÐºÐ¸ Ð¿Ð¾ Ð·Ð°Ð¿ÑÐ¾ÑÑ ÑÐµÐ¼ÐµÐ½Ñ"/>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5096459"/>
            <a:ext cx="1580168" cy="1580169"/>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J:\школа\интерактивный урок\sheben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35744" y="3755742"/>
            <a:ext cx="1613686" cy="97936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771800" y="5096459"/>
            <a:ext cx="1800200" cy="584775"/>
          </a:xfrm>
          <a:prstGeom prst="rect">
            <a:avLst/>
          </a:prstGeom>
          <a:noFill/>
        </p:spPr>
        <p:txBody>
          <a:bodyPr wrap="square" rtlCol="0">
            <a:spAutoFit/>
          </a:bodyPr>
          <a:lstStyle/>
          <a:p>
            <a:r>
              <a:rPr lang="ru-RU" sz="3200" b="1" dirty="0" smtClean="0"/>
              <a:t>Задача</a:t>
            </a:r>
            <a:endParaRPr lang="ru-RU" sz="3200" b="1" dirty="0"/>
          </a:p>
        </p:txBody>
      </p:sp>
      <p:sp>
        <p:nvSpPr>
          <p:cNvPr id="8" name="TextBox 7"/>
          <p:cNvSpPr txBox="1"/>
          <p:nvPr/>
        </p:nvSpPr>
        <p:spPr>
          <a:xfrm>
            <a:off x="1109989" y="3922256"/>
            <a:ext cx="276779" cy="646331"/>
          </a:xfrm>
          <a:prstGeom prst="rect">
            <a:avLst/>
          </a:prstGeom>
          <a:noFill/>
        </p:spPr>
        <p:txBody>
          <a:bodyPr wrap="square" rtlCol="0">
            <a:spAutoFit/>
          </a:bodyPr>
          <a:lstStyle/>
          <a:p>
            <a:r>
              <a:rPr lang="ru-RU" sz="3600" b="1" dirty="0" smtClean="0"/>
              <a:t>?</a:t>
            </a:r>
            <a:endParaRPr lang="ru-RU" sz="3600" b="1" dirty="0"/>
          </a:p>
        </p:txBody>
      </p:sp>
      <p:sp>
        <p:nvSpPr>
          <p:cNvPr id="16" name="TextBox 15"/>
          <p:cNvSpPr txBox="1"/>
          <p:nvPr/>
        </p:nvSpPr>
        <p:spPr>
          <a:xfrm>
            <a:off x="3004197" y="3932647"/>
            <a:ext cx="276779" cy="646331"/>
          </a:xfrm>
          <a:prstGeom prst="rect">
            <a:avLst/>
          </a:prstGeom>
          <a:noFill/>
        </p:spPr>
        <p:txBody>
          <a:bodyPr wrap="square" rtlCol="0">
            <a:spAutoFit/>
          </a:bodyPr>
          <a:lstStyle/>
          <a:p>
            <a:r>
              <a:rPr lang="ru-RU" sz="3600" b="1" dirty="0" smtClean="0">
                <a:solidFill>
                  <a:schemeClr val="bg1"/>
                </a:solidFill>
              </a:rPr>
              <a:t>?</a:t>
            </a:r>
            <a:endParaRPr lang="ru-RU" sz="3600" b="1" dirty="0">
              <a:solidFill>
                <a:schemeClr val="bg1"/>
              </a:solidFill>
            </a:endParaRPr>
          </a:p>
        </p:txBody>
      </p:sp>
      <p:sp>
        <p:nvSpPr>
          <p:cNvPr id="17" name="TextBox 16"/>
          <p:cNvSpPr txBox="1"/>
          <p:nvPr/>
        </p:nvSpPr>
        <p:spPr>
          <a:xfrm>
            <a:off x="1407270" y="5563377"/>
            <a:ext cx="276779" cy="646331"/>
          </a:xfrm>
          <a:prstGeom prst="rect">
            <a:avLst/>
          </a:prstGeom>
          <a:noFill/>
        </p:spPr>
        <p:txBody>
          <a:bodyPr wrap="square" rtlCol="0">
            <a:spAutoFit/>
          </a:bodyPr>
          <a:lstStyle/>
          <a:p>
            <a:r>
              <a:rPr lang="ru-RU" sz="3600" b="1" dirty="0" smtClean="0">
                <a:solidFill>
                  <a:srgbClr val="C00000"/>
                </a:solidFill>
              </a:rPr>
              <a:t>?</a:t>
            </a:r>
            <a:endParaRPr lang="ru-RU" sz="3600" b="1" dirty="0">
              <a:solidFill>
                <a:srgbClr val="C00000"/>
              </a:solidFill>
            </a:endParaRPr>
          </a:p>
        </p:txBody>
      </p:sp>
      <p:sp>
        <p:nvSpPr>
          <p:cNvPr id="9" name="Стрелка вправо 8">
            <a:hlinkClick r:id="rId3" action="ppaction://hlinksldjump"/>
          </p:cNvPr>
          <p:cNvSpPr/>
          <p:nvPr/>
        </p:nvSpPr>
        <p:spPr>
          <a:xfrm>
            <a:off x="4211960" y="5229200"/>
            <a:ext cx="432048"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085" name="Picture 13" descr="J:\школа\интерактивный урок\industrial_worker_PNG11433.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52320" y="4731856"/>
            <a:ext cx="1685659" cy="212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1423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J:\школа\интерактивный урок\15134412021878986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36" y="387962"/>
            <a:ext cx="3217813" cy="214520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ÐÐ°ÑÑÐ¸Ð½ÐºÐ¸ Ð¿Ð¾ Ð·Ð°Ð¿ÑÐ¾ÑÑ Ð¾Ð¿ÑÐµÐ´ÐµÐ»ÐµÐ½Ð¸Ðµ Ð½Ð°ÑÑÐ¿Ð½Ð¾Ð¹ Ð¿Ð»Ð¾ÑÐ½Ð¾ÑÑ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4221088"/>
            <a:ext cx="2301024" cy="230102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06598" y="3266980"/>
            <a:ext cx="5760640" cy="1908215"/>
          </a:xfrm>
          <a:prstGeom prst="rect">
            <a:avLst/>
          </a:prstGeom>
          <a:solidFill>
            <a:schemeClr val="bg1">
              <a:lumMod val="85000"/>
            </a:schemeClr>
          </a:solidFill>
        </p:spPr>
        <p:txBody>
          <a:bodyPr wrap="square" rtlCol="0">
            <a:spAutoFit/>
          </a:bodyPr>
          <a:lstStyle/>
          <a:p>
            <a:r>
              <a:rPr lang="ru-RU" sz="2800" b="1" dirty="0" smtClean="0"/>
              <a:t>Задача 1.</a:t>
            </a:r>
          </a:p>
          <a:p>
            <a:r>
              <a:rPr lang="ru-RU" dirty="0" smtClean="0"/>
              <a:t>На 1 м</a:t>
            </a:r>
            <a:r>
              <a:rPr lang="ru-RU" baseline="30000" dirty="0" smtClean="0"/>
              <a:t>3</a:t>
            </a:r>
            <a:r>
              <a:rPr lang="ru-RU" dirty="0" smtClean="0"/>
              <a:t> бетона популярной марки «200» уходит 1,08 м</a:t>
            </a:r>
            <a:r>
              <a:rPr lang="ru-RU" baseline="30000" dirty="0" smtClean="0"/>
              <a:t>3 </a:t>
            </a:r>
            <a:r>
              <a:rPr lang="ru-RU" dirty="0" smtClean="0"/>
              <a:t>щебня, 0,169 м</a:t>
            </a:r>
            <a:r>
              <a:rPr lang="ru-RU" baseline="30000" dirty="0" smtClean="0"/>
              <a:t>3</a:t>
            </a:r>
            <a:r>
              <a:rPr lang="ru-RU" dirty="0" smtClean="0"/>
              <a:t> песка, 0,255 м</a:t>
            </a:r>
            <a:r>
              <a:rPr lang="ru-RU" baseline="30000" dirty="0" smtClean="0"/>
              <a:t>3</a:t>
            </a:r>
            <a:r>
              <a:rPr lang="ru-RU" dirty="0" smtClean="0"/>
              <a:t> цемента и вода.  Насыпная плотность щебня будет 1,36 т/ м</a:t>
            </a:r>
            <a:r>
              <a:rPr lang="ru-RU" baseline="30000" dirty="0" smtClean="0"/>
              <a:t>3 </a:t>
            </a:r>
            <a:r>
              <a:rPr lang="ru-RU" dirty="0" smtClean="0"/>
              <a:t>, песка — 4800 кг/ м</a:t>
            </a:r>
            <a:r>
              <a:rPr lang="ru-RU" baseline="30000" dirty="0" smtClean="0"/>
              <a:t>3</a:t>
            </a:r>
            <a:r>
              <a:rPr lang="ru-RU" dirty="0" smtClean="0"/>
              <a:t>, 1100 кг/ м</a:t>
            </a:r>
            <a:r>
              <a:rPr lang="ru-RU" baseline="30000" dirty="0" smtClean="0"/>
              <a:t>3</a:t>
            </a:r>
            <a:r>
              <a:rPr lang="ru-RU" dirty="0" smtClean="0"/>
              <a:t>. Какова будет масса сыпучих материалов для производства 1 м</a:t>
            </a:r>
            <a:r>
              <a:rPr lang="ru-RU" baseline="30000" dirty="0" smtClean="0"/>
              <a:t>3</a:t>
            </a:r>
            <a:r>
              <a:rPr lang="ru-RU" dirty="0" smtClean="0"/>
              <a:t>? </a:t>
            </a:r>
          </a:p>
        </p:txBody>
      </p:sp>
      <p:sp>
        <p:nvSpPr>
          <p:cNvPr id="3" name="TextBox 2"/>
          <p:cNvSpPr txBox="1"/>
          <p:nvPr/>
        </p:nvSpPr>
        <p:spPr>
          <a:xfrm>
            <a:off x="6444208" y="260648"/>
            <a:ext cx="2520280" cy="390876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ru-RU" sz="2000" b="1" dirty="0" smtClean="0"/>
              <a:t>Термин</a:t>
            </a:r>
            <a:endParaRPr lang="ru-RU" sz="1400" b="1" dirty="0" smtClean="0"/>
          </a:p>
          <a:p>
            <a:r>
              <a:rPr lang="ru-RU" sz="1400" dirty="0" smtClean="0"/>
              <a:t>Сыпучие строительные материалы характеризуются понятием «</a:t>
            </a:r>
            <a:r>
              <a:rPr lang="ru-RU" b="1" dirty="0" smtClean="0"/>
              <a:t>фракция</a:t>
            </a:r>
            <a:r>
              <a:rPr lang="ru-RU" sz="1400" dirty="0" smtClean="0"/>
              <a:t>». Это понятие обозначает диапазон размера частичек, из которых состоит материал, и, соответственно, какой плотностью он будет обладать. Насыпная плотность определяется при помощи простого устройства – воронки и мерного цилиндра. Затем расчеты по известной вам формуле помогут определить плотность материала.</a:t>
            </a:r>
            <a:endParaRPr lang="ru-RU" sz="1400" dirty="0"/>
          </a:p>
        </p:txBody>
      </p:sp>
      <p:sp>
        <p:nvSpPr>
          <p:cNvPr id="5" name="TextBox 4"/>
          <p:cNvSpPr txBox="1"/>
          <p:nvPr/>
        </p:nvSpPr>
        <p:spPr>
          <a:xfrm>
            <a:off x="8338212" y="3564413"/>
            <a:ext cx="660459" cy="1015663"/>
          </a:xfrm>
          <a:prstGeom prst="rect">
            <a:avLst/>
          </a:prstGeom>
          <a:noFill/>
        </p:spPr>
        <p:txBody>
          <a:bodyPr wrap="square" rtlCol="0">
            <a:spAutoFit/>
          </a:bodyPr>
          <a:lstStyle/>
          <a:p>
            <a:r>
              <a:rPr lang="ru-RU" sz="6000" b="1" dirty="0" smtClean="0">
                <a:solidFill>
                  <a:srgbClr val="FFC000"/>
                </a:solidFill>
              </a:rPr>
              <a:t>?</a:t>
            </a:r>
            <a:endParaRPr lang="ru-RU" sz="6000" b="1" dirty="0">
              <a:solidFill>
                <a:srgbClr val="FFC000"/>
              </a:solidFill>
            </a:endParaRPr>
          </a:p>
        </p:txBody>
      </p:sp>
      <p:sp>
        <p:nvSpPr>
          <p:cNvPr id="4" name="TextBox 3">
            <a:hlinkClick r:id="rId4" action="ppaction://hlinksldjump"/>
          </p:cNvPr>
          <p:cNvSpPr txBox="1"/>
          <p:nvPr/>
        </p:nvSpPr>
        <p:spPr>
          <a:xfrm>
            <a:off x="467544" y="5371600"/>
            <a:ext cx="2772308" cy="1077218"/>
          </a:xfrm>
          <a:prstGeom prst="rect">
            <a:avLst/>
          </a:prstGeom>
          <a:solidFill>
            <a:srgbClr val="FFC000"/>
          </a:solidFill>
        </p:spPr>
        <p:txBody>
          <a:bodyPr wrap="square" rtlCol="0">
            <a:spAutoFit/>
          </a:bodyPr>
          <a:lstStyle/>
          <a:p>
            <a:r>
              <a:rPr lang="ru-RU" dirty="0" smtClean="0"/>
              <a:t>Решите задачу и передайте решение </a:t>
            </a:r>
            <a:br>
              <a:rPr lang="ru-RU" dirty="0" smtClean="0"/>
            </a:br>
            <a:r>
              <a:rPr lang="ru-RU" dirty="0" smtClean="0"/>
              <a:t>в </a:t>
            </a:r>
            <a:r>
              <a:rPr lang="ru-RU" sz="2800" b="1" dirty="0" smtClean="0"/>
              <a:t>лабораторию</a:t>
            </a:r>
            <a:r>
              <a:rPr lang="ru-RU" dirty="0" smtClean="0"/>
              <a:t>!</a:t>
            </a:r>
            <a:endParaRPr lang="ru-RU" dirty="0"/>
          </a:p>
        </p:txBody>
      </p:sp>
      <p:grpSp>
        <p:nvGrpSpPr>
          <p:cNvPr id="8" name="Группа 7"/>
          <p:cNvGrpSpPr/>
          <p:nvPr/>
        </p:nvGrpSpPr>
        <p:grpSpPr>
          <a:xfrm>
            <a:off x="2965277" y="1052736"/>
            <a:ext cx="2758851" cy="890290"/>
            <a:chOff x="2965277" y="1052736"/>
            <a:chExt cx="2758851" cy="890290"/>
          </a:xfrm>
        </p:grpSpPr>
        <p:sp>
          <p:nvSpPr>
            <p:cNvPr id="7" name="TextBox 6"/>
            <p:cNvSpPr txBox="1"/>
            <p:nvPr/>
          </p:nvSpPr>
          <p:spPr>
            <a:xfrm>
              <a:off x="2965277" y="1052736"/>
              <a:ext cx="2758851"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ru-RU" dirty="0" smtClean="0"/>
                <a:t>Я не знаю, с чего начать!!!</a:t>
              </a:r>
              <a:endParaRPr lang="ru-RU" dirty="0"/>
            </a:p>
          </p:txBody>
        </p:sp>
        <p:pic>
          <p:nvPicPr>
            <p:cNvPr id="4100" name="Picture 4" descr="J:\школа\интерактивный урок\hand-308374_960_72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69089" y="1340768"/>
              <a:ext cx="455039" cy="602258"/>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p:cNvSpPr txBox="1"/>
          <p:nvPr/>
        </p:nvSpPr>
        <p:spPr>
          <a:xfrm>
            <a:off x="-4140968" y="188640"/>
            <a:ext cx="3744416" cy="2739211"/>
          </a:xfrm>
          <a:prstGeom prst="rect">
            <a:avLst/>
          </a:prstGeom>
          <a:solidFill>
            <a:schemeClr val="bg1"/>
          </a:solidFill>
        </p:spPr>
        <p:txBody>
          <a:bodyPr wrap="square" rtlCol="0">
            <a:spAutoFit/>
          </a:bodyPr>
          <a:lstStyle/>
          <a:p>
            <a:r>
              <a:rPr lang="ru-RU" b="1" dirty="0" smtClean="0"/>
              <a:t>алгоритм</a:t>
            </a:r>
            <a:endParaRPr lang="ru-RU" sz="1400" b="1" dirty="0" smtClean="0"/>
          </a:p>
          <a:p>
            <a:pPr marL="342900" indent="-342900">
              <a:buAutoNum type="arabicPeriod"/>
            </a:pPr>
            <a:r>
              <a:rPr lang="ru-RU" sz="1400" dirty="0" smtClean="0"/>
              <a:t>Запишите «дано»</a:t>
            </a:r>
          </a:p>
          <a:p>
            <a:pPr marL="342900" indent="-342900">
              <a:buFontTx/>
              <a:buAutoNum type="arabicPeriod"/>
            </a:pPr>
            <a:r>
              <a:rPr lang="ru-RU" sz="1400" dirty="0" smtClean="0"/>
              <a:t>Проверьте соответствие единиц измерения системе «СИ»</a:t>
            </a:r>
          </a:p>
          <a:p>
            <a:pPr marL="342900" indent="-342900">
              <a:buAutoNum type="arabicPeriod"/>
            </a:pPr>
            <a:r>
              <a:rPr lang="ru-RU" sz="1400" dirty="0" smtClean="0"/>
              <a:t>Запишите в решении формулу для массы вещества через его плотность и объем (ее можно найти в учебнике)</a:t>
            </a:r>
          </a:p>
          <a:p>
            <a:pPr marL="342900" indent="-342900">
              <a:buAutoNum type="arabicPeriod"/>
            </a:pPr>
            <a:r>
              <a:rPr lang="ru-RU" sz="1400" dirty="0" smtClean="0"/>
              <a:t>Выразите из формулы требуемую величину</a:t>
            </a:r>
          </a:p>
          <a:p>
            <a:pPr marL="342900" indent="-342900">
              <a:buAutoNum type="arabicPeriod"/>
            </a:pPr>
            <a:r>
              <a:rPr lang="ru-RU" sz="1400" dirty="0" smtClean="0"/>
              <a:t>Подставьте соответствующие числа в получившуюся формулу</a:t>
            </a:r>
          </a:p>
          <a:p>
            <a:pPr marL="342900" indent="-342900">
              <a:buAutoNum type="arabicPeriod"/>
            </a:pPr>
            <a:endParaRPr lang="ru-RU" sz="1400" dirty="0" smtClean="0"/>
          </a:p>
        </p:txBody>
      </p:sp>
      <p:pic>
        <p:nvPicPr>
          <p:cNvPr id="12" name="Picture 4" descr="J:\школа\интерактивный урок\hand-308374_960_720.png">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65277" y="5609080"/>
            <a:ext cx="455039" cy="602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4731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77778E-7 -3.33333E-6 L 0.72448 -3.33333E-6 " pathEditMode="relative" rAng="0" ptsTypes="AA">
                                      <p:cBhvr>
                                        <p:cTn id="6" dur="2000" fill="hold"/>
                                        <p:tgtEl>
                                          <p:spTgt spid="6"/>
                                        </p:tgtEl>
                                        <p:attrNameLst>
                                          <p:attrName>ppt_x</p:attrName>
                                          <p:attrName>ppt_y</p:attrName>
                                        </p:attrNameLst>
                                      </p:cBhvr>
                                      <p:rCtr x="36215" y="0"/>
                                    </p:animMotion>
                                  </p:childTnLst>
                                </p:cTn>
                              </p:par>
                            </p:childTnLst>
                          </p:cTn>
                        </p:par>
                      </p:childTnLst>
                    </p:cTn>
                  </p:par>
                </p:childTnLst>
              </p:cTn>
              <p:nextCondLst>
                <p:cond evt="onClick" delay="0">
                  <p:tgtEl>
                    <p:spTgt spid="8"/>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332656"/>
            <a:ext cx="8136904" cy="800219"/>
          </a:xfrm>
          <a:prstGeom prst="rect">
            <a:avLst/>
          </a:prstGeom>
          <a:noFill/>
        </p:spPr>
        <p:txBody>
          <a:bodyPr wrap="square" rtlCol="0">
            <a:spAutoFit/>
          </a:bodyPr>
          <a:lstStyle/>
          <a:p>
            <a:r>
              <a:rPr lang="ru-RU" sz="2800" b="1" dirty="0" smtClean="0">
                <a:solidFill>
                  <a:srgbClr val="C00000"/>
                </a:solidFill>
              </a:rPr>
              <a:t>Что делает наша лаборатория?</a:t>
            </a:r>
          </a:p>
          <a:p>
            <a:r>
              <a:rPr lang="ru-RU" dirty="0" smtClean="0"/>
              <a:t>Рассказывает Татьяна Михайловна, начальник лаборатории.</a:t>
            </a:r>
            <a:endParaRPr lang="ru-RU" dirty="0"/>
          </a:p>
        </p:txBody>
      </p:sp>
      <p:pic>
        <p:nvPicPr>
          <p:cNvPr id="5122" name="Picture 2" descr="IMG_73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7275" y="2996952"/>
            <a:ext cx="4757173" cy="316835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9552" y="1152687"/>
            <a:ext cx="8064896" cy="1723549"/>
          </a:xfrm>
          <a:prstGeom prst="rect">
            <a:avLst/>
          </a:prstGeom>
          <a:solidFill>
            <a:schemeClr val="bg1">
              <a:lumMod val="95000"/>
            </a:schemeClr>
          </a:solidFill>
        </p:spPr>
        <p:txBody>
          <a:bodyPr wrap="square" rtlCol="0">
            <a:spAutoFit/>
          </a:bodyPr>
          <a:lstStyle/>
          <a:p>
            <a:pPr>
              <a:spcAft>
                <a:spcPts val="1200"/>
              </a:spcAft>
            </a:pPr>
            <a:r>
              <a:rPr lang="ru-RU" sz="1600" dirty="0" smtClean="0"/>
              <a:t>Одним из видов деятельности строительной лаборатории является составление рецептов для различных марок бетона. Рецепт представляет собой соотношение масс сыпучих материалов, которое завод будет использовать для производства.  Спасибо, ребята, что посчитали для лаборатории массы материала!</a:t>
            </a:r>
          </a:p>
          <a:p>
            <a:pPr>
              <a:spcAft>
                <a:spcPts val="1200"/>
              </a:spcAft>
            </a:pPr>
            <a:r>
              <a:rPr lang="ru-RU" sz="1600" dirty="0" smtClean="0"/>
              <a:t>Кроме того, мы занимаемся испытаниями на прочность нашего бетона, которые бывают двух видов:</a:t>
            </a:r>
            <a:endParaRPr lang="ru-RU" sz="1600" dirty="0"/>
          </a:p>
        </p:txBody>
      </p:sp>
      <p:graphicFrame>
        <p:nvGraphicFramePr>
          <p:cNvPr id="3" name="Схема 2"/>
          <p:cNvGraphicFramePr/>
          <p:nvPr>
            <p:extLst>
              <p:ext uri="{D42A27DB-BD31-4B8C-83A1-F6EECF244321}">
                <p14:modId xmlns:p14="http://schemas.microsoft.com/office/powerpoint/2010/main" val="608368917"/>
              </p:ext>
            </p:extLst>
          </p:nvPr>
        </p:nvGraphicFramePr>
        <p:xfrm>
          <a:off x="513236" y="2996952"/>
          <a:ext cx="4536504" cy="2376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124" name="Picture 4" descr="J:\школа\интерактивный урок\woman-on-front-copy.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36297" y="4455566"/>
            <a:ext cx="1907704" cy="239291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hlinkClick r:id="rId9" action="ppaction://hlinksldjump"/>
          </p:cNvPr>
          <p:cNvSpPr txBox="1"/>
          <p:nvPr/>
        </p:nvSpPr>
        <p:spPr>
          <a:xfrm>
            <a:off x="467544" y="5371600"/>
            <a:ext cx="3096344" cy="1200329"/>
          </a:xfrm>
          <a:prstGeom prst="rect">
            <a:avLst/>
          </a:prstGeom>
          <a:solidFill>
            <a:srgbClr val="FFC000"/>
          </a:solidFill>
        </p:spPr>
        <p:txBody>
          <a:bodyPr wrap="square" rtlCol="0">
            <a:spAutoFit/>
          </a:bodyPr>
          <a:lstStyle/>
          <a:p>
            <a:r>
              <a:rPr lang="ru-RU" dirty="0" smtClean="0"/>
              <a:t>Зайдите посмотрите наше видео и зайдите потом в цех производства железобетонных изделий!</a:t>
            </a:r>
            <a:endParaRPr lang="ru-RU" dirty="0"/>
          </a:p>
        </p:txBody>
      </p:sp>
      <p:pic>
        <p:nvPicPr>
          <p:cNvPr id="10" name="Picture 4" descr="J:\школа\интерактивный урок\hand-308374_960_720.png">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329376" y="5792167"/>
            <a:ext cx="455039" cy="602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27936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332656"/>
            <a:ext cx="8136904" cy="800219"/>
          </a:xfrm>
          <a:prstGeom prst="rect">
            <a:avLst/>
          </a:prstGeom>
          <a:noFill/>
        </p:spPr>
        <p:txBody>
          <a:bodyPr wrap="square" rtlCol="0">
            <a:spAutoFit/>
          </a:bodyPr>
          <a:lstStyle/>
          <a:p>
            <a:r>
              <a:rPr lang="ru-RU" sz="2800" b="1" dirty="0" smtClean="0">
                <a:solidFill>
                  <a:srgbClr val="C00000"/>
                </a:solidFill>
              </a:rPr>
              <a:t>Что производит наш цех?</a:t>
            </a:r>
          </a:p>
          <a:p>
            <a:r>
              <a:rPr lang="ru-RU" dirty="0" smtClean="0"/>
              <a:t>Рассказывает Андрей Германович, начальник цеха.</a:t>
            </a:r>
            <a:endParaRPr lang="ru-RU" dirty="0"/>
          </a:p>
        </p:txBody>
      </p:sp>
      <p:pic>
        <p:nvPicPr>
          <p:cNvPr id="6148" name="Picture 4"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3429000"/>
            <a:ext cx="4533265" cy="3024335"/>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J:\школа\интерактивный урок\industrial_worker_PNG1144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312" y="4563789"/>
            <a:ext cx="1820802" cy="229421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39552" y="1152687"/>
            <a:ext cx="8064896" cy="830997"/>
          </a:xfrm>
          <a:prstGeom prst="rect">
            <a:avLst/>
          </a:prstGeom>
          <a:solidFill>
            <a:schemeClr val="bg1">
              <a:lumMod val="95000"/>
            </a:schemeClr>
          </a:solidFill>
        </p:spPr>
        <p:txBody>
          <a:bodyPr wrap="square" rtlCol="0">
            <a:spAutoFit/>
          </a:bodyPr>
          <a:lstStyle/>
          <a:p>
            <a:pPr>
              <a:spcAft>
                <a:spcPts val="1200"/>
              </a:spcAft>
            </a:pPr>
            <a:r>
              <a:rPr lang="ru-RU" sz="1600" dirty="0" smtClean="0"/>
              <a:t>Спасибо, ребята, за данные! Одно из направлений использования бетона, который производят наши заводы – изготовление изделий, из которых потом строят здания и сооружения. Это:</a:t>
            </a:r>
            <a:endParaRPr lang="ru-RU" sz="1600" dirty="0"/>
          </a:p>
        </p:txBody>
      </p:sp>
      <p:graphicFrame>
        <p:nvGraphicFramePr>
          <p:cNvPr id="3" name="Схема 2"/>
          <p:cNvGraphicFramePr/>
          <p:nvPr>
            <p:extLst>
              <p:ext uri="{D42A27DB-BD31-4B8C-83A1-F6EECF244321}">
                <p14:modId xmlns:p14="http://schemas.microsoft.com/office/powerpoint/2010/main" val="157638998"/>
              </p:ext>
            </p:extLst>
          </p:nvPr>
        </p:nvGraphicFramePr>
        <p:xfrm>
          <a:off x="467544" y="2132856"/>
          <a:ext cx="4948694"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p:cNvSpPr txBox="1"/>
          <p:nvPr/>
        </p:nvSpPr>
        <p:spPr>
          <a:xfrm>
            <a:off x="5508104" y="2132856"/>
            <a:ext cx="3096344" cy="830997"/>
          </a:xfrm>
          <a:prstGeom prst="rect">
            <a:avLst/>
          </a:prstGeom>
          <a:solidFill>
            <a:schemeClr val="bg1">
              <a:lumMod val="95000"/>
            </a:schemeClr>
          </a:solidFill>
        </p:spPr>
        <p:txBody>
          <a:bodyPr wrap="square" rtlCol="0">
            <a:spAutoFit/>
          </a:bodyPr>
          <a:lstStyle/>
          <a:p>
            <a:pPr>
              <a:spcAft>
                <a:spcPts val="1200"/>
              </a:spcAft>
            </a:pPr>
            <a:r>
              <a:rPr lang="ru-RU" sz="1600" dirty="0" smtClean="0"/>
              <a:t>У нас вчера появился новый завод! Теперь нам с вами нужно решить следующие задачи. </a:t>
            </a:r>
            <a:endParaRPr lang="ru-RU" sz="1600" dirty="0"/>
          </a:p>
        </p:txBody>
      </p:sp>
      <p:pic>
        <p:nvPicPr>
          <p:cNvPr id="9" name="Picture 4" descr="J:\школа\интерактивный урок\hand-308374_960_720.png">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290713" y="2717631"/>
            <a:ext cx="455039" cy="602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7031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J:\школа\интерактивный урок\15134412021878986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36" y="387962"/>
            <a:ext cx="3217813" cy="214520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06598" y="3266980"/>
            <a:ext cx="5760640" cy="2185214"/>
          </a:xfrm>
          <a:prstGeom prst="rect">
            <a:avLst/>
          </a:prstGeom>
          <a:solidFill>
            <a:schemeClr val="bg1">
              <a:lumMod val="85000"/>
            </a:schemeClr>
          </a:solidFill>
        </p:spPr>
        <p:txBody>
          <a:bodyPr wrap="square" rtlCol="0">
            <a:spAutoFit/>
          </a:bodyPr>
          <a:lstStyle/>
          <a:p>
            <a:r>
              <a:rPr lang="ru-RU" sz="2800" b="1" dirty="0" smtClean="0"/>
              <a:t>Задача </a:t>
            </a:r>
            <a:r>
              <a:rPr lang="en-US" sz="2800" b="1" dirty="0" smtClean="0"/>
              <a:t>2</a:t>
            </a:r>
            <a:r>
              <a:rPr lang="ru-RU" sz="2800" b="1" dirty="0" smtClean="0"/>
              <a:t>.</a:t>
            </a:r>
          </a:p>
          <a:p>
            <a:r>
              <a:rPr lang="ru-RU" dirty="0" smtClean="0"/>
              <a:t>Плита перекрытия наименования </a:t>
            </a:r>
            <a:r>
              <a:rPr lang="ru-RU" b="1" dirty="0"/>
              <a:t>ПБ </a:t>
            </a:r>
            <a:r>
              <a:rPr lang="ru-RU" b="1" dirty="0" smtClean="0"/>
              <a:t>68-12-8 </a:t>
            </a:r>
            <a:r>
              <a:rPr lang="ru-RU" dirty="0" smtClean="0"/>
              <a:t>имеет размеры </a:t>
            </a:r>
            <a:r>
              <a:rPr lang="en-US" dirty="0" smtClean="0"/>
              <a:t>H=220 </a:t>
            </a:r>
            <a:r>
              <a:rPr lang="ru-RU" dirty="0" smtClean="0"/>
              <a:t>мм, </a:t>
            </a:r>
            <a:r>
              <a:rPr lang="en-US" dirty="0" smtClean="0"/>
              <a:t>B=1198 </a:t>
            </a:r>
            <a:r>
              <a:rPr lang="ru-RU" dirty="0" smtClean="0"/>
              <a:t>мм, </a:t>
            </a:r>
            <a:r>
              <a:rPr lang="en-US" dirty="0" smtClean="0"/>
              <a:t>L=</a:t>
            </a:r>
            <a:r>
              <a:rPr lang="ru-RU" dirty="0" smtClean="0"/>
              <a:t>6780 мм. В плите 6 пустот, диаметр каждой 159 мм. Масса 1 м</a:t>
            </a:r>
            <a:r>
              <a:rPr lang="ru-RU" baseline="30000" dirty="0" smtClean="0"/>
              <a:t>3</a:t>
            </a:r>
            <a:r>
              <a:rPr lang="ru-RU" dirty="0" smtClean="0"/>
              <a:t> бетона «200», который будет произведен по вашему рецепту, составит 2432 кг. Подсчитайте, какова будет масса одной плиты? Какова будет ее средняя плотность?</a:t>
            </a:r>
          </a:p>
        </p:txBody>
      </p:sp>
      <p:sp>
        <p:nvSpPr>
          <p:cNvPr id="5" name="TextBox 4"/>
          <p:cNvSpPr txBox="1"/>
          <p:nvPr/>
        </p:nvSpPr>
        <p:spPr>
          <a:xfrm>
            <a:off x="6444208" y="260648"/>
            <a:ext cx="2520280" cy="4062651"/>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ru-RU" sz="2000" b="1" dirty="0" smtClean="0"/>
              <a:t>Мощность</a:t>
            </a:r>
            <a:endParaRPr lang="ru-RU" sz="1400" b="1" dirty="0" smtClean="0"/>
          </a:p>
          <a:p>
            <a:r>
              <a:rPr lang="ru-RU" sz="1400" dirty="0" smtClean="0"/>
              <a:t>Количество производимого бетона в час мы называем словом «мощность». Эта величина характеризует,  сколько бетона за какое время мы сможем получить. Завод у нас новый, и мы должны произвести расчеты, годится ли он для производства плит перекрытия, которые нам нужно произвести в ближайший месяц. Прошу вас поработать с нашим главным инженером – он даст вам характеристики нового завода!</a:t>
            </a:r>
            <a:endParaRPr lang="ru-RU" sz="1400" dirty="0"/>
          </a:p>
        </p:txBody>
      </p:sp>
      <p:pic>
        <p:nvPicPr>
          <p:cNvPr id="7173" name="Picture 5" descr="J:\школа\интерактивный урок\plit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3926" y="1268760"/>
            <a:ext cx="3909670" cy="189085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hlinkClick r:id="rId4" action="ppaction://hlinksldjump"/>
          </p:cNvPr>
          <p:cNvSpPr txBox="1"/>
          <p:nvPr/>
        </p:nvSpPr>
        <p:spPr>
          <a:xfrm>
            <a:off x="6444208" y="4581128"/>
            <a:ext cx="2520280" cy="52322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ru-RU" sz="2800" b="1" dirty="0" smtClean="0"/>
              <a:t>Задача 3</a:t>
            </a:r>
            <a:endParaRPr lang="ru-RU" sz="2800" b="1" dirty="0"/>
          </a:p>
        </p:txBody>
      </p:sp>
      <p:pic>
        <p:nvPicPr>
          <p:cNvPr id="10" name="Picture 4" descr="J:\школа\интерактивный урок\hand-308374_960_720.png">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8424" y="4803219"/>
            <a:ext cx="455039" cy="602258"/>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Группа 10"/>
          <p:cNvGrpSpPr/>
          <p:nvPr/>
        </p:nvGrpSpPr>
        <p:grpSpPr>
          <a:xfrm>
            <a:off x="3245968" y="5721530"/>
            <a:ext cx="1470048" cy="890290"/>
            <a:chOff x="4254080" y="1052736"/>
            <a:chExt cx="1470048" cy="890290"/>
          </a:xfrm>
        </p:grpSpPr>
        <p:sp>
          <p:nvSpPr>
            <p:cNvPr id="12" name="TextBox 11"/>
            <p:cNvSpPr txBox="1"/>
            <p:nvPr/>
          </p:nvSpPr>
          <p:spPr>
            <a:xfrm>
              <a:off x="4254080" y="1052736"/>
              <a:ext cx="1470048"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ru-RU" dirty="0" smtClean="0"/>
                <a:t>Подсказка 1 </a:t>
              </a:r>
              <a:endParaRPr lang="ru-RU" dirty="0"/>
            </a:p>
          </p:txBody>
        </p:sp>
        <p:pic>
          <p:nvPicPr>
            <p:cNvPr id="13" name="Picture 4" descr="J:\школа\интерактивный урок\hand-308374_960_72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69089" y="1340768"/>
              <a:ext cx="455039" cy="602258"/>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TextBox 6"/>
          <p:cNvSpPr txBox="1"/>
          <p:nvPr/>
        </p:nvSpPr>
        <p:spPr>
          <a:xfrm>
            <a:off x="-3420888" y="5608167"/>
            <a:ext cx="2952328" cy="1077218"/>
          </a:xfrm>
          <a:prstGeom prst="rect">
            <a:avLst/>
          </a:prstGeom>
          <a:noFill/>
        </p:spPr>
        <p:txBody>
          <a:bodyPr wrap="square" rtlCol="0">
            <a:spAutoFit/>
          </a:bodyPr>
          <a:lstStyle/>
          <a:p>
            <a:r>
              <a:rPr lang="ru-RU" sz="1600" dirty="0" smtClean="0"/>
              <a:t>Чтобы подсчитать массу плиты, нам нужен ее объем. Но в плите есть отверстия. Их нужно вычесть из общего объема!</a:t>
            </a:r>
            <a:endParaRPr lang="ru-RU" sz="1600" dirty="0"/>
          </a:p>
        </p:txBody>
      </p:sp>
      <p:sp>
        <p:nvSpPr>
          <p:cNvPr id="15" name="TextBox 14"/>
          <p:cNvSpPr txBox="1"/>
          <p:nvPr/>
        </p:nvSpPr>
        <p:spPr>
          <a:xfrm>
            <a:off x="-3924944" y="5557615"/>
            <a:ext cx="3793433" cy="1077218"/>
          </a:xfrm>
          <a:prstGeom prst="rect">
            <a:avLst/>
          </a:prstGeom>
          <a:noFill/>
        </p:spPr>
        <p:txBody>
          <a:bodyPr wrap="square" rtlCol="0">
            <a:spAutoFit/>
          </a:bodyPr>
          <a:lstStyle/>
          <a:p>
            <a:r>
              <a:rPr lang="ru-RU" sz="1600" dirty="0" smtClean="0"/>
              <a:t>Что такое объем? это </a:t>
            </a:r>
            <a:br>
              <a:rPr lang="ru-RU" sz="1600" dirty="0" smtClean="0"/>
            </a:br>
            <a:r>
              <a:rPr lang="ru-RU" sz="1600" dirty="0" smtClean="0"/>
              <a:t>произведение трех </a:t>
            </a:r>
            <a:br>
              <a:rPr lang="ru-RU" sz="1600" dirty="0" smtClean="0"/>
            </a:br>
            <a:r>
              <a:rPr lang="ru-RU" sz="1600" dirty="0" smtClean="0"/>
              <a:t>измерений! Нам нужно площадь круга умножить на длину отверстия!</a:t>
            </a:r>
            <a:endParaRPr lang="ru-RU" sz="1600" dirty="0"/>
          </a:p>
        </p:txBody>
      </p:sp>
      <p:grpSp>
        <p:nvGrpSpPr>
          <p:cNvPr id="16" name="Группа 15"/>
          <p:cNvGrpSpPr/>
          <p:nvPr/>
        </p:nvGrpSpPr>
        <p:grpSpPr>
          <a:xfrm>
            <a:off x="7494440" y="5557615"/>
            <a:ext cx="1470048" cy="890290"/>
            <a:chOff x="4254080" y="1052736"/>
            <a:chExt cx="1470048" cy="890290"/>
          </a:xfrm>
        </p:grpSpPr>
        <p:sp>
          <p:nvSpPr>
            <p:cNvPr id="17" name="TextBox 16"/>
            <p:cNvSpPr txBox="1"/>
            <p:nvPr/>
          </p:nvSpPr>
          <p:spPr>
            <a:xfrm>
              <a:off x="4254080" y="1052736"/>
              <a:ext cx="1470048"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ru-RU" dirty="0" smtClean="0"/>
                <a:t>Подсказка 2 </a:t>
              </a:r>
              <a:endParaRPr lang="ru-RU" dirty="0"/>
            </a:p>
          </p:txBody>
        </p:sp>
        <p:pic>
          <p:nvPicPr>
            <p:cNvPr id="18" name="Picture 4" descr="J:\школа\интерактивный урок\hand-308374_960_72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69089" y="1340768"/>
              <a:ext cx="455039" cy="60225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752333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61111E-6 3.7037E-6 L 0.40555 -0.00787 " pathEditMode="relative" rAng="0" ptsTypes="AA">
                                      <p:cBhvr>
                                        <p:cTn id="6" dur="2000" fill="hold"/>
                                        <p:tgtEl>
                                          <p:spTgt spid="7"/>
                                        </p:tgtEl>
                                        <p:attrNameLst>
                                          <p:attrName>ppt_x</p:attrName>
                                          <p:attrName>ppt_y</p:attrName>
                                        </p:attrNameLst>
                                      </p:cBhvr>
                                      <p:rCtr x="20278" y="-394"/>
                                    </p:animMotion>
                                  </p:childTnLst>
                                </p:cTn>
                              </p:par>
                            </p:childTnLst>
                          </p:cTn>
                        </p:par>
                      </p:childTnLst>
                    </p:cTn>
                  </p:par>
                </p:childTnLst>
              </p:cTn>
              <p:nextCondLst>
                <p:cond evt="onClick" delay="0">
                  <p:tgtEl>
                    <p:spTgt spid="11"/>
                  </p:tgtEl>
                </p:cond>
              </p:nextCondLst>
            </p:seq>
            <p:seq concurrent="1" nextAc="seek">
              <p:cTn id="7" restart="whenNotActive" fill="hold" evtFilter="cancelBubble" nodeType="interactiveSeq">
                <p:stCondLst>
                  <p:cond evt="onClick" delay="0">
                    <p:tgtEl>
                      <p:spTgt spid="16"/>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1.38889E-6 1.11111E-6 L 0.9658 -0.00046 " pathEditMode="relative" rAng="0" ptsTypes="AA">
                                      <p:cBhvr>
                                        <p:cTn id="11" dur="2000" fill="hold"/>
                                        <p:tgtEl>
                                          <p:spTgt spid="15"/>
                                        </p:tgtEl>
                                        <p:attrNameLst>
                                          <p:attrName>ppt_x</p:attrName>
                                          <p:attrName>ppt_y</p:attrName>
                                        </p:attrNameLst>
                                      </p:cBhvr>
                                      <p:rCtr x="48281" y="-23"/>
                                    </p:animMotion>
                                  </p:childTnLst>
                                </p:cTn>
                              </p:par>
                            </p:childTnLst>
                          </p:cTn>
                        </p:par>
                      </p:childTnLst>
                    </p:cTn>
                  </p:par>
                </p:childTnLst>
              </p:cTn>
              <p:nextCondLst>
                <p:cond evt="onClick" delay="0">
                  <p:tgtEl>
                    <p:spTgt spid="16"/>
                  </p:tgtEl>
                </p:cond>
              </p:nextCondLst>
            </p:seq>
          </p:childTnLst>
        </p:cTn>
      </p:par>
    </p:tnLst>
    <p:bldLst>
      <p:bldP spid="7"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332656"/>
            <a:ext cx="8136904" cy="800219"/>
          </a:xfrm>
          <a:prstGeom prst="rect">
            <a:avLst/>
          </a:prstGeom>
          <a:noFill/>
        </p:spPr>
        <p:txBody>
          <a:bodyPr wrap="square" rtlCol="0">
            <a:spAutoFit/>
          </a:bodyPr>
          <a:lstStyle/>
          <a:p>
            <a:r>
              <a:rPr lang="ru-RU" sz="2800" b="1" dirty="0" smtClean="0">
                <a:solidFill>
                  <a:srgbClr val="C00000"/>
                </a:solidFill>
              </a:rPr>
              <a:t>Характеристики нового завода</a:t>
            </a:r>
          </a:p>
          <a:p>
            <a:r>
              <a:rPr lang="ru-RU" dirty="0" smtClean="0"/>
              <a:t>Рассказывает Сергей Витальевич, главный инженер компании.</a:t>
            </a:r>
            <a:endParaRPr lang="ru-RU" dirty="0"/>
          </a:p>
        </p:txBody>
      </p:sp>
      <p:sp>
        <p:nvSpPr>
          <p:cNvPr id="3" name="TextBox 2"/>
          <p:cNvSpPr txBox="1"/>
          <p:nvPr/>
        </p:nvSpPr>
        <p:spPr>
          <a:xfrm>
            <a:off x="539552" y="1152687"/>
            <a:ext cx="2880320" cy="4708981"/>
          </a:xfrm>
          <a:prstGeom prst="rect">
            <a:avLst/>
          </a:prstGeom>
          <a:solidFill>
            <a:schemeClr val="bg1">
              <a:lumMod val="95000"/>
            </a:schemeClr>
          </a:solidFill>
        </p:spPr>
        <p:txBody>
          <a:bodyPr wrap="square" rtlCol="0">
            <a:spAutoFit/>
          </a:bodyPr>
          <a:lstStyle/>
          <a:p>
            <a:pPr>
              <a:spcAft>
                <a:spcPts val="1200"/>
              </a:spcAft>
            </a:pPr>
            <a:r>
              <a:rPr lang="ru-RU" sz="2400" b="1" dirty="0" smtClean="0"/>
              <a:t>Задача 3. </a:t>
            </a:r>
          </a:p>
          <a:p>
            <a:pPr>
              <a:spcAft>
                <a:spcPts val="1200"/>
              </a:spcAft>
            </a:pPr>
            <a:r>
              <a:rPr lang="ru-RU" sz="1600" dirty="0" smtClean="0"/>
              <a:t>Наш новый завод для того, чтобы начать производить бетон, должен сначала поднять по </a:t>
            </a:r>
            <a:r>
              <a:rPr lang="ru-RU" sz="1600" dirty="0" smtClean="0">
                <a:hlinkClick r:id="rId2" action="ppaction://hlinksldjump"/>
              </a:rPr>
              <a:t>транспортной ленте</a:t>
            </a:r>
            <a:r>
              <a:rPr lang="ru-RU" sz="1600" dirty="0" smtClean="0"/>
              <a:t> материалы для его производства. </a:t>
            </a:r>
          </a:p>
          <a:p>
            <a:pPr marL="285750" indent="-285750">
              <a:buFont typeface="Arial" panose="020B0604020202020204" pitchFamily="34" charset="0"/>
              <a:buChar char="•"/>
            </a:pPr>
            <a:r>
              <a:rPr lang="ru-RU" sz="1600" dirty="0" smtClean="0"/>
              <a:t>длина ленты 110 м</a:t>
            </a:r>
          </a:p>
          <a:p>
            <a:pPr marL="285750" indent="-285750">
              <a:buFont typeface="Arial" panose="020B0604020202020204" pitchFamily="34" charset="0"/>
              <a:buChar char="•"/>
            </a:pPr>
            <a:r>
              <a:rPr lang="ru-RU" sz="1600" dirty="0" smtClean="0"/>
              <a:t>грузоподъемность 1 м ленты 90 кг</a:t>
            </a:r>
          </a:p>
          <a:p>
            <a:pPr marL="285750" indent="-285750">
              <a:buFont typeface="Arial" panose="020B0604020202020204" pitchFamily="34" charset="0"/>
              <a:buChar char="•"/>
            </a:pPr>
            <a:r>
              <a:rPr lang="ru-RU" sz="1600" dirty="0" smtClean="0"/>
              <a:t>Вместимость бункера 75 т</a:t>
            </a:r>
          </a:p>
          <a:p>
            <a:pPr marL="285750" indent="-285750">
              <a:buFont typeface="Arial" panose="020B0604020202020204" pitchFamily="34" charset="0"/>
              <a:buChar char="•"/>
            </a:pPr>
            <a:r>
              <a:rPr lang="ru-RU" sz="1600" dirty="0" smtClean="0"/>
              <a:t>4 бункера</a:t>
            </a:r>
          </a:p>
          <a:p>
            <a:pPr marL="285750" indent="-285750">
              <a:buFont typeface="Arial" panose="020B0604020202020204" pitchFamily="34" charset="0"/>
              <a:buChar char="•"/>
            </a:pPr>
            <a:r>
              <a:rPr lang="ru-RU" sz="1600" dirty="0" smtClean="0"/>
              <a:t>скорость ленты 1,1 м/с.</a:t>
            </a:r>
          </a:p>
          <a:p>
            <a:endParaRPr lang="ru-RU" sz="1600" dirty="0"/>
          </a:p>
          <a:p>
            <a:r>
              <a:rPr lang="ru-RU" sz="1600" dirty="0" smtClean="0"/>
              <a:t>За какое время лента сможет заполнить полностью все </a:t>
            </a:r>
            <a:br>
              <a:rPr lang="ru-RU" sz="1600" dirty="0" smtClean="0"/>
            </a:br>
            <a:r>
              <a:rPr lang="ru-RU" sz="1600" dirty="0" smtClean="0"/>
              <a:t>4 бункера? </a:t>
            </a:r>
          </a:p>
        </p:txBody>
      </p:sp>
      <p:pic>
        <p:nvPicPr>
          <p:cNvPr id="8194" name="Picture 2" descr="J:\школа\интерактивный урок\Ресурс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896" y="1700808"/>
            <a:ext cx="5285179" cy="700401"/>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J:\школа\интерактивный урок\Шестерёнка.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03285" y="1691267"/>
            <a:ext cx="673894" cy="67389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J:\школа\интерактивный урок\Шестерёнка.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7904" y="1714061"/>
            <a:ext cx="673894" cy="673894"/>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Прямая со стрелкой 11"/>
          <p:cNvCxnSpPr/>
          <p:nvPr/>
        </p:nvCxnSpPr>
        <p:spPr>
          <a:xfrm>
            <a:off x="4535996" y="1556792"/>
            <a:ext cx="3564396" cy="0"/>
          </a:xfrm>
          <a:prstGeom prst="straightConnector1">
            <a:avLst/>
          </a:prstGeom>
          <a:ln w="28575">
            <a:prstDash val="dash"/>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675605" y="2618191"/>
            <a:ext cx="5072860" cy="2492990"/>
          </a:xfrm>
          <a:prstGeom prst="rect">
            <a:avLst/>
          </a:prstGeom>
          <a:solidFill>
            <a:schemeClr val="bg1">
              <a:lumMod val="95000"/>
            </a:schemeClr>
          </a:solidFill>
        </p:spPr>
        <p:txBody>
          <a:bodyPr wrap="square" rtlCol="0">
            <a:spAutoFit/>
          </a:bodyPr>
          <a:lstStyle/>
          <a:p>
            <a:pPr>
              <a:spcAft>
                <a:spcPts val="1200"/>
              </a:spcAft>
            </a:pPr>
            <a:r>
              <a:rPr lang="ru-RU" sz="2400" b="1" dirty="0" smtClean="0"/>
              <a:t>Задача 4. </a:t>
            </a:r>
          </a:p>
          <a:p>
            <a:pPr>
              <a:spcAft>
                <a:spcPts val="1200"/>
              </a:spcAft>
            </a:pPr>
            <a:r>
              <a:rPr lang="ru-RU" sz="1600" dirty="0" smtClean="0"/>
              <a:t>В течение часа завод может производить 120 м</a:t>
            </a:r>
            <a:r>
              <a:rPr lang="ru-RU" sz="1600" baseline="30000" dirty="0" smtClean="0"/>
              <a:t>3</a:t>
            </a:r>
            <a:r>
              <a:rPr lang="ru-RU" sz="1600" dirty="0" smtClean="0"/>
              <a:t> бетона. Нам уже известна общая масса материалов, необходимая для производства 1 м</a:t>
            </a:r>
            <a:r>
              <a:rPr lang="ru-RU" sz="1600" baseline="30000" dirty="0" smtClean="0"/>
              <a:t>3</a:t>
            </a:r>
            <a:r>
              <a:rPr lang="ru-RU" sz="1600" dirty="0" smtClean="0"/>
              <a:t> бетона</a:t>
            </a:r>
            <a:r>
              <a:rPr lang="en-US" sz="1600" dirty="0" smtClean="0"/>
              <a:t> </a:t>
            </a:r>
            <a:r>
              <a:rPr lang="ru-RU" sz="1600" dirty="0" smtClean="0"/>
              <a:t>нужной нам марки.</a:t>
            </a:r>
            <a:r>
              <a:rPr lang="ru-RU" sz="1600" dirty="0"/>
              <a:t> </a:t>
            </a:r>
            <a:r>
              <a:rPr lang="ru-RU" sz="1600" dirty="0" smtClean="0"/>
              <a:t>Рассчитайте, сможем ли мы загрузить на непрерывную работу цех бетоном с этого завода?</a:t>
            </a:r>
          </a:p>
          <a:p>
            <a:pPr>
              <a:spcAft>
                <a:spcPts val="1200"/>
              </a:spcAft>
            </a:pPr>
            <a:r>
              <a:rPr lang="ru-RU" sz="1600" dirty="0" smtClean="0"/>
              <a:t>Сколько плит за восьмичасовой рабочий день произведет цех?</a:t>
            </a:r>
          </a:p>
        </p:txBody>
      </p:sp>
      <p:sp>
        <p:nvSpPr>
          <p:cNvPr id="18" name="TextBox 17">
            <a:hlinkClick r:id="rId2" action="ppaction://hlinksldjump"/>
          </p:cNvPr>
          <p:cNvSpPr txBox="1"/>
          <p:nvPr/>
        </p:nvSpPr>
        <p:spPr>
          <a:xfrm>
            <a:off x="3673662" y="5672729"/>
            <a:ext cx="4426729" cy="800219"/>
          </a:xfrm>
          <a:prstGeom prst="rect">
            <a:avLst/>
          </a:prstGeom>
          <a:solidFill>
            <a:srgbClr val="FFC000"/>
          </a:solidFill>
        </p:spPr>
        <p:txBody>
          <a:bodyPr wrap="square" rtlCol="0">
            <a:spAutoFit/>
          </a:bodyPr>
          <a:lstStyle/>
          <a:p>
            <a:r>
              <a:rPr lang="ru-RU" dirty="0" smtClean="0"/>
              <a:t>Решите задачу и передайте решение </a:t>
            </a:r>
            <a:br>
              <a:rPr lang="ru-RU" dirty="0" smtClean="0"/>
            </a:br>
            <a:r>
              <a:rPr lang="ru-RU" sz="2800" b="1" dirty="0" smtClean="0"/>
              <a:t>директору</a:t>
            </a:r>
            <a:r>
              <a:rPr lang="ru-RU" dirty="0" smtClean="0"/>
              <a:t>!</a:t>
            </a:r>
            <a:endParaRPr lang="ru-RU" dirty="0"/>
          </a:p>
        </p:txBody>
      </p:sp>
      <p:pic>
        <p:nvPicPr>
          <p:cNvPr id="19" name="Picture 4" descr="J:\школа\интерактивный урок\hand-308374_960_720.png">
            <a:hlinkClick r:id="rId2"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93426" y="5672729"/>
            <a:ext cx="455039" cy="602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42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autoRev="1" fill="remove" nodeType="clickEffect">
                                  <p:stCondLst>
                                    <p:cond delay="0"/>
                                  </p:stCondLst>
                                  <p:childTnLst>
                                    <p:animRot by="10800000">
                                      <p:cBhvr>
                                        <p:cTn id="6" dur="5000" fill="hold"/>
                                        <p:tgtEl>
                                          <p:spTgt spid="14"/>
                                        </p:tgtEl>
                                        <p:attrNameLst>
                                          <p:attrName>r</p:attrName>
                                        </p:attrNameLst>
                                      </p:cBhvr>
                                    </p:animRot>
                                  </p:childTnLst>
                                </p:cTn>
                              </p:par>
                              <p:par>
                                <p:cTn id="7" presetID="8" presetClass="emph" presetSubtype="0" autoRev="1" fill="remove" nodeType="withEffect">
                                  <p:stCondLst>
                                    <p:cond delay="0"/>
                                  </p:stCondLst>
                                  <p:childTnLst>
                                    <p:animRot by="10800000">
                                      <p:cBhvr>
                                        <p:cTn id="8" dur="5000" fill="hold"/>
                                        <p:tgtEl>
                                          <p:spTgt spid="819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ÐÐ°ÑÑÐ¸Ð½ÐºÐ¸ Ð¿Ð¾ Ð·Ð°Ð¿ÑÐ¾ÑÑ Ð´Ð¸ÑÐµÐºÑÐ¾Ñ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0687" y="3212976"/>
            <a:ext cx="6852318" cy="447611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67544" y="332656"/>
            <a:ext cx="8136904" cy="800219"/>
          </a:xfrm>
          <a:prstGeom prst="rect">
            <a:avLst/>
          </a:prstGeom>
          <a:noFill/>
        </p:spPr>
        <p:txBody>
          <a:bodyPr wrap="square" rtlCol="0">
            <a:spAutoFit/>
          </a:bodyPr>
          <a:lstStyle/>
          <a:p>
            <a:r>
              <a:rPr lang="ru-RU" sz="2800" b="1" dirty="0" smtClean="0">
                <a:solidFill>
                  <a:srgbClr val="C00000"/>
                </a:solidFill>
              </a:rPr>
              <a:t>Финиш!</a:t>
            </a:r>
          </a:p>
          <a:p>
            <a:r>
              <a:rPr lang="ru-RU" dirty="0" smtClean="0"/>
              <a:t>Директор компании, Владимир Иванович:</a:t>
            </a:r>
            <a:endParaRPr lang="ru-RU" dirty="0"/>
          </a:p>
        </p:txBody>
      </p:sp>
      <p:sp>
        <p:nvSpPr>
          <p:cNvPr id="3" name="Скругленная прямоугольная выноска 2"/>
          <p:cNvSpPr/>
          <p:nvPr/>
        </p:nvSpPr>
        <p:spPr>
          <a:xfrm>
            <a:off x="539550" y="1132875"/>
            <a:ext cx="4692079" cy="2448272"/>
          </a:xfrm>
          <a:prstGeom prst="wedgeRoundRectCallout">
            <a:avLst/>
          </a:pr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rPr>
              <a:t>Спасибо, ребята, что посетили наше предприятие! Теперь вы знаете, </a:t>
            </a:r>
            <a:br>
              <a:rPr lang="ru-RU" sz="1600" dirty="0" smtClean="0">
                <a:solidFill>
                  <a:schemeClr val="tx1"/>
                </a:solidFill>
              </a:rPr>
            </a:br>
            <a:r>
              <a:rPr lang="ru-RU" sz="1600" dirty="0" smtClean="0">
                <a:solidFill>
                  <a:schemeClr val="tx1"/>
                </a:solidFill>
              </a:rPr>
              <a:t>с какими сложностями мы сталкиваемся </a:t>
            </a:r>
            <a:br>
              <a:rPr lang="ru-RU" sz="1600" dirty="0" smtClean="0">
                <a:solidFill>
                  <a:schemeClr val="tx1"/>
                </a:solidFill>
              </a:rPr>
            </a:br>
            <a:r>
              <a:rPr lang="ru-RU" sz="1600" dirty="0" smtClean="0">
                <a:solidFill>
                  <a:schemeClr val="tx1"/>
                </a:solidFill>
              </a:rPr>
              <a:t>в нашей работе. Благодарю вас </a:t>
            </a:r>
            <a:br>
              <a:rPr lang="ru-RU" sz="1600" dirty="0" smtClean="0">
                <a:solidFill>
                  <a:schemeClr val="tx1"/>
                </a:solidFill>
              </a:rPr>
            </a:br>
            <a:r>
              <a:rPr lang="ru-RU" sz="1600" dirty="0" smtClean="0">
                <a:solidFill>
                  <a:schemeClr val="tx1"/>
                </a:solidFill>
              </a:rPr>
              <a:t>за работу с расчетами и приглашаю </a:t>
            </a:r>
            <a:br>
              <a:rPr lang="ru-RU" sz="1600" dirty="0" smtClean="0">
                <a:solidFill>
                  <a:schemeClr val="tx1"/>
                </a:solidFill>
              </a:rPr>
            </a:br>
            <a:r>
              <a:rPr lang="ru-RU" sz="1600" dirty="0" smtClean="0">
                <a:solidFill>
                  <a:schemeClr val="tx1"/>
                </a:solidFill>
              </a:rPr>
              <a:t>к нам на работу после окончания учебы! </a:t>
            </a:r>
            <a:br>
              <a:rPr lang="ru-RU" sz="1600" dirty="0" smtClean="0">
                <a:solidFill>
                  <a:schemeClr val="tx1"/>
                </a:solidFill>
              </a:rPr>
            </a:br>
            <a:r>
              <a:rPr lang="ru-RU" sz="1600" dirty="0" smtClean="0">
                <a:solidFill>
                  <a:schemeClr val="tx1"/>
                </a:solidFill>
              </a:rPr>
              <a:t>За ответственное отношение к работе наши сотрудники получают денежные премии. </a:t>
            </a:r>
            <a:br>
              <a:rPr lang="ru-RU" sz="1600" dirty="0" smtClean="0">
                <a:solidFill>
                  <a:schemeClr val="tx1"/>
                </a:solidFill>
              </a:rPr>
            </a:br>
            <a:r>
              <a:rPr lang="ru-RU" sz="1600" b="1" dirty="0" smtClean="0">
                <a:solidFill>
                  <a:schemeClr val="tx1"/>
                </a:solidFill>
              </a:rPr>
              <a:t>А вас я хочу наградить оценками!</a:t>
            </a:r>
            <a:endParaRPr lang="ru-RU" sz="1600" b="1" dirty="0">
              <a:solidFill>
                <a:schemeClr val="tx1"/>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3123120951"/>
              </p:ext>
            </p:extLst>
          </p:nvPr>
        </p:nvGraphicFramePr>
        <p:xfrm>
          <a:off x="5508104" y="908720"/>
          <a:ext cx="3456384" cy="1828800"/>
        </p:xfrm>
        <a:graphic>
          <a:graphicData uri="http://schemas.openxmlformats.org/drawingml/2006/table">
            <a:tbl>
              <a:tblPr firstRow="1" bandRow="1">
                <a:tableStyleId>{5C22544A-7EE6-4342-B048-85BDC9FD1C3A}</a:tableStyleId>
              </a:tblPr>
              <a:tblGrid>
                <a:gridCol w="1152128">
                  <a:extLst>
                    <a:ext uri="{9D8B030D-6E8A-4147-A177-3AD203B41FA5}">
                      <a16:colId xmlns="" xmlns:a16="http://schemas.microsoft.com/office/drawing/2014/main" val="20000"/>
                    </a:ext>
                  </a:extLst>
                </a:gridCol>
                <a:gridCol w="1152128">
                  <a:extLst>
                    <a:ext uri="{9D8B030D-6E8A-4147-A177-3AD203B41FA5}">
                      <a16:colId xmlns="" xmlns:a16="http://schemas.microsoft.com/office/drawing/2014/main" val="20001"/>
                    </a:ext>
                  </a:extLst>
                </a:gridCol>
                <a:gridCol w="1152128">
                  <a:extLst>
                    <a:ext uri="{9D8B030D-6E8A-4147-A177-3AD203B41FA5}">
                      <a16:colId xmlns="" xmlns:a16="http://schemas.microsoft.com/office/drawing/2014/main" val="20002"/>
                    </a:ext>
                  </a:extLst>
                </a:gridCol>
              </a:tblGrid>
              <a:tr h="567153">
                <a:tc>
                  <a:txBody>
                    <a:bodyPr/>
                    <a:lstStyle/>
                    <a:p>
                      <a:pPr algn="ctr"/>
                      <a:r>
                        <a:rPr lang="ru-RU" sz="3600" dirty="0" smtClean="0"/>
                        <a:t>3</a:t>
                      </a:r>
                      <a:endParaRPr lang="ru-RU" sz="3600" dirty="0"/>
                    </a:p>
                  </a:txBody>
                  <a:tcPr/>
                </a:tc>
                <a:tc>
                  <a:txBody>
                    <a:bodyPr/>
                    <a:lstStyle/>
                    <a:p>
                      <a:pPr algn="ctr"/>
                      <a:r>
                        <a:rPr lang="ru-RU" sz="3600" dirty="0" smtClean="0"/>
                        <a:t>4</a:t>
                      </a:r>
                      <a:endParaRPr lang="ru-RU" sz="3600" dirty="0"/>
                    </a:p>
                  </a:txBody>
                  <a:tcPr/>
                </a:tc>
                <a:tc>
                  <a:txBody>
                    <a:bodyPr/>
                    <a:lstStyle/>
                    <a:p>
                      <a:pPr algn="ctr"/>
                      <a:r>
                        <a:rPr lang="ru-RU" sz="3600" dirty="0" smtClean="0"/>
                        <a:t>5</a:t>
                      </a:r>
                      <a:endParaRPr lang="ru-RU" sz="3600" dirty="0"/>
                    </a:p>
                  </a:txBody>
                  <a:tcPr/>
                </a:tc>
                <a:extLst>
                  <a:ext uri="{0D108BD9-81ED-4DB2-BD59-A6C34878D82A}">
                    <a16:rowId xmlns="" xmlns:a16="http://schemas.microsoft.com/office/drawing/2014/main" val="10000"/>
                  </a:ext>
                </a:extLst>
              </a:tr>
              <a:tr h="567153">
                <a:tc>
                  <a:txBody>
                    <a:bodyPr/>
                    <a:lstStyle/>
                    <a:p>
                      <a:pPr algn="ctr"/>
                      <a:r>
                        <a:rPr lang="ru-RU" sz="1200" dirty="0" smtClean="0"/>
                        <a:t>Самостоятельные решения отсутствуют,</a:t>
                      </a:r>
                      <a:r>
                        <a:rPr lang="ru-RU" sz="1200" baseline="0" dirty="0" smtClean="0"/>
                        <a:t> работал вместе со всеми</a:t>
                      </a:r>
                      <a:endParaRPr lang="ru-RU" sz="1200" dirty="0"/>
                    </a:p>
                  </a:txBody>
                  <a:tcPr/>
                </a:tc>
                <a:tc>
                  <a:txBody>
                    <a:bodyPr/>
                    <a:lstStyle/>
                    <a:p>
                      <a:pPr algn="ctr"/>
                      <a:r>
                        <a:rPr lang="ru-RU" sz="1200" dirty="0" smtClean="0"/>
                        <a:t>Самостоятельные решения есть, но есть ошибки, или пользовался подсказками</a:t>
                      </a:r>
                      <a:endParaRPr lang="ru-RU" sz="1200" dirty="0"/>
                    </a:p>
                  </a:txBody>
                  <a:tcPr/>
                </a:tc>
                <a:tc>
                  <a:txBody>
                    <a:bodyPr/>
                    <a:lstStyle/>
                    <a:p>
                      <a:pPr algn="ctr"/>
                      <a:r>
                        <a:rPr lang="ru-RU" sz="1200" dirty="0" smtClean="0"/>
                        <a:t>Первым решил задачу, не пользовался подсказками</a:t>
                      </a:r>
                      <a:endParaRPr lang="ru-RU" sz="1200" dirty="0"/>
                    </a:p>
                  </a:txBody>
                  <a:tcPr/>
                </a:tc>
                <a:extLst>
                  <a:ext uri="{0D108BD9-81ED-4DB2-BD59-A6C34878D82A}">
                    <a16:rowId xmlns="" xmlns:a16="http://schemas.microsoft.com/office/drawing/2014/main" val="10001"/>
                  </a:ext>
                </a:extLst>
              </a:tr>
            </a:tbl>
          </a:graphicData>
        </a:graphic>
      </p:graphicFrame>
      <p:sp>
        <p:nvSpPr>
          <p:cNvPr id="7" name="TextBox 6"/>
          <p:cNvSpPr txBox="1"/>
          <p:nvPr/>
        </p:nvSpPr>
        <p:spPr>
          <a:xfrm>
            <a:off x="5508103" y="442193"/>
            <a:ext cx="3456385"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ru-RU" b="1" dirty="0" smtClean="0"/>
              <a:t>Шкала оценок</a:t>
            </a:r>
            <a:endParaRPr lang="ru-RU" b="1" dirty="0"/>
          </a:p>
        </p:txBody>
      </p:sp>
      <p:sp>
        <p:nvSpPr>
          <p:cNvPr id="9" name="TextBox 8"/>
          <p:cNvSpPr txBox="1"/>
          <p:nvPr/>
        </p:nvSpPr>
        <p:spPr>
          <a:xfrm>
            <a:off x="5508103" y="3028310"/>
            <a:ext cx="3456385"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ru-RU" b="1" dirty="0" smtClean="0"/>
              <a:t>Домашнее задание</a:t>
            </a:r>
            <a:endParaRPr lang="ru-RU" b="1" dirty="0"/>
          </a:p>
        </p:txBody>
      </p:sp>
      <p:sp>
        <p:nvSpPr>
          <p:cNvPr id="8" name="TextBox 7"/>
          <p:cNvSpPr txBox="1"/>
          <p:nvPr/>
        </p:nvSpPr>
        <p:spPr>
          <a:xfrm>
            <a:off x="5508103" y="3501008"/>
            <a:ext cx="3456385" cy="1754326"/>
          </a:xfrm>
          <a:prstGeom prst="rect">
            <a:avLst/>
          </a:prstGeom>
          <a:noFill/>
        </p:spPr>
        <p:txBody>
          <a:bodyPr wrap="square" rtlCol="0">
            <a:spAutoFit/>
          </a:bodyPr>
          <a:lstStyle/>
          <a:p>
            <a:pPr marL="342900" indent="-342900">
              <a:buAutoNum type="arabicPeriod"/>
            </a:pPr>
            <a:r>
              <a:rPr lang="ru-RU" dirty="0" smtClean="0"/>
              <a:t>Прочесть §54, с. 132.</a:t>
            </a:r>
          </a:p>
          <a:p>
            <a:pPr marL="342900" indent="-342900">
              <a:buAutoNum type="arabicPeriod"/>
            </a:pPr>
            <a:r>
              <a:rPr lang="ru-RU" dirty="0" smtClean="0"/>
              <a:t>Выписать формулы и определения.</a:t>
            </a:r>
          </a:p>
          <a:p>
            <a:pPr marL="342900" indent="-342900">
              <a:buAutoNum type="arabicPeriod"/>
            </a:pPr>
            <a:r>
              <a:rPr lang="ru-RU" dirty="0" smtClean="0"/>
              <a:t>Подготовить сообщение о единицах измерения для величины из параграфа. </a:t>
            </a:r>
            <a:endParaRPr lang="ru-RU" dirty="0"/>
          </a:p>
        </p:txBody>
      </p:sp>
      <p:sp>
        <p:nvSpPr>
          <p:cNvPr id="11" name="TextBox 10"/>
          <p:cNvSpPr txBox="1"/>
          <p:nvPr/>
        </p:nvSpPr>
        <p:spPr>
          <a:xfrm>
            <a:off x="5500762" y="6021288"/>
            <a:ext cx="3456385"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ru-RU" b="1" dirty="0" smtClean="0"/>
              <a:t>До встречи!</a:t>
            </a:r>
            <a:endParaRPr lang="ru-RU" b="1" dirty="0"/>
          </a:p>
        </p:txBody>
      </p:sp>
    </p:spTree>
    <p:extLst>
      <p:ext uri="{BB962C8B-B14F-4D97-AF65-F5344CB8AC3E}">
        <p14:creationId xmlns:p14="http://schemas.microsoft.com/office/powerpoint/2010/main" val="549839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8" grpId="0"/>
      <p:bldP spid="11" grpId="0"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315</TotalTime>
  <Words>863</Words>
  <Application>Microsoft Office PowerPoint</Application>
  <PresentationFormat>Экран (4:3)</PresentationFormat>
  <Paragraphs>100</Paragraphs>
  <Slides>9</Slides>
  <Notes>0</Notes>
  <HiddenSlides>0</HiddenSlides>
  <MMClips>0</MMClips>
  <ScaleCrop>false</ScaleCrop>
  <HeadingPairs>
    <vt:vector size="8" baseType="variant">
      <vt:variant>
        <vt:lpstr>Использованные шрифты</vt:lpstr>
      </vt:variant>
      <vt:variant>
        <vt:i4>2</vt:i4>
      </vt:variant>
      <vt:variant>
        <vt:lpstr>Тема</vt:lpstr>
      </vt:variant>
      <vt:variant>
        <vt:i4>1</vt:i4>
      </vt:variant>
      <vt:variant>
        <vt:lpstr>Связи</vt:lpstr>
      </vt:variant>
      <vt:variant>
        <vt:i4>1</vt:i4>
      </vt:variant>
      <vt:variant>
        <vt:lpstr>Заголовки слайдов</vt:lpstr>
      </vt:variant>
      <vt:variant>
        <vt:i4>9</vt:i4>
      </vt:variant>
    </vt:vector>
  </HeadingPairs>
  <TitlesOfParts>
    <vt:vector size="13" baseType="lpstr">
      <vt:lpstr>Arial</vt:lpstr>
      <vt:lpstr>Calibri</vt:lpstr>
      <vt:lpstr>Тема Office</vt:lpstr>
      <vt:lpstr>???</vt:lpstr>
      <vt:lpstr>Производство  железобетонных изделий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Производство  железобетонных изделий</dc:title>
  <dc:creator>Ирина</dc:creator>
  <cp:lastModifiedBy>1</cp:lastModifiedBy>
  <cp:revision>34</cp:revision>
  <dcterms:created xsi:type="dcterms:W3CDTF">2018-06-05T17:21:26Z</dcterms:created>
  <dcterms:modified xsi:type="dcterms:W3CDTF">2018-06-06T13:19:48Z</dcterms:modified>
</cp:coreProperties>
</file>