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6" r:id="rId3"/>
    <p:sldId id="327" r:id="rId4"/>
    <p:sldId id="312" r:id="rId5"/>
    <p:sldId id="318" r:id="rId6"/>
    <p:sldId id="319" r:id="rId7"/>
    <p:sldId id="322" r:id="rId8"/>
    <p:sldId id="323" r:id="rId9"/>
    <p:sldId id="324" r:id="rId10"/>
    <p:sldId id="320" r:id="rId11"/>
    <p:sldId id="321" r:id="rId12"/>
    <p:sldId id="328" r:id="rId13"/>
    <p:sldId id="330" r:id="rId14"/>
    <p:sldId id="315" r:id="rId15"/>
    <p:sldId id="317" r:id="rId16"/>
    <p:sldId id="329" r:id="rId17"/>
    <p:sldId id="32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7108" y="422031"/>
            <a:ext cx="8323715" cy="283698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Предметная интеграция как фактор развития функциональной грамотности школьников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0277" y="3525490"/>
            <a:ext cx="6764215" cy="276980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Макарова Елена Федоровна,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физики МАОУ СОШ № 92, первой квалификационной категории, </a:t>
            </a:r>
          </a:p>
          <a:p>
            <a:pPr algn="l"/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Тимергазиева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Гульшат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Ташбулатовна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физики МАОУ СОШ № 92,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высшей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категории,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4" y="2905640"/>
            <a:ext cx="3575539" cy="35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108" y="1"/>
            <a:ext cx="9835660" cy="1930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Перемещение тем с учетом интеграции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458555"/>
              </p:ext>
            </p:extLst>
          </p:nvPr>
        </p:nvGraphicFramePr>
        <p:xfrm>
          <a:off x="152400" y="834684"/>
          <a:ext cx="11309498" cy="5441702"/>
        </p:xfrm>
        <a:graphic>
          <a:graphicData uri="http://schemas.openxmlformats.org/drawingml/2006/table">
            <a:tbl>
              <a:tblPr firstRow="1" firstCol="1" bandRow="1"/>
              <a:tblGrid>
                <a:gridCol w="1156026"/>
                <a:gridCol w="5490959"/>
                <a:gridCol w="844061"/>
                <a:gridCol w="3818452"/>
              </a:tblGrid>
              <a:tr h="640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</a:t>
                      </a: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Тема, излучающаяся в рамках программы</a:t>
                      </a: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Часы</a:t>
                      </a:r>
                      <a:endParaRPr lang="ru-RU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Высвободившийся час </a:t>
                      </a:r>
                      <a:endParaRPr lang="ru-RU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 класс</a:t>
                      </a:r>
                      <a:endParaRPr lang="ru-RU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Тема «Испарение» по физике и «Закономерности тепла и влаги»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Идет на решение задач по теме « Тепловые явления»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Тема «Глаз как оптическая система. Дефекты зрения» по физике и «Гигиена зрения. Предупреждение глазных болезней»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Идет в резерв учебного времени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rial" pitchFamily="34" charset="0"/>
                          <a:cs typeface="Arial" pitchFamily="34" charset="0"/>
                        </a:rPr>
                        <a:t>9 класс</a:t>
                      </a:r>
                      <a:endParaRPr lang="ru-RU" sz="24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Тема «Конденсаторы» по физике и «Строение клетки» по биологии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Идет в резерв учебного времени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Тема «Атомная энергетика» по физике и «Энергетика России» по географии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Идет в резерв учебного времени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1688" y="3011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31" y="609600"/>
            <a:ext cx="1125415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Инструментарий для оценивания результативности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318912" cy="3880773"/>
          </a:xfrm>
        </p:spPr>
        <p:txBody>
          <a:bodyPr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Проверочная работа интегративной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составляющей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программы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2.  Маршрутный лист экскурсии (диагностика экскурсии (виртуальной) на производственное предприятие города, области)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3. Дивергентная карта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4. Механизм диагностики экскурсии (виртуальной) на производственное предприятие города, области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02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Интегрированные уроки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48" y="1617785"/>
            <a:ext cx="10998851" cy="3511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Источники звука. Звуковые колебания.(Физика-биология) 9 класс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Электроэнергетика России.(Физика-география) 9 класс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mypresentation.ru/documents/fdab6b1504e9da52ac07c1b2a915f1a9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" y="3189227"/>
            <a:ext cx="4759568" cy="35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f.ppt-online.org/files/slide/d/DZdQKAJWgo1eYSTnGIBUEVpR3iN07lkubxLarc/slide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8" y="3189227"/>
            <a:ext cx="4938589" cy="35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Виртуальные экскурсии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Антипинский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НПЗ</a:t>
            </a:r>
          </a:p>
          <a:p>
            <a:pPr>
              <a:lnSpc>
                <a:spcPct val="2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Тюменский фанерный комбинат</a:t>
            </a:r>
          </a:p>
          <a:p>
            <a:pPr>
              <a:lnSpc>
                <a:spcPct val="2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Тюменский аккумуляторный завод </a:t>
            </a: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invest.tyumen-city.ru/images/saite/new/1e490fc6618a8c3ffd76c3089839be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6" y="1312984"/>
            <a:ext cx="3348526" cy="22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o2.imgsmail.ru/imgpreview?key=45901356c7058c49&amp;mb=imgdb_preview_3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56" y="1406344"/>
            <a:ext cx="3196249" cy="21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taprom.ru/imgfck/Image/machine_building/im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3938954"/>
            <a:ext cx="3900969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589" y="266700"/>
            <a:ext cx="8596668" cy="834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дает интеграция учителю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92" y="1319647"/>
            <a:ext cx="11521469" cy="473825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успешно реализовывать методологические, образовательные, развивающие, воспитательные и конструктивные функции;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согласованно работать учителям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различных дисциплин: химии, физики, биологии, географии, математики, истории, обществознания, технологии и других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Совершенствовать методы обучения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kern="0" dirty="0" smtClean="0">
                <a:solidFill>
                  <a:schemeClr val="tx1"/>
                </a:solidFill>
                <a:latin typeface="Arial"/>
                <a:cs typeface="Arial"/>
              </a:rPr>
              <a:t>Высвобождать  учебное время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kern="0" dirty="0" smtClean="0">
                <a:solidFill>
                  <a:schemeClr val="tx1"/>
                </a:solidFill>
                <a:latin typeface="Arial"/>
                <a:cs typeface="Arial"/>
              </a:rPr>
              <a:t>Включать дополнительное содержание </a:t>
            </a:r>
            <a:r>
              <a:rPr lang="ru-RU" sz="2400" b="1" kern="0" dirty="0">
                <a:solidFill>
                  <a:schemeClr val="tx1"/>
                </a:solidFill>
                <a:latin typeface="Arial"/>
                <a:cs typeface="Arial"/>
              </a:rPr>
              <a:t>по определенной </a:t>
            </a:r>
            <a:r>
              <a:rPr lang="ru-RU" sz="2400" b="1" kern="0" dirty="0" smtClean="0">
                <a:solidFill>
                  <a:schemeClr val="tx1"/>
                </a:solidFill>
                <a:latin typeface="Arial"/>
                <a:cs typeface="Arial"/>
              </a:rPr>
              <a:t>теме.</a:t>
            </a:r>
            <a:endParaRPr lang="ru-RU" sz="2400" b="1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2400" b="1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Ø"/>
            </a:pPr>
            <a:endParaRPr lang="ru-RU" sz="2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Ø"/>
            </a:pPr>
            <a:endParaRPr lang="ru-RU" sz="2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Ø"/>
            </a:pPr>
            <a:endParaRPr lang="ru-RU" sz="2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877" y="550984"/>
            <a:ext cx="8617510" cy="59787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дает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интеграция ученику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609" y="1562899"/>
            <a:ext cx="9859108" cy="49002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переносить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способы действий с одних объектов 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другие и  формирует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представление о целостности мира.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активизирует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мыслительную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деятельность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является средством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мотивации учения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способствует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развитию творческого мышления  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imergaziev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15" y="3669323"/>
            <a:ext cx="2989385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XX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Областной форум молодых исследователей </a:t>
            </a:r>
          </a:p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«Шаг в будущее»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1.Господаров Д. «Физические основы работы ТЭЦ-2 города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Тюмени.Роза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ветров. »</a:t>
            </a:r>
          </a:p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2.Кравцова М.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Пьезоэлементы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быту»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XIX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Областной форум молодых исследователей «Шаг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будущее»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заочный тур Всероссийского форума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молодых исследователей «Шаг в будущее»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1.Котов Д. «Солнечная энергия в каждый дом»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imergazieva\Desktop\Tyumenskaya_TET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00" y="152400"/>
            <a:ext cx="3564245" cy="273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s6.pikabu.ru/post_img/2014/08/08/6/1407484308_1140952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31" y="4380033"/>
            <a:ext cx="3083169" cy="23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62371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10" y="811369"/>
            <a:ext cx="7868991" cy="53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«Надо учить не содержанию науки, а деятельности по ее усвоению»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В.Г.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Белинский</a:t>
            </a:r>
            <a:endParaRPr lang="ru-RU" sz="2800" b="1" kern="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Интегративный 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- средство формирования единой научной картины мира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интеграции кроется в интегративной сущности естественных наук, общности их методов и подходов</a:t>
            </a:r>
            <a:r>
              <a:rPr lang="ru-R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Разбирая вопросы регионального компонента и интеграции предметов, мы одновременно знакомим учащихся с различными профессиями, и, тем самым, решаем задачу политехнического образования.</a:t>
            </a:r>
            <a:endParaRPr lang="ru-R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3" y="3519153"/>
            <a:ext cx="4451797" cy="33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720" y="425002"/>
            <a:ext cx="5629281" cy="14810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kern="0" dirty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  <a:t>Исходные документы</a:t>
            </a:r>
            <a:br>
              <a:rPr lang="ru-RU" sz="2800" b="1" kern="0" dirty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ru-RU" sz="2800" b="1" kern="0" dirty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  <a:t> для составления рабочих программ </a:t>
            </a:r>
            <a:br>
              <a:rPr lang="ru-RU" sz="2800" b="1" kern="0" dirty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ru-RU" sz="2800" b="1" kern="0" dirty="0">
                <a:solidFill>
                  <a:schemeClr val="accent4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  <a:t>учебных курсов: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213641" cy="4227332"/>
          </a:xfrm>
        </p:spPr>
        <p:txBody>
          <a:bodyPr>
            <a:noAutofit/>
          </a:bodyPr>
          <a:lstStyle/>
          <a:p>
            <a:pPr lvl="0" algn="just" defTabSz="914400">
              <a:lnSpc>
                <a:spcPct val="80000"/>
              </a:lnSpc>
              <a:spcBef>
                <a:spcPts val="499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Закон «Об образовании»;</a:t>
            </a:r>
          </a:p>
          <a:p>
            <a:pPr lvl="0" algn="just" defTabSz="914400">
              <a:lnSpc>
                <a:spcPct val="80000"/>
              </a:lnSpc>
              <a:spcBef>
                <a:spcPts val="499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Федеральный государственный образовательный стандарт;</a:t>
            </a:r>
          </a:p>
          <a:p>
            <a:pPr lvl="0" algn="just" defTabSz="914400">
              <a:lnSpc>
                <a:spcPct val="80000"/>
              </a:lnSpc>
              <a:spcBef>
                <a:spcPts val="499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Примерные программы, созданные на основе федерального государственного образовательного стандарта;</a:t>
            </a:r>
          </a:p>
          <a:p>
            <a:pPr lvl="0" algn="just" defTabSz="914400">
              <a:lnSpc>
                <a:spcPct val="80000"/>
              </a:lnSpc>
              <a:spcBef>
                <a:spcPts val="499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Базисный учебный план общеобразовательных учреждений;</a:t>
            </a:r>
          </a:p>
          <a:p>
            <a:pPr lvl="0" algn="just" defTabSz="914400">
              <a:lnSpc>
                <a:spcPct val="80000"/>
              </a:lnSpc>
              <a:spcBef>
                <a:spcPts val="499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Федеральный перечень учебников, утвержденных, рекомендованных (допущенных) к использованию                           в образовательном процессе в образовательных учреждениях, реализующих программы общего образования;</a:t>
            </a:r>
          </a:p>
          <a:p>
            <a:pPr lvl="0" algn="just" defTabSz="914400">
              <a:lnSpc>
                <a:spcPct val="80000"/>
              </a:lnSpc>
              <a:spcBef>
                <a:spcPts val="499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Требования к оснащению образовательного процесса                       в соответствии с содержательным наполнением учебных предметов федерального компонента государственного образовательного стандарта.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мер, направленных на систематическое обновление содержания общего образования (приказ МОН РФ от 15.12.2016 № 1598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поручения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Тюменской области о необходимости подготовки инженерно-технических кадров для развития региона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964306" cy="20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16765"/>
            <a:ext cx="12192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Анализ примерных  программ курсов физики, химии, биологии, географии, информатики.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Анализ тематического планирования </a:t>
            </a:r>
            <a:r>
              <a:rPr lang="ru-RU" sz="2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 учетом интеграции</a:t>
            </a:r>
            <a:r>
              <a:rPr lang="ru-RU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Определение темы  для интеграции предметов и включение их в рабочую программу.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Определение планируемых  результатов </a:t>
            </a:r>
            <a:r>
              <a:rPr lang="ru-RU" sz="2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 учетом интеграции</a:t>
            </a:r>
            <a:r>
              <a:rPr lang="ru-RU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Определение в рабочей программе количества часов, отводимых на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экскурсии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интегрированные уроки.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Анализ конкретного производственного ресурса образовательных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экскурсий (в том числе виртуальных)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актуальных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для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школы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учетом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темы.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964" y="675861"/>
            <a:ext cx="1008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Алгоритм разработки рабочей программы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59148" cy="1320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Изменения в тематическом планировании с учетом интеграции предметов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136708"/>
              </p:ext>
            </p:extLst>
          </p:nvPr>
        </p:nvGraphicFramePr>
        <p:xfrm>
          <a:off x="675410" y="1922319"/>
          <a:ext cx="11045535" cy="4559997"/>
        </p:xfrm>
        <a:graphic>
          <a:graphicData uri="http://schemas.openxmlformats.org/drawingml/2006/table">
            <a:tbl>
              <a:tblPr firstRow="1" firstCol="1" bandRow="1"/>
              <a:tblGrid>
                <a:gridCol w="893617"/>
                <a:gridCol w="1878585"/>
                <a:gridCol w="1772579"/>
                <a:gridCol w="875566"/>
                <a:gridCol w="1677020"/>
                <a:gridCol w="2005068"/>
                <a:gridCol w="1943100"/>
              </a:tblGrid>
              <a:tr h="64560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урока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Интеграция тем по предметам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часов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урока в тематическом планировании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Экскурсии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(виртуальные)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Метапредметные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результаты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Область интеграции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Тема урока (физика)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Тема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(география)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1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Энергия</a:t>
                      </a:r>
                      <a:r>
                        <a:rPr lang="ru-RU" sz="2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Кинетическая и потенциальная энергия.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Ветер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(6 класс)</a:t>
                      </a:r>
                      <a:endParaRPr lang="ru-RU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1/30</a:t>
                      </a:r>
                      <a:endParaRPr lang="ru-RU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Расширение области применения данного понятия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энергия рек и ветра,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образование ветра.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3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9308330" cy="372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узел суммирования 3"/>
          <p:cNvSpPr/>
          <p:nvPr/>
        </p:nvSpPr>
        <p:spPr>
          <a:xfrm>
            <a:off x="3446585" y="2556804"/>
            <a:ext cx="45719" cy="4571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33661" y="609600"/>
            <a:ext cx="6559354" cy="1679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Виды интегрированных уроков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4061" y="3212123"/>
            <a:ext cx="3083169" cy="1699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Один учитель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2123" y="434926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23393" y="3212123"/>
            <a:ext cx="3188677" cy="1699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Бинарный (два учителя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600526">
            <a:off x="6306430" y="25592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806583">
            <a:off x="2835812" y="25919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642" y="142010"/>
            <a:ext cx="11189085" cy="1320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Пример тематического планирования с учетом интеграции   7 класс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382249"/>
              </p:ext>
            </p:extLst>
          </p:nvPr>
        </p:nvGraphicFramePr>
        <p:xfrm>
          <a:off x="537185" y="1612496"/>
          <a:ext cx="11021769" cy="4697941"/>
        </p:xfrm>
        <a:graphic>
          <a:graphicData uri="http://schemas.openxmlformats.org/drawingml/2006/table">
            <a:tbl>
              <a:tblPr firstRow="1" firstCol="1" bandRow="1"/>
              <a:tblGrid>
                <a:gridCol w="951646"/>
                <a:gridCol w="1493360"/>
                <a:gridCol w="1465118"/>
                <a:gridCol w="1059873"/>
                <a:gridCol w="2067791"/>
                <a:gridCol w="1745672"/>
                <a:gridCol w="2238309"/>
              </a:tblGrid>
              <a:tr h="5989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урока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Интеграция тем по предметам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часов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урока в тематическом планировании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Экскурсии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(виртуальные)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Метапредметные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результаты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Область интеграции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Тема урока (физика)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Тема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(предмет)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341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8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Диффузия в газах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жидкостях и твердых телах.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Лечебно-оздоровительные услуги ОАО «Профилакторий  «Светлый», </a:t>
                      </a:r>
                      <a:endParaRPr lang="ru-RU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Тюмень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Наглядное представление процесса диффузии в физике, медицине и биологии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Диффузия в органах дыхания (биология 8кл), питание и дыхание- типичные диффузионные процессы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(биология 7кл)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4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60" y="162791"/>
            <a:ext cx="11178694" cy="1320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Пример тематического планирования с учетом интеграции  8 класс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993840"/>
              </p:ext>
            </p:extLst>
          </p:nvPr>
        </p:nvGraphicFramePr>
        <p:xfrm>
          <a:off x="537185" y="1612496"/>
          <a:ext cx="11318842" cy="4926541"/>
        </p:xfrm>
        <a:graphic>
          <a:graphicData uri="http://schemas.openxmlformats.org/drawingml/2006/table">
            <a:tbl>
              <a:tblPr firstRow="1" firstCol="1" bandRow="1"/>
              <a:tblGrid>
                <a:gridCol w="951646"/>
                <a:gridCol w="1723292"/>
                <a:gridCol w="1710387"/>
                <a:gridCol w="844847"/>
                <a:gridCol w="1745270"/>
                <a:gridCol w="103909"/>
                <a:gridCol w="1963882"/>
                <a:gridCol w="2275609"/>
              </a:tblGrid>
              <a:tr h="5989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урока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Интеграция тем по предметам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часов/место урока в тематическом планировании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Экскурсии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(виртуальные)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Метапредметные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результаты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Область интеграции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Тема урока (физика)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Тема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(предмет)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341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8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Энергия топлива. Удельная теплота сгорания.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Химические реакции. Горение. (химия)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1ч/36 </a:t>
                      </a:r>
                      <a:r>
                        <a:rPr lang="ru-RU" sz="20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ЗАО 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20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Антипинский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НПЗ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». Получение 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дизельного топлива, бензина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Анализ и отбор информации с использованием различных источников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Экзотермические (выделение теплоты) и эндотермические (поглощение теплоты) реакции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6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0164"/>
            <a:ext cx="11064394" cy="123651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Пример тематического планирования с учетом интеграции 9 класс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24749"/>
              </p:ext>
            </p:extLst>
          </p:nvPr>
        </p:nvGraphicFramePr>
        <p:xfrm>
          <a:off x="537185" y="1612496"/>
          <a:ext cx="11021769" cy="4998720"/>
        </p:xfrm>
        <a:graphic>
          <a:graphicData uri="http://schemas.openxmlformats.org/drawingml/2006/table">
            <a:tbl>
              <a:tblPr firstRow="1" firstCol="1" bandRow="1"/>
              <a:tblGrid>
                <a:gridCol w="951646"/>
                <a:gridCol w="1794696"/>
                <a:gridCol w="1475509"/>
                <a:gridCol w="1008321"/>
                <a:gridCol w="1391979"/>
                <a:gridCol w="1972941"/>
                <a:gridCol w="2426677"/>
              </a:tblGrid>
              <a:tr h="5989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урока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Интеграция тем по предметам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часов/место урока в тематическом планировании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Экскурсии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(виртуальные)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Метапредметные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результаты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Область интеграции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Тема урока (физика)</a:t>
                      </a: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Тема </a:t>
                      </a:r>
                      <a:endParaRPr lang="ru-RU" sz="16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(предмет)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8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  <a:endParaRPr lang="ru-RU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Конденсатор. Получение электромагнитных колебаний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Строение клетки. (биология)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1ч/13 </a:t>
                      </a:r>
                      <a:r>
                        <a:rPr lang="ru-RU" sz="20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Анализ и отбор информации с использованием различных источников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Определить электрическую емкость клетки,</a:t>
                      </a:r>
                      <a:r>
                        <a:rPr lang="ru-RU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учитывая, что накопительный заряд клетки равен заряду 10 электронов.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4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935</TotalTime>
  <Words>939</Words>
  <Application>Microsoft Office PowerPoint</Application>
  <PresentationFormat>Широкоэкранный</PresentationFormat>
  <Paragraphs>159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Microsoft YaHei</vt:lpstr>
      <vt:lpstr>Arial</vt:lpstr>
      <vt:lpstr>Calibri</vt:lpstr>
      <vt:lpstr>Mangal</vt:lpstr>
      <vt:lpstr>Times New Roman</vt:lpstr>
      <vt:lpstr>Trebuchet MS</vt:lpstr>
      <vt:lpstr>Wingdings</vt:lpstr>
      <vt:lpstr>Wingdings 3</vt:lpstr>
      <vt:lpstr>Грань</vt:lpstr>
      <vt:lpstr>Предметная интеграция как фактор развития функциональной грамотности школьников </vt:lpstr>
      <vt:lpstr>Презентация PowerPoint</vt:lpstr>
      <vt:lpstr>Исходные документы  для составления рабочих программ  учебных курсов:</vt:lpstr>
      <vt:lpstr>Презентация PowerPoint</vt:lpstr>
      <vt:lpstr>Изменения в тематическом планировании с учетом интеграции предметов</vt:lpstr>
      <vt:lpstr>Презентация PowerPoint</vt:lpstr>
      <vt:lpstr>Пример тематического планирования с учетом интеграции   7 класс</vt:lpstr>
      <vt:lpstr>Пример тематического планирования с учетом интеграции  8 класс</vt:lpstr>
      <vt:lpstr>Пример тематического планирования с учетом интеграции 9 класс</vt:lpstr>
      <vt:lpstr>Перемещение тем с учетом интеграции</vt:lpstr>
      <vt:lpstr>Инструментарий для оценивания результативности</vt:lpstr>
      <vt:lpstr>Интегрированные уроки</vt:lpstr>
      <vt:lpstr>Виртуальные экскурсии</vt:lpstr>
      <vt:lpstr>Что дает интеграция учителю   </vt:lpstr>
      <vt:lpstr>Что дает интеграция ученику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Макарова Елена Федоровна</dc:creator>
  <cp:lastModifiedBy>Админ</cp:lastModifiedBy>
  <cp:revision>197</cp:revision>
  <dcterms:created xsi:type="dcterms:W3CDTF">2017-01-10T08:29:16Z</dcterms:created>
  <dcterms:modified xsi:type="dcterms:W3CDTF">2017-11-07T09:22:45Z</dcterms:modified>
</cp:coreProperties>
</file>