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707" autoAdjust="0"/>
  </p:normalViewPr>
  <p:slideViewPr>
    <p:cSldViewPr snapToGrid="0"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72535C-488F-4F08-9451-6B54B9D375BD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F92C6-20A2-4524-8779-F99C9A508B6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783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F92C6-20A2-4524-8779-F99C9A508B6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743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399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108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0074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5593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31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29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1520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32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739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189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251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BD40A-70EC-4B5B-8798-7B04C5ABBC9C}" type="datetimeFigureOut">
              <a:rPr lang="ru-RU" smtClean="0"/>
              <a:t>21.12.2015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2BA22-6BB6-4B8D-B361-AEE1A68BC6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42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25403" y="1545395"/>
            <a:ext cx="3397692" cy="376313"/>
          </a:xfrm>
        </p:spPr>
        <p:txBody>
          <a:bodyPr>
            <a:noAutofit/>
          </a:bodyPr>
          <a:lstStyle/>
          <a:p>
            <a:r>
              <a:rPr lang="ru-RU" sz="1600" dirty="0" smtClean="0"/>
              <a:t>Единые методические дни 2015 год</a:t>
            </a:r>
            <a:endParaRPr lang="ru-RU" sz="1600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0" y="2019313"/>
            <a:ext cx="3623095" cy="4838687"/>
          </a:xfrm>
        </p:spPr>
        <p:txBody>
          <a:bodyPr>
            <a:noAutofit/>
          </a:bodyPr>
          <a:lstStyle/>
          <a:p>
            <a:r>
              <a:rPr lang="ru-RU" sz="1200" dirty="0"/>
              <a:t>3-5 июня: Оценка текущего состояния и определение путей совершенствования системы подготовки кадров, формирование региональных требований к универсальным компетенциям выпускника</a:t>
            </a:r>
          </a:p>
          <a:p>
            <a:r>
              <a:rPr lang="ru-RU" sz="1200" dirty="0"/>
              <a:t>29-30 июня: Разработка региональной программы по формированию и развитию универсальных компетенций, внедрение требований профессиональных стандартов в образовательный процесс </a:t>
            </a:r>
          </a:p>
          <a:p>
            <a:r>
              <a:rPr lang="ru-RU" sz="1200" dirty="0"/>
              <a:t>19-21 августа: Апробация механизмов совершенствования системы подготовки кадров: проведение независимой сертификации квалификаций, промежуточной и итоговой аттестации обучающихся в формате </a:t>
            </a:r>
            <a:r>
              <a:rPr lang="ru-RU" sz="1200" dirty="0" err="1"/>
              <a:t>Ворлдскиллс</a:t>
            </a:r>
            <a:r>
              <a:rPr lang="ru-RU" sz="1200" dirty="0"/>
              <a:t>, моделирование современной социокультурной образовательной среды, применение приемов </a:t>
            </a:r>
            <a:r>
              <a:rPr lang="ru-RU" sz="1200" dirty="0" err="1"/>
              <a:t>фасилитации</a:t>
            </a:r>
            <a:r>
              <a:rPr lang="ru-RU" sz="1200" dirty="0"/>
              <a:t> на учебных занятиях, определение новых подходов к деятельности МФЦПК</a:t>
            </a:r>
          </a:p>
          <a:p>
            <a:r>
              <a:rPr lang="ru-RU" sz="1200" dirty="0"/>
              <a:t>14-16 декабря: Основные подходы к дуальному обучению, презентация опыта деятельности базовых площадок, внедрение регионального стандарта формирования УК, формирование содержания программ (дисциплин, практик) в соответствии с требованиями  WorldSkills</a:t>
            </a:r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>
          <a:xfrm>
            <a:off x="4387068" y="1766669"/>
            <a:ext cx="3689871" cy="23753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/>
              <a:t>Тематика ЕМД на 2016 год</a:t>
            </a:r>
            <a:endParaRPr lang="ru-RU" sz="1600" dirty="0"/>
          </a:p>
        </p:txBody>
      </p:sp>
      <p:sp>
        <p:nvSpPr>
          <p:cNvPr id="8" name="Объект 7"/>
          <p:cNvSpPr>
            <a:spLocks noGrp="1"/>
          </p:cNvSpPr>
          <p:nvPr>
            <p:ph sz="quarter" idx="4"/>
          </p:nvPr>
        </p:nvSpPr>
        <p:spPr>
          <a:xfrm>
            <a:off x="4158790" y="2151111"/>
            <a:ext cx="4104569" cy="4275326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Модернизация структуры подготовки ПОО ТО с учетом перечня профессий ТОП-50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Формирование региональной системы конкурсного движения профессионального мастерства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Реализация Комплекса мер по совершенствованию системы среднего профессионального образования в Тюменской области </a:t>
            </a:r>
            <a:r>
              <a:rPr lang="ru-RU" sz="1100" b="1" i="1" dirty="0">
                <a:solidFill>
                  <a:schemeClr val="accent1">
                    <a:lumMod val="75000"/>
                  </a:schemeClr>
                </a:solidFill>
              </a:rPr>
              <a:t>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Дуальное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образование: опыт и перспективы реализации в регионе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Индивидуальные образовательные программы обучения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Новые подходы к организации </a:t>
            </a:r>
            <a:r>
              <a:rPr lang="ru-RU" sz="1100" dirty="0" err="1">
                <a:solidFill>
                  <a:schemeClr val="accent1">
                    <a:lumMod val="75000"/>
                  </a:schemeClr>
                </a:solidFill>
              </a:rPr>
              <a:t>профориентационной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 работы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Повышение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уровня профессиональной компетентности педагогов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Региональный стандарт формирования универсальных компетенций: опыт внедрения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З</a:t>
            </a:r>
            <a:r>
              <a:rPr lang="en-US" sz="1100" dirty="0">
                <a:solidFill>
                  <a:schemeClr val="accent1">
                    <a:lumMod val="75000"/>
                  </a:schemeClr>
                </a:solidFill>
              </a:rPr>
              <a:t>D –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образование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Исследовательская деятельность обучающихся ПОО: реальность или формальность?                                                  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1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 err="1" smtClean="0">
                <a:solidFill>
                  <a:schemeClr val="accent1">
                    <a:lumMod val="75000"/>
                  </a:schemeClr>
                </a:solidFill>
              </a:rPr>
              <a:t>Профилизация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образовательных программ среднего общего образования, реализуемых в рамках ФГОС СПО   </a:t>
            </a: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                                                    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Сопровождение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профессионального становления обучающихся        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100" dirty="0" smtClean="0">
                <a:solidFill>
                  <a:schemeClr val="accent1">
                    <a:lumMod val="75000"/>
                  </a:schemeClr>
                </a:solidFill>
              </a:rPr>
              <a:t>Взаимодействие </a:t>
            </a:r>
            <a:r>
              <a:rPr lang="ru-RU" sz="1100" dirty="0">
                <a:solidFill>
                  <a:schemeClr val="accent1">
                    <a:lumMod val="75000"/>
                  </a:schemeClr>
                </a:solidFill>
              </a:rPr>
              <a:t>ПОО и вузов: преемственность образовательных программ</a:t>
            </a:r>
            <a:endParaRPr lang="ru-RU" sz="11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Rectangle 135"/>
          <p:cNvSpPr/>
          <p:nvPr/>
        </p:nvSpPr>
        <p:spPr bwMode="auto">
          <a:xfrm rot="16200000">
            <a:off x="3891518" y="-2479881"/>
            <a:ext cx="1085850" cy="668178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75000"/>
                  <a:alpha val="83000"/>
                </a:schemeClr>
              </a:gs>
            </a:gsLst>
            <a:lin ang="1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 sz="1013"/>
          </a:p>
        </p:txBody>
      </p:sp>
      <p:pic>
        <p:nvPicPr>
          <p:cNvPr id="11" name="Рисунок 141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6785013" y="446959"/>
            <a:ext cx="867079" cy="864000"/>
          </a:xfrm>
          <a:prstGeom prst="rect">
            <a:avLst/>
          </a:prstGeom>
          <a:ln w="31750" cmpd="tri">
            <a:solidFill>
              <a:schemeClr val="bg1"/>
            </a:solidFill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</p:pic>
      <p:pic>
        <p:nvPicPr>
          <p:cNvPr id="12" name="Рисунок 150"/>
          <p:cNvPicPr>
            <a:picLocks noChangeAspect="1"/>
          </p:cNvPicPr>
          <p:nvPr/>
        </p:nvPicPr>
        <p:blipFill>
          <a:blip r:embed="rId4" cstate="email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2346840" y="446959"/>
            <a:ext cx="864050" cy="864000"/>
          </a:xfrm>
          <a:prstGeom prst="rect">
            <a:avLst/>
          </a:prstGeom>
          <a:ln w="31750" cmpd="tri">
            <a:solidFill>
              <a:schemeClr val="bg1"/>
            </a:solidFill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13" name="Рисунок 129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1192526" y="446959"/>
            <a:ext cx="1030704" cy="864000"/>
          </a:xfrm>
          <a:prstGeom prst="rect">
            <a:avLst/>
          </a:prstGeom>
          <a:ln w="31750" cmpd="tri">
            <a:solidFill>
              <a:schemeClr val="bg1"/>
            </a:solidFill>
          </a:ln>
          <a:extLst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pic>
        <p:nvPicPr>
          <p:cNvPr id="14" name="Рисунок 151"/>
          <p:cNvPicPr>
            <a:picLocks noChangeAspect="1"/>
          </p:cNvPicPr>
          <p:nvPr/>
        </p:nvPicPr>
        <p:blipFill>
          <a:blip r:embed="rId6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/>
          <a:stretch>
            <a:fillRect/>
          </a:stretch>
        </p:blipFill>
        <p:spPr bwMode="auto">
          <a:xfrm>
            <a:off x="3322542" y="446959"/>
            <a:ext cx="2209502" cy="864000"/>
          </a:xfrm>
          <a:prstGeom prst="rect">
            <a:avLst/>
          </a:prstGeom>
          <a:ln w="31750" cmpd="tri">
            <a:solidFill>
              <a:schemeClr val="bg1"/>
            </a:solidFill>
          </a:ln>
          <a:ex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</p:pic>
      <p:pic>
        <p:nvPicPr>
          <p:cNvPr id="15" name="Рисунок 14"/>
          <p:cNvPicPr>
            <a:picLocks noChangeAspect="1"/>
          </p:cNvPicPr>
          <p:nvPr/>
        </p:nvPicPr>
        <p:blipFill rotWithShape="1"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/>
          </a:blip>
          <a:srcRect l="72841" t="28689" r="3611" b="50589"/>
          <a:stretch/>
        </p:blipFill>
        <p:spPr>
          <a:xfrm>
            <a:off x="5667618" y="446959"/>
            <a:ext cx="981821" cy="864000"/>
          </a:xfrm>
          <a:prstGeom prst="rect">
            <a:avLst/>
          </a:prstGeom>
          <a:ln w="31750" cmpd="tri"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</p:pic>
      <p:sp>
        <p:nvSpPr>
          <p:cNvPr id="2" name="Левая фигурная скобка 1"/>
          <p:cNvSpPr/>
          <p:nvPr/>
        </p:nvSpPr>
        <p:spPr>
          <a:xfrm>
            <a:off x="4064339" y="2208238"/>
            <a:ext cx="174686" cy="113981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6" name="Текст 4"/>
          <p:cNvSpPr txBox="1">
            <a:spLocks/>
          </p:cNvSpPr>
          <p:nvPr/>
        </p:nvSpPr>
        <p:spPr>
          <a:xfrm>
            <a:off x="3428239" y="4763135"/>
            <a:ext cx="756969" cy="39936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latin typeface="AngsanaUPC" panose="02020603050405020304" pitchFamily="18" charset="-34"/>
                <a:cs typeface="AngsanaUPC" panose="02020603050405020304" pitchFamily="18" charset="-34"/>
              </a:rPr>
              <a:t>III</a:t>
            </a:r>
            <a:r>
              <a:rPr lang="ru-RU" sz="1500" dirty="0">
                <a:latin typeface="AngsanaUPC" panose="02020603050405020304" pitchFamily="18" charset="-34"/>
                <a:cs typeface="AngsanaUPC" panose="02020603050405020304" pitchFamily="18" charset="-34"/>
              </a:rPr>
              <a:t>.  </a:t>
            </a:r>
            <a:r>
              <a:rPr lang="ru-RU" sz="1050" dirty="0">
                <a:latin typeface="AngsanaUPC" panose="02020603050405020304" pitchFamily="18" charset="-34"/>
                <a:cs typeface="AngsanaUPC" panose="02020603050405020304" pitchFamily="18" charset="-34"/>
              </a:rPr>
              <a:t>август</a:t>
            </a:r>
            <a:endParaRPr lang="ru-RU" sz="1050" dirty="0">
              <a:cs typeface="AngsanaUPC" panose="02020603050405020304" pitchFamily="18" charset="-34"/>
            </a:endParaRPr>
          </a:p>
        </p:txBody>
      </p:sp>
      <p:sp>
        <p:nvSpPr>
          <p:cNvPr id="17" name="Левая фигурная скобка 16"/>
          <p:cNvSpPr/>
          <p:nvPr/>
        </p:nvSpPr>
        <p:spPr>
          <a:xfrm>
            <a:off x="4064339" y="3571082"/>
            <a:ext cx="171451" cy="625933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8" name="Левая фигурная скобка 17"/>
          <p:cNvSpPr/>
          <p:nvPr/>
        </p:nvSpPr>
        <p:spPr>
          <a:xfrm>
            <a:off x="4035465" y="4419970"/>
            <a:ext cx="200325" cy="1085692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4064340" y="5717136"/>
            <a:ext cx="143426" cy="993390"/>
          </a:xfrm>
          <a:prstGeom prst="leftBrac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sz="1350"/>
          </a:p>
        </p:txBody>
      </p:sp>
      <p:sp>
        <p:nvSpPr>
          <p:cNvPr id="20" name="Текст 4"/>
          <p:cNvSpPr txBox="1">
            <a:spLocks/>
          </p:cNvSpPr>
          <p:nvPr/>
        </p:nvSpPr>
        <p:spPr>
          <a:xfrm>
            <a:off x="3428239" y="2608299"/>
            <a:ext cx="756969" cy="39936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latin typeface="AngsanaUPC" panose="02020603050405020304" pitchFamily="18" charset="-34"/>
                <a:cs typeface="AngsanaUPC" panose="02020603050405020304" pitchFamily="18" charset="-34"/>
              </a:rPr>
              <a:t>I</a:t>
            </a:r>
            <a:r>
              <a:rPr lang="ru-RU" sz="1500" dirty="0">
                <a:latin typeface="AngsanaUPC" panose="02020603050405020304" pitchFamily="18" charset="-34"/>
                <a:cs typeface="AngsanaUPC" panose="02020603050405020304" pitchFamily="18" charset="-34"/>
              </a:rPr>
              <a:t>. </a:t>
            </a:r>
            <a:r>
              <a:rPr lang="ru-RU" sz="1050" dirty="0">
                <a:latin typeface="AngsanaUPC" panose="02020603050405020304" pitchFamily="18" charset="-34"/>
                <a:cs typeface="AngsanaUPC" panose="02020603050405020304" pitchFamily="18" charset="-34"/>
              </a:rPr>
              <a:t>февраль</a:t>
            </a:r>
            <a:endParaRPr lang="ru-RU" sz="1050" dirty="0">
              <a:cs typeface="AngsanaUPC" panose="02020603050405020304" pitchFamily="18" charset="-34"/>
            </a:endParaRPr>
          </a:p>
        </p:txBody>
      </p:sp>
      <p:sp>
        <p:nvSpPr>
          <p:cNvPr id="21" name="Текст 4"/>
          <p:cNvSpPr txBox="1">
            <a:spLocks/>
          </p:cNvSpPr>
          <p:nvPr/>
        </p:nvSpPr>
        <p:spPr>
          <a:xfrm>
            <a:off x="3428239" y="3674817"/>
            <a:ext cx="756969" cy="39936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latin typeface="AngsanaUPC" panose="02020603050405020304" pitchFamily="18" charset="-34"/>
                <a:cs typeface="AngsanaUPC" panose="02020603050405020304" pitchFamily="18" charset="-34"/>
              </a:rPr>
              <a:t>II</a:t>
            </a:r>
            <a:r>
              <a:rPr lang="ru-RU" sz="1500" dirty="0">
                <a:latin typeface="AngsanaUPC" panose="02020603050405020304" pitchFamily="18" charset="-34"/>
                <a:cs typeface="AngsanaUPC" panose="02020603050405020304" pitchFamily="18" charset="-34"/>
              </a:rPr>
              <a:t>.         </a:t>
            </a:r>
            <a:r>
              <a:rPr lang="ru-RU" sz="1050" dirty="0">
                <a:latin typeface="AngsanaUPC" panose="02020603050405020304" pitchFamily="18" charset="-34"/>
                <a:cs typeface="AngsanaUPC" panose="02020603050405020304" pitchFamily="18" charset="-34"/>
              </a:rPr>
              <a:t>май</a:t>
            </a:r>
            <a:endParaRPr lang="ru-RU" sz="1050" dirty="0">
              <a:cs typeface="AngsanaUPC" panose="02020603050405020304" pitchFamily="18" charset="-34"/>
            </a:endParaRPr>
          </a:p>
        </p:txBody>
      </p:sp>
      <p:sp>
        <p:nvSpPr>
          <p:cNvPr id="22" name="Текст 4"/>
          <p:cNvSpPr txBox="1">
            <a:spLocks/>
          </p:cNvSpPr>
          <p:nvPr/>
        </p:nvSpPr>
        <p:spPr>
          <a:xfrm>
            <a:off x="3450796" y="6005265"/>
            <a:ext cx="756969" cy="399361"/>
          </a:xfrm>
          <a:prstGeom prst="rect">
            <a:avLst/>
          </a:prstGeom>
        </p:spPr>
        <p:txBody>
          <a:bodyPr vert="horz" lIns="68580" tIns="34290" rIns="68580" bIns="34290" rtlCol="0" anchor="b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500" dirty="0">
                <a:latin typeface="AngsanaUPC" panose="02020603050405020304" pitchFamily="18" charset="-34"/>
                <a:cs typeface="AngsanaUPC" panose="02020603050405020304" pitchFamily="18" charset="-34"/>
              </a:rPr>
              <a:t>IV</a:t>
            </a:r>
            <a:r>
              <a:rPr lang="ru-RU" sz="1500" dirty="0">
                <a:latin typeface="AngsanaUPC" panose="02020603050405020304" pitchFamily="18" charset="-34"/>
                <a:cs typeface="AngsanaUPC" panose="02020603050405020304" pitchFamily="18" charset="-34"/>
              </a:rPr>
              <a:t>. </a:t>
            </a:r>
            <a:r>
              <a:rPr lang="ru-RU" sz="1050" dirty="0">
                <a:latin typeface="AngsanaUPC" panose="02020603050405020304" pitchFamily="18" charset="-34"/>
                <a:cs typeface="AngsanaUPC" panose="02020603050405020304" pitchFamily="18" charset="-34"/>
              </a:rPr>
              <a:t>ноябрь</a:t>
            </a:r>
            <a:endParaRPr lang="ru-RU" sz="1050" dirty="0">
              <a:cs typeface="AngsanaUPC" panose="02020603050405020304" pitchFamily="18" charset="-34"/>
            </a:endParaRPr>
          </a:p>
        </p:txBody>
      </p:sp>
      <p:sp>
        <p:nvSpPr>
          <p:cNvPr id="23" name="Объект 7"/>
          <p:cNvSpPr txBox="1">
            <a:spLocks/>
          </p:cNvSpPr>
          <p:nvPr/>
        </p:nvSpPr>
        <p:spPr>
          <a:xfrm>
            <a:off x="8150263" y="2151111"/>
            <a:ext cx="993737" cy="4191937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отв.: ЦНПО ТОГИРРО, ДОН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</a:rPr>
              <a:t>отв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.: АТК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</a:rPr>
              <a:t>отв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.: ТКВТ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</a:rPr>
              <a:t>отв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.: ТТИПКС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отв.: ЗАПТ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отв.: ТМТ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</a:rPr>
              <a:t>отв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.: </a:t>
            </a: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</a:rPr>
              <a:t>ЗСГК</a:t>
            </a:r>
            <a:endParaRPr lang="ru-RU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отв.: ТКТТС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отв.: ТПК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отв.: </a:t>
            </a: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</a:rPr>
              <a:t>ГАПК</a:t>
            </a:r>
            <a:endParaRPr lang="ru-RU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</a:rPr>
              <a:t>отв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.: ТЛТ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</a:rPr>
              <a:t>отв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.: ИМТ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1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100" i="1" dirty="0" smtClean="0">
                <a:solidFill>
                  <a:schemeClr val="accent1">
                    <a:lumMod val="75000"/>
                  </a:schemeClr>
                </a:solidFill>
              </a:rPr>
              <a:t>отв</a:t>
            </a:r>
            <a:r>
              <a:rPr lang="ru-RU" sz="1100" i="1" dirty="0">
                <a:solidFill>
                  <a:schemeClr val="accent1">
                    <a:lumMod val="75000"/>
                  </a:schemeClr>
                </a:solidFill>
              </a:rPr>
              <a:t>.: ТТСИГХ</a:t>
            </a:r>
          </a:p>
        </p:txBody>
      </p:sp>
    </p:spTree>
    <p:extLst>
      <p:ext uri="{BB962C8B-B14F-4D97-AF65-F5344CB8AC3E}">
        <p14:creationId xmlns:p14="http://schemas.microsoft.com/office/powerpoint/2010/main" val="83934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550</TotalTime>
  <Words>281</Words>
  <Application>Microsoft Office PowerPoint</Application>
  <PresentationFormat>Экран (4:3)</PresentationFormat>
  <Paragraphs>52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AngsanaUPC</vt:lpstr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Маслова Лилия Васильевна</dc:creator>
  <cp:lastModifiedBy>ТОГИРРО АОУ</cp:lastModifiedBy>
  <cp:revision>26</cp:revision>
  <cp:lastPrinted>2015-12-03T10:51:17Z</cp:lastPrinted>
  <dcterms:created xsi:type="dcterms:W3CDTF">2015-11-30T06:01:13Z</dcterms:created>
  <dcterms:modified xsi:type="dcterms:W3CDTF">2015-12-21T07:04:25Z</dcterms:modified>
</cp:coreProperties>
</file>