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72" r:id="rId3"/>
    <p:sldId id="270" r:id="rId4"/>
    <p:sldId id="263" r:id="rId5"/>
    <p:sldId id="271" r:id="rId6"/>
    <p:sldId id="262" r:id="rId7"/>
    <p:sldId id="264" r:id="rId8"/>
    <p:sldId id="265" r:id="rId9"/>
    <p:sldId id="273" r:id="rId10"/>
    <p:sldId id="269" r:id="rId11"/>
    <p:sldId id="266" r:id="rId12"/>
    <p:sldId id="275" r:id="rId13"/>
    <p:sldId id="276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33CC"/>
    <a:srgbClr val="FFCCFF"/>
    <a:srgbClr val="9900FF"/>
    <a:srgbClr val="9933FF"/>
    <a:srgbClr val="996600"/>
    <a:srgbClr val="66FFFF"/>
    <a:srgbClr val="CCFFFF"/>
    <a:srgbClr val="00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7A70C-A636-4F82-B0D4-74C4068B8A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C8B661-5366-450F-88CF-38339E650C4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Перспективные и востребованные на рынке труда профессии и специальности, требующие среднего </a:t>
          </a:r>
          <a:r>
            <a:rPr lang="ru-RU" sz="20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профессиональ-ного</a:t>
          </a:r>
          <a:r>
            <a: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образования</a:t>
          </a:r>
          <a:endParaRPr lang="ru-RU" sz="20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CE47971-2DDB-43F8-B6A0-EECD03CF285E}" type="parTrans" cxnId="{BDA3EEE6-2E74-4BDC-B62F-CD0F26013360}">
      <dgm:prSet/>
      <dgm:spPr/>
      <dgm:t>
        <a:bodyPr/>
        <a:lstStyle/>
        <a:p>
          <a:endParaRPr lang="ru-RU"/>
        </a:p>
      </dgm:t>
    </dgm:pt>
    <dgm:pt modelId="{24E15242-F9AA-429A-8671-1CB6A4AB763D}" type="sibTrans" cxnId="{BDA3EEE6-2E74-4BDC-B62F-CD0F26013360}">
      <dgm:prSet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B03C912C-B932-4CEA-8EA5-4E436F1ADA71}">
      <dgm:prSet phldrT="[Текст]" custT="1"/>
      <dgm:spPr>
        <a:solidFill>
          <a:schemeClr val="bg2">
            <a:lumMod val="75000"/>
          </a:schemeClr>
        </a:solidFill>
        <a:ln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Определение из списка ТОП 50 востребованных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на рынке труда  перспективных профессий и специальностей.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Разработка характеристики профессиональной деятельности</a:t>
          </a:r>
          <a:endParaRPr lang="ru-RU" sz="1800" b="1" dirty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</dgm:t>
    </dgm:pt>
    <dgm:pt modelId="{AFE6F4B8-37A2-4B4C-AFB3-304E0CD1935E}" type="parTrans" cxnId="{D6B3E142-E1B3-4D39-A680-2F9F1072E822}">
      <dgm:prSet/>
      <dgm:spPr/>
      <dgm:t>
        <a:bodyPr/>
        <a:lstStyle/>
        <a:p>
          <a:endParaRPr lang="ru-RU"/>
        </a:p>
      </dgm:t>
    </dgm:pt>
    <dgm:pt modelId="{83AF1AA2-619F-45A7-8D7D-6B11D53AF1CE}" type="sibTrans" cxnId="{D6B3E142-E1B3-4D39-A680-2F9F1072E822}">
      <dgm:prSet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D628423E-9328-4FEE-AD88-2598B6055AEA}">
      <dgm:prSet phldrT="[Текст]" custT="1"/>
      <dgm:spPr>
        <a:solidFill>
          <a:srgbClr val="CCECFF"/>
        </a:solidFill>
        <a:ln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Наш выбор: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 smtClean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реализуются - 4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планируется - 13</a:t>
          </a:r>
          <a:endParaRPr lang="ru-RU" sz="1800" b="1" dirty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</dgm:t>
    </dgm:pt>
    <dgm:pt modelId="{4E232321-52A2-477B-8354-E707C7B5C008}" type="parTrans" cxnId="{41C07513-BA45-46E0-AACF-E208512A458C}">
      <dgm:prSet/>
      <dgm:spPr/>
      <dgm:t>
        <a:bodyPr/>
        <a:lstStyle/>
        <a:p>
          <a:endParaRPr lang="ru-RU"/>
        </a:p>
      </dgm:t>
    </dgm:pt>
    <dgm:pt modelId="{163BC56D-012B-4CFA-B6C8-3FF4B61E07A5}" type="sibTrans" cxnId="{41C07513-BA45-46E0-AACF-E208512A458C}">
      <dgm:prSet/>
      <dgm:spPr/>
      <dgm:t>
        <a:bodyPr/>
        <a:lstStyle/>
        <a:p>
          <a:endParaRPr lang="ru-RU"/>
        </a:p>
      </dgm:t>
    </dgm:pt>
    <dgm:pt modelId="{F1088567-BC40-4325-AF25-2A0D262F035C}" type="pres">
      <dgm:prSet presAssocID="{43F7A70C-A636-4F82-B0D4-74C4068B8A54}" presName="Name0" presStyleCnt="0">
        <dgm:presLayoutVars>
          <dgm:dir/>
          <dgm:resizeHandles val="exact"/>
        </dgm:presLayoutVars>
      </dgm:prSet>
      <dgm:spPr/>
    </dgm:pt>
    <dgm:pt modelId="{DA5ADBFE-0286-4878-829E-FF544A90804C}" type="pres">
      <dgm:prSet presAssocID="{2AC8B661-5366-450F-88CF-38339E650C4D}" presName="node" presStyleLbl="node1" presStyleIdx="0" presStyleCnt="3" custScaleX="156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736B4-4622-48B6-93E3-B250F9E9A79B}" type="pres">
      <dgm:prSet presAssocID="{24E15242-F9AA-429A-8671-1CB6A4AB763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DBF6B12-66FE-407A-871E-46E215E8BE6F}" type="pres">
      <dgm:prSet presAssocID="{24E15242-F9AA-429A-8671-1CB6A4AB763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8C0EDCC-1CE4-4CEF-982D-853002A926A8}" type="pres">
      <dgm:prSet presAssocID="{B03C912C-B932-4CEA-8EA5-4E436F1ADA71}" presName="node" presStyleLbl="node1" presStyleIdx="1" presStyleCnt="3" custScaleX="16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B2455-582A-4963-B702-15FBBD6065FB}" type="pres">
      <dgm:prSet presAssocID="{83AF1AA2-619F-45A7-8D7D-6B11D53AF1C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09F77BB-EA4E-4E95-8B42-33B295D1DB46}" type="pres">
      <dgm:prSet presAssocID="{83AF1AA2-619F-45A7-8D7D-6B11D53AF1C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1171F17-C242-4230-8858-FCDD31774856}" type="pres">
      <dgm:prSet presAssocID="{D628423E-9328-4FEE-AD88-2598B6055AEA}" presName="node" presStyleLbl="node1" presStyleIdx="2" presStyleCnt="3" custScaleX="15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E80EF-1A3C-4B1F-8CAB-B496EE5AEC4F}" type="presOf" srcId="{83AF1AA2-619F-45A7-8D7D-6B11D53AF1CE}" destId="{E09F77BB-EA4E-4E95-8B42-33B295D1DB46}" srcOrd="1" destOrd="0" presId="urn:microsoft.com/office/officeart/2005/8/layout/process1"/>
    <dgm:cxn modelId="{F927B969-AFFB-493D-9F3B-F7D182B1D5A0}" type="presOf" srcId="{43F7A70C-A636-4F82-B0D4-74C4068B8A54}" destId="{F1088567-BC40-4325-AF25-2A0D262F035C}" srcOrd="0" destOrd="0" presId="urn:microsoft.com/office/officeart/2005/8/layout/process1"/>
    <dgm:cxn modelId="{4C13FBBE-EFC4-4FED-A15B-A44852B62DE3}" type="presOf" srcId="{2AC8B661-5366-450F-88CF-38339E650C4D}" destId="{DA5ADBFE-0286-4878-829E-FF544A90804C}" srcOrd="0" destOrd="0" presId="urn:microsoft.com/office/officeart/2005/8/layout/process1"/>
    <dgm:cxn modelId="{298EA94D-6DA5-4F3F-828C-E419292CA6AE}" type="presOf" srcId="{B03C912C-B932-4CEA-8EA5-4E436F1ADA71}" destId="{E8C0EDCC-1CE4-4CEF-982D-853002A926A8}" srcOrd="0" destOrd="0" presId="urn:microsoft.com/office/officeart/2005/8/layout/process1"/>
    <dgm:cxn modelId="{731B74FB-7373-4F43-8ADA-0631F1BC92E6}" type="presOf" srcId="{D628423E-9328-4FEE-AD88-2598B6055AEA}" destId="{31171F17-C242-4230-8858-FCDD31774856}" srcOrd="0" destOrd="0" presId="urn:microsoft.com/office/officeart/2005/8/layout/process1"/>
    <dgm:cxn modelId="{D6B3E142-E1B3-4D39-A680-2F9F1072E822}" srcId="{43F7A70C-A636-4F82-B0D4-74C4068B8A54}" destId="{B03C912C-B932-4CEA-8EA5-4E436F1ADA71}" srcOrd="1" destOrd="0" parTransId="{AFE6F4B8-37A2-4B4C-AFB3-304E0CD1935E}" sibTransId="{83AF1AA2-619F-45A7-8D7D-6B11D53AF1CE}"/>
    <dgm:cxn modelId="{CB83A80D-DA20-497B-9397-BBDA833CF2A0}" type="presOf" srcId="{83AF1AA2-619F-45A7-8D7D-6B11D53AF1CE}" destId="{F6FB2455-582A-4963-B702-15FBBD6065FB}" srcOrd="0" destOrd="0" presId="urn:microsoft.com/office/officeart/2005/8/layout/process1"/>
    <dgm:cxn modelId="{91CDB94F-32AE-4FB6-AA2E-2BC39394C589}" type="presOf" srcId="{24E15242-F9AA-429A-8671-1CB6A4AB763D}" destId="{8DBF6B12-66FE-407A-871E-46E215E8BE6F}" srcOrd="1" destOrd="0" presId="urn:microsoft.com/office/officeart/2005/8/layout/process1"/>
    <dgm:cxn modelId="{0D2C1732-E1A0-4246-9A1B-11C862899F4C}" type="presOf" srcId="{24E15242-F9AA-429A-8671-1CB6A4AB763D}" destId="{A6F736B4-4622-48B6-93E3-B250F9E9A79B}" srcOrd="0" destOrd="0" presId="urn:microsoft.com/office/officeart/2005/8/layout/process1"/>
    <dgm:cxn modelId="{BDA3EEE6-2E74-4BDC-B62F-CD0F26013360}" srcId="{43F7A70C-A636-4F82-B0D4-74C4068B8A54}" destId="{2AC8B661-5366-450F-88CF-38339E650C4D}" srcOrd="0" destOrd="0" parTransId="{0CE47971-2DDB-43F8-B6A0-EECD03CF285E}" sibTransId="{24E15242-F9AA-429A-8671-1CB6A4AB763D}"/>
    <dgm:cxn modelId="{41C07513-BA45-46E0-AACF-E208512A458C}" srcId="{43F7A70C-A636-4F82-B0D4-74C4068B8A54}" destId="{D628423E-9328-4FEE-AD88-2598B6055AEA}" srcOrd="2" destOrd="0" parTransId="{4E232321-52A2-477B-8354-E707C7B5C008}" sibTransId="{163BC56D-012B-4CFA-B6C8-3FF4B61E07A5}"/>
    <dgm:cxn modelId="{97F7E835-E371-4B2C-8B61-D6AEE08F1D6E}" type="presParOf" srcId="{F1088567-BC40-4325-AF25-2A0D262F035C}" destId="{DA5ADBFE-0286-4878-829E-FF544A90804C}" srcOrd="0" destOrd="0" presId="urn:microsoft.com/office/officeart/2005/8/layout/process1"/>
    <dgm:cxn modelId="{962CEEDD-F019-4193-958A-D4393CBAA546}" type="presParOf" srcId="{F1088567-BC40-4325-AF25-2A0D262F035C}" destId="{A6F736B4-4622-48B6-93E3-B250F9E9A79B}" srcOrd="1" destOrd="0" presId="urn:microsoft.com/office/officeart/2005/8/layout/process1"/>
    <dgm:cxn modelId="{A80AF26E-5138-4FA4-8518-8BBEC8C54B66}" type="presParOf" srcId="{A6F736B4-4622-48B6-93E3-B250F9E9A79B}" destId="{8DBF6B12-66FE-407A-871E-46E215E8BE6F}" srcOrd="0" destOrd="0" presId="urn:microsoft.com/office/officeart/2005/8/layout/process1"/>
    <dgm:cxn modelId="{66790E53-8177-4E88-9C04-DA1062098F07}" type="presParOf" srcId="{F1088567-BC40-4325-AF25-2A0D262F035C}" destId="{E8C0EDCC-1CE4-4CEF-982D-853002A926A8}" srcOrd="2" destOrd="0" presId="urn:microsoft.com/office/officeart/2005/8/layout/process1"/>
    <dgm:cxn modelId="{67EA9F35-4343-4FB7-8A14-8596BFE9A1F7}" type="presParOf" srcId="{F1088567-BC40-4325-AF25-2A0D262F035C}" destId="{F6FB2455-582A-4963-B702-15FBBD6065FB}" srcOrd="3" destOrd="0" presId="urn:microsoft.com/office/officeart/2005/8/layout/process1"/>
    <dgm:cxn modelId="{270F07C3-3203-4C10-8DF6-5D7D925C5891}" type="presParOf" srcId="{F6FB2455-582A-4963-B702-15FBBD6065FB}" destId="{E09F77BB-EA4E-4E95-8B42-33B295D1DB46}" srcOrd="0" destOrd="0" presId="urn:microsoft.com/office/officeart/2005/8/layout/process1"/>
    <dgm:cxn modelId="{2A526B0B-D8F2-4489-96E2-3F788FA544C4}" type="presParOf" srcId="{F1088567-BC40-4325-AF25-2A0D262F035C}" destId="{31171F17-C242-4230-8858-FCDD317748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7A70C-A636-4F82-B0D4-74C4068B8A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C8B661-5366-450F-88CF-38339E650C4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i="0" u="none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Сетевой формат реализации образовательных программ</a:t>
          </a:r>
          <a:endParaRPr lang="ru-RU" sz="18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CE47971-2DDB-43F8-B6A0-EECD03CF285E}" type="parTrans" cxnId="{BDA3EEE6-2E74-4BDC-B62F-CD0F26013360}">
      <dgm:prSet/>
      <dgm:spPr/>
      <dgm:t>
        <a:bodyPr/>
        <a:lstStyle/>
        <a:p>
          <a:endParaRPr lang="ru-RU"/>
        </a:p>
      </dgm:t>
    </dgm:pt>
    <dgm:pt modelId="{24E15242-F9AA-429A-8671-1CB6A4AB763D}" type="sibTrans" cxnId="{BDA3EEE6-2E74-4BDC-B62F-CD0F26013360}">
      <dgm:prSet/>
      <dgm:spPr>
        <a:solidFill>
          <a:srgbClr val="FFC000"/>
        </a:solidFill>
        <a:ln>
          <a:solidFill>
            <a:srgbClr val="66FFFF"/>
          </a:solidFill>
        </a:ln>
      </dgm:spPr>
      <dgm:t>
        <a:bodyPr/>
        <a:lstStyle/>
        <a:p>
          <a:endParaRPr lang="ru-RU"/>
        </a:p>
      </dgm:t>
    </dgm:pt>
    <dgm:pt modelId="{B03C912C-B932-4CEA-8EA5-4E436F1ADA71}">
      <dgm:prSet phldrT="[Текст]" custT="1"/>
      <dgm:spPr>
        <a:solidFill>
          <a:schemeClr val="bg2">
            <a:lumMod val="75000"/>
          </a:schemeClr>
        </a:solidFill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Сетевой проект «</a:t>
          </a:r>
          <a:r>
            <a:rPr lang="ru-RU" sz="1800" b="1" dirty="0" err="1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Агропоколение</a:t>
          </a:r>
          <a:r>
            <a:rPr lang="ru-RU" sz="1600" b="1" dirty="0" smtClean="0">
              <a:solidFill>
                <a:srgbClr val="0033CC"/>
              </a:solidFill>
            </a:rPr>
            <a:t>».</a:t>
          </a:r>
          <a:r>
            <a:rPr lang="ru-RU" sz="1600" dirty="0" smtClean="0">
              <a:solidFill>
                <a:srgbClr val="0033CC"/>
              </a:solidFill>
            </a:rPr>
            <a:t> </a:t>
          </a:r>
          <a:endParaRPr lang="ru-RU" sz="1600" b="1" dirty="0" smtClean="0">
            <a:solidFill>
              <a:srgbClr val="0033CC"/>
            </a:solidFill>
          </a:endParaRPr>
        </a:p>
        <a:p>
          <a:pPr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Участие квалифицированных специалистов предприятий и организаций.</a:t>
          </a:r>
        </a:p>
        <a:p>
          <a:pPr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Прохождение стажировок и повышение квалификации. </a:t>
          </a:r>
        </a:p>
      </dgm:t>
    </dgm:pt>
    <dgm:pt modelId="{AFE6F4B8-37A2-4B4C-AFB3-304E0CD1935E}" type="parTrans" cxnId="{D6B3E142-E1B3-4D39-A680-2F9F1072E822}">
      <dgm:prSet/>
      <dgm:spPr/>
      <dgm:t>
        <a:bodyPr/>
        <a:lstStyle/>
        <a:p>
          <a:endParaRPr lang="ru-RU"/>
        </a:p>
      </dgm:t>
    </dgm:pt>
    <dgm:pt modelId="{83AF1AA2-619F-45A7-8D7D-6B11D53AF1CE}" type="sibTrans" cxnId="{D6B3E142-E1B3-4D39-A680-2F9F1072E822}">
      <dgm:prSet/>
      <dgm:spPr>
        <a:solidFill>
          <a:srgbClr val="FFC000"/>
        </a:solidFill>
        <a:ln>
          <a:solidFill>
            <a:srgbClr val="66FFFF"/>
          </a:solidFill>
        </a:ln>
      </dgm:spPr>
      <dgm:t>
        <a:bodyPr/>
        <a:lstStyle/>
        <a:p>
          <a:endParaRPr lang="ru-RU"/>
        </a:p>
      </dgm:t>
    </dgm:pt>
    <dgm:pt modelId="{D628423E-9328-4FEE-AD88-2598B6055AEA}">
      <dgm:prSet phldrT="[Текст]" custT="1"/>
      <dgm:spPr>
        <a:solidFill>
          <a:srgbClr val="CCECFF"/>
        </a:solidFill>
        <a:ln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Количество учащихся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– 323;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Количество школ – 32;</a:t>
          </a:r>
          <a:b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</a:br>
          <a:r>
            <a: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Количество заключенных договоров о практическом обучении – 59</a:t>
          </a:r>
        </a:p>
      </dgm:t>
    </dgm:pt>
    <dgm:pt modelId="{4E232321-52A2-477B-8354-E707C7B5C008}" type="parTrans" cxnId="{41C07513-BA45-46E0-AACF-E208512A458C}">
      <dgm:prSet/>
      <dgm:spPr/>
      <dgm:t>
        <a:bodyPr/>
        <a:lstStyle/>
        <a:p>
          <a:endParaRPr lang="ru-RU"/>
        </a:p>
      </dgm:t>
    </dgm:pt>
    <dgm:pt modelId="{163BC56D-012B-4CFA-B6C8-3FF4B61E07A5}" type="sibTrans" cxnId="{41C07513-BA45-46E0-AACF-E208512A458C}">
      <dgm:prSet/>
      <dgm:spPr/>
      <dgm:t>
        <a:bodyPr/>
        <a:lstStyle/>
        <a:p>
          <a:endParaRPr lang="ru-RU"/>
        </a:p>
      </dgm:t>
    </dgm:pt>
    <dgm:pt modelId="{F1088567-BC40-4325-AF25-2A0D262F035C}" type="pres">
      <dgm:prSet presAssocID="{43F7A70C-A636-4F82-B0D4-74C4068B8A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ADBFE-0286-4878-829E-FF544A90804C}" type="pres">
      <dgm:prSet presAssocID="{2AC8B661-5366-450F-88CF-38339E650C4D}" presName="node" presStyleLbl="node1" presStyleIdx="0" presStyleCnt="3" custScaleX="141823" custScaleY="45576" custLinFactNeighborX="805" custLinFactNeighborY="20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736B4-4622-48B6-93E3-B250F9E9A79B}" type="pres">
      <dgm:prSet presAssocID="{24E15242-F9AA-429A-8671-1CB6A4AB763D}" presName="sibTrans" presStyleLbl="sibTrans2D1" presStyleIdx="0" presStyleCnt="2" custAng="599172" custScaleX="111482" custLinFactNeighborX="-7353" custLinFactNeighborY="29327"/>
      <dgm:spPr/>
      <dgm:t>
        <a:bodyPr/>
        <a:lstStyle/>
        <a:p>
          <a:endParaRPr lang="ru-RU"/>
        </a:p>
      </dgm:t>
    </dgm:pt>
    <dgm:pt modelId="{8DBF6B12-66FE-407A-871E-46E215E8BE6F}" type="pres">
      <dgm:prSet presAssocID="{24E15242-F9AA-429A-8671-1CB6A4AB763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8C0EDCC-1CE4-4CEF-982D-853002A926A8}" type="pres">
      <dgm:prSet presAssocID="{B03C912C-B932-4CEA-8EA5-4E436F1ADA71}" presName="node" presStyleLbl="node1" presStyleIdx="1" presStyleCnt="3" custScaleX="159806" custLinFactNeighborX="-13220" custLinFactNeighborY="6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B2455-582A-4963-B702-15FBBD6065FB}" type="pres">
      <dgm:prSet presAssocID="{83AF1AA2-619F-45A7-8D7D-6B11D53AF1CE}" presName="sibTrans" presStyleLbl="sibTrans2D1" presStyleIdx="1" presStyleCnt="2" custAng="21509985" custLinFactNeighborX="15661" custLinFactNeighborY="78971"/>
      <dgm:spPr/>
      <dgm:t>
        <a:bodyPr/>
        <a:lstStyle/>
        <a:p>
          <a:endParaRPr lang="ru-RU"/>
        </a:p>
      </dgm:t>
    </dgm:pt>
    <dgm:pt modelId="{E09F77BB-EA4E-4E95-8B42-33B295D1DB46}" type="pres">
      <dgm:prSet presAssocID="{83AF1AA2-619F-45A7-8D7D-6B11D53AF1C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1171F17-C242-4230-8858-FCDD31774856}" type="pres">
      <dgm:prSet presAssocID="{D628423E-9328-4FEE-AD88-2598B6055AEA}" presName="node" presStyleLbl="node1" presStyleIdx="2" presStyleCnt="3" custScaleX="113660" custScaleY="108904" custLinFactNeighborX="1605" custLinFactNeighborY="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9C0B5-2141-43A6-BD2F-E94203D873EE}" type="presOf" srcId="{83AF1AA2-619F-45A7-8D7D-6B11D53AF1CE}" destId="{F6FB2455-582A-4963-B702-15FBBD6065FB}" srcOrd="0" destOrd="0" presId="urn:microsoft.com/office/officeart/2005/8/layout/process1"/>
    <dgm:cxn modelId="{43D4D0ED-4A0B-4BF4-8FF8-3340C063AECA}" type="presOf" srcId="{24E15242-F9AA-429A-8671-1CB6A4AB763D}" destId="{A6F736B4-4622-48B6-93E3-B250F9E9A79B}" srcOrd="0" destOrd="0" presId="urn:microsoft.com/office/officeart/2005/8/layout/process1"/>
    <dgm:cxn modelId="{D6B3E142-E1B3-4D39-A680-2F9F1072E822}" srcId="{43F7A70C-A636-4F82-B0D4-74C4068B8A54}" destId="{B03C912C-B932-4CEA-8EA5-4E436F1ADA71}" srcOrd="1" destOrd="0" parTransId="{AFE6F4B8-37A2-4B4C-AFB3-304E0CD1935E}" sibTransId="{83AF1AA2-619F-45A7-8D7D-6B11D53AF1CE}"/>
    <dgm:cxn modelId="{FAEC71E8-5EB8-4B4A-9465-69A330DB19BD}" type="presOf" srcId="{83AF1AA2-619F-45A7-8D7D-6B11D53AF1CE}" destId="{E09F77BB-EA4E-4E95-8B42-33B295D1DB46}" srcOrd="1" destOrd="0" presId="urn:microsoft.com/office/officeart/2005/8/layout/process1"/>
    <dgm:cxn modelId="{D1696C45-115F-46FC-B1C0-195A85894314}" type="presOf" srcId="{D628423E-9328-4FEE-AD88-2598B6055AEA}" destId="{31171F17-C242-4230-8858-FCDD31774856}" srcOrd="0" destOrd="0" presId="urn:microsoft.com/office/officeart/2005/8/layout/process1"/>
    <dgm:cxn modelId="{798A880F-99DA-4FA9-B626-D0BE07B05FF3}" type="presOf" srcId="{B03C912C-B932-4CEA-8EA5-4E436F1ADA71}" destId="{E8C0EDCC-1CE4-4CEF-982D-853002A926A8}" srcOrd="0" destOrd="0" presId="urn:microsoft.com/office/officeart/2005/8/layout/process1"/>
    <dgm:cxn modelId="{FFC9488A-0E30-4B3C-98CD-D0A8A9F45AD6}" type="presOf" srcId="{2AC8B661-5366-450F-88CF-38339E650C4D}" destId="{DA5ADBFE-0286-4878-829E-FF544A90804C}" srcOrd="0" destOrd="0" presId="urn:microsoft.com/office/officeart/2005/8/layout/process1"/>
    <dgm:cxn modelId="{BDA3EEE6-2E74-4BDC-B62F-CD0F26013360}" srcId="{43F7A70C-A636-4F82-B0D4-74C4068B8A54}" destId="{2AC8B661-5366-450F-88CF-38339E650C4D}" srcOrd="0" destOrd="0" parTransId="{0CE47971-2DDB-43F8-B6A0-EECD03CF285E}" sibTransId="{24E15242-F9AA-429A-8671-1CB6A4AB763D}"/>
    <dgm:cxn modelId="{4A89C908-C233-4BF8-B518-3B5491EB371D}" type="presOf" srcId="{24E15242-F9AA-429A-8671-1CB6A4AB763D}" destId="{8DBF6B12-66FE-407A-871E-46E215E8BE6F}" srcOrd="1" destOrd="0" presId="urn:microsoft.com/office/officeart/2005/8/layout/process1"/>
    <dgm:cxn modelId="{47B3CF7A-4C97-4AC4-823F-8BD3276A08C1}" type="presOf" srcId="{43F7A70C-A636-4F82-B0D4-74C4068B8A54}" destId="{F1088567-BC40-4325-AF25-2A0D262F035C}" srcOrd="0" destOrd="0" presId="urn:microsoft.com/office/officeart/2005/8/layout/process1"/>
    <dgm:cxn modelId="{41C07513-BA45-46E0-AACF-E208512A458C}" srcId="{43F7A70C-A636-4F82-B0D4-74C4068B8A54}" destId="{D628423E-9328-4FEE-AD88-2598B6055AEA}" srcOrd="2" destOrd="0" parTransId="{4E232321-52A2-477B-8354-E707C7B5C008}" sibTransId="{163BC56D-012B-4CFA-B6C8-3FF4B61E07A5}"/>
    <dgm:cxn modelId="{82D5D326-C782-4F0A-A191-EE0532871F7B}" type="presParOf" srcId="{F1088567-BC40-4325-AF25-2A0D262F035C}" destId="{DA5ADBFE-0286-4878-829E-FF544A90804C}" srcOrd="0" destOrd="0" presId="urn:microsoft.com/office/officeart/2005/8/layout/process1"/>
    <dgm:cxn modelId="{28489865-CF1C-4D46-B116-FCC5768B7B1C}" type="presParOf" srcId="{F1088567-BC40-4325-AF25-2A0D262F035C}" destId="{A6F736B4-4622-48B6-93E3-B250F9E9A79B}" srcOrd="1" destOrd="0" presId="urn:microsoft.com/office/officeart/2005/8/layout/process1"/>
    <dgm:cxn modelId="{015E8D56-E62A-4A91-BFD3-BB7D12121145}" type="presParOf" srcId="{A6F736B4-4622-48B6-93E3-B250F9E9A79B}" destId="{8DBF6B12-66FE-407A-871E-46E215E8BE6F}" srcOrd="0" destOrd="0" presId="urn:microsoft.com/office/officeart/2005/8/layout/process1"/>
    <dgm:cxn modelId="{A2341C6D-71B0-40A1-AFD6-E7FA7C44219E}" type="presParOf" srcId="{F1088567-BC40-4325-AF25-2A0D262F035C}" destId="{E8C0EDCC-1CE4-4CEF-982D-853002A926A8}" srcOrd="2" destOrd="0" presId="urn:microsoft.com/office/officeart/2005/8/layout/process1"/>
    <dgm:cxn modelId="{002919C0-B9F6-45F7-B1DD-B32D27DB9165}" type="presParOf" srcId="{F1088567-BC40-4325-AF25-2A0D262F035C}" destId="{F6FB2455-582A-4963-B702-15FBBD6065FB}" srcOrd="3" destOrd="0" presId="urn:microsoft.com/office/officeart/2005/8/layout/process1"/>
    <dgm:cxn modelId="{0160F8A6-6CE5-4B09-8224-C624436AF192}" type="presParOf" srcId="{F6FB2455-582A-4963-B702-15FBBD6065FB}" destId="{E09F77BB-EA4E-4E95-8B42-33B295D1DB46}" srcOrd="0" destOrd="0" presId="urn:microsoft.com/office/officeart/2005/8/layout/process1"/>
    <dgm:cxn modelId="{B1DA19F1-8C1A-416E-B074-C4E021C13730}" type="presParOf" srcId="{F1088567-BC40-4325-AF25-2A0D262F035C}" destId="{31171F17-C242-4230-8858-FCDD31774856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ADBFE-0286-4878-829E-FF544A90804C}">
      <dsp:nvSpPr>
        <dsp:cNvPr id="0" name=""/>
        <dsp:cNvSpPr/>
      </dsp:nvSpPr>
      <dsp:spPr>
        <a:xfrm>
          <a:off x="9685" y="1314390"/>
          <a:ext cx="2463863" cy="3246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Перспективные и востребованные на рынке труда профессии и специальности, требующие среднего </a:t>
          </a:r>
          <a:r>
            <a:rPr lang="ru-RU" sz="2000" b="1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профессиональ-ного</a:t>
          </a:r>
          <a:r>
            <a:rPr lang="ru-RU" sz="20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образования</a:t>
          </a:r>
          <a:endParaRPr lang="ru-RU" sz="20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1849" y="1386554"/>
        <a:ext cx="2319535" cy="3102204"/>
      </dsp:txXfrm>
    </dsp:sp>
    <dsp:sp modelId="{A6F736B4-4622-48B6-93E3-B250F9E9A79B}">
      <dsp:nvSpPr>
        <dsp:cNvPr id="0" name=""/>
        <dsp:cNvSpPr/>
      </dsp:nvSpPr>
      <dsp:spPr>
        <a:xfrm>
          <a:off x="2630835" y="2742622"/>
          <a:ext cx="333445" cy="3900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630835" y="2820636"/>
        <a:ext cx="233412" cy="234040"/>
      </dsp:txXfrm>
    </dsp:sp>
    <dsp:sp modelId="{E8C0EDCC-1CE4-4CEF-982D-853002A926A8}">
      <dsp:nvSpPr>
        <dsp:cNvPr id="0" name=""/>
        <dsp:cNvSpPr/>
      </dsp:nvSpPr>
      <dsp:spPr>
        <a:xfrm>
          <a:off x="3102692" y="1314390"/>
          <a:ext cx="2665708" cy="324653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Определение из списка ТОП 50 востребованных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на рынке труда  перспективных профессий и специальностей.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Разработка характеристики профессиональной деятельности</a:t>
          </a:r>
          <a:endParaRPr lang="ru-RU" sz="1800" b="1" kern="1200" dirty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</dsp:txBody>
      <dsp:txXfrm>
        <a:off x="3180768" y="1392466"/>
        <a:ext cx="2509556" cy="3090380"/>
      </dsp:txXfrm>
    </dsp:sp>
    <dsp:sp modelId="{F6FB2455-582A-4963-B702-15FBBD6065FB}">
      <dsp:nvSpPr>
        <dsp:cNvPr id="0" name=""/>
        <dsp:cNvSpPr/>
      </dsp:nvSpPr>
      <dsp:spPr>
        <a:xfrm>
          <a:off x="5925686" y="2742622"/>
          <a:ext cx="333445" cy="3900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925686" y="2820636"/>
        <a:ext cx="233412" cy="234040"/>
      </dsp:txXfrm>
    </dsp:sp>
    <dsp:sp modelId="{31171F17-C242-4230-8858-FCDD31774856}">
      <dsp:nvSpPr>
        <dsp:cNvPr id="0" name=""/>
        <dsp:cNvSpPr/>
      </dsp:nvSpPr>
      <dsp:spPr>
        <a:xfrm>
          <a:off x="6397543" y="1314390"/>
          <a:ext cx="2378489" cy="3246532"/>
        </a:xfrm>
        <a:prstGeom prst="roundRect">
          <a:avLst>
            <a:gd name="adj" fmla="val 10000"/>
          </a:avLst>
        </a:prstGeom>
        <a:solidFill>
          <a:srgbClr val="CCECFF"/>
        </a:solidFill>
        <a:ln w="55000" cap="flat" cmpd="thickThin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Наш выбор: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реализуются - 4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планируется - 13</a:t>
          </a:r>
          <a:endParaRPr lang="ru-RU" sz="1800" b="1" kern="1200" dirty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</dsp:txBody>
      <dsp:txXfrm>
        <a:off x="6467207" y="1384054"/>
        <a:ext cx="2239161" cy="3107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008A-0105-4603-9DA1-E9645B60BB8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A4239-DDC8-4549-85CC-BD18BCCA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0925-DE83-4E90-B387-C7A4960551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4239-DDC8-4549-85CC-BD18BCCA84F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5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27CEA4-9DEC-4327-A01C-292E8C0E607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467CA0-84E4-40A6-914C-496EAAA55B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yalagrokoll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608" y="1556792"/>
            <a:ext cx="8640960" cy="26642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Исполнение Комплекса мер </a:t>
            </a:r>
            <a:b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совершенствованию системы </a:t>
            </a:r>
            <a:b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77272"/>
            <a:ext cx="8417024" cy="6229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Единые методические дни</a:t>
            </a:r>
          </a:p>
          <a:p>
            <a:r>
              <a:rPr lang="ru-RU" sz="1600" b="1" dirty="0" smtClean="0"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03.02.2016 </a:t>
            </a:r>
            <a:r>
              <a:rPr lang="ru-RU" sz="1600" b="1" dirty="0"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dirty="0"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3608" y="181247"/>
            <a:ext cx="8640960" cy="57606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3688" y="298186"/>
            <a:ext cx="6192688" cy="482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9900FF"/>
                </a:solidFill>
              </a:rPr>
              <a:t>Департамент образования и науки Тюменской области</a:t>
            </a:r>
            <a:r>
              <a:rPr lang="ru-RU" sz="1400" dirty="0" smtClean="0">
                <a:solidFill>
                  <a:srgbClr val="9900FF"/>
                </a:solidFill>
              </a:rPr>
              <a:t/>
            </a:r>
            <a:br>
              <a:rPr lang="ru-RU" sz="1400" dirty="0" smtClean="0">
                <a:solidFill>
                  <a:srgbClr val="9900FF"/>
                </a:solidFill>
              </a:rPr>
            </a:br>
            <a:endParaRPr lang="ru-RU" sz="1400" b="1" dirty="0" smtClean="0">
              <a:solidFill>
                <a:srgbClr val="99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494575"/>
            <a:ext cx="7416800" cy="66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ru-RU" sz="1200" b="1" kern="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ГАПОУ  </a:t>
            </a:r>
            <a:r>
              <a:rPr lang="ru-RU" sz="1200" b="1" kern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ТО </a:t>
            </a:r>
            <a:r>
              <a:rPr lang="ru-RU" sz="1200" b="1" kern="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«Агротехнологический колледж</a:t>
            </a:r>
            <a:r>
              <a:rPr lang="ru-RU" sz="1200" b="1" kern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»</a:t>
            </a:r>
            <a:br>
              <a:rPr lang="ru-RU" sz="1200" b="1" kern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</a:br>
            <a:endParaRPr lang="ru-RU" sz="1200" b="1" kern="0" dirty="0">
              <a:solidFill>
                <a:srgbClr val="99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2555958"/>
            <a:ext cx="1906866" cy="20162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Конкурсное движение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02-02-2016_10-12-34\DSC_02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31303"/>
          <a:stretch/>
        </p:blipFill>
        <p:spPr bwMode="auto">
          <a:xfrm>
            <a:off x="-16689" y="184745"/>
            <a:ext cx="286049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82501" y="1928404"/>
            <a:ext cx="2233515" cy="451787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Подготовка студентов для участия в мероприятиях различного уровня.</a:t>
            </a:r>
          </a:p>
          <a:p>
            <a:pPr lvl="0" algn="ctr"/>
            <a:r>
              <a: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Участие в разработке инновационной модели развития системы конкурсного движения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081" y="188641"/>
            <a:ext cx="3744414" cy="6492144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Областная олимпиада - 14 человек</a:t>
            </a:r>
            <a:endParaRPr lang="ru-RU" sz="15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Региональный  этап </a:t>
            </a:r>
            <a:r>
              <a:rPr lang="ru-RU" sz="1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конкурса профессионального мастерства </a:t>
            </a:r>
            <a:endParaRPr lang="ru-RU" sz="15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Славим человека труда»  </a:t>
            </a:r>
            <a:endParaRPr lang="ru-RU" sz="15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- 5 компетенций,  </a:t>
            </a:r>
            <a:r>
              <a:rPr lang="ru-RU" sz="1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9  </a:t>
            </a: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sz="15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Региональный этап всероссийской студенческой Олимпиады по истории российского </a:t>
            </a: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</a:p>
          <a:p>
            <a:pPr algn="ctr"/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 человека</a:t>
            </a:r>
            <a:endParaRPr lang="ru-RU" sz="15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Межрегиональная олимпиада по строительству и строительным технологиям </a:t>
            </a:r>
          </a:p>
          <a:p>
            <a:pPr algn="ctr"/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- 4 человека</a:t>
            </a:r>
            <a:endParaRPr lang="ru-RU" sz="15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Чемпионат </a:t>
            </a:r>
            <a:r>
              <a:rPr lang="en-US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World Skills</a:t>
            </a: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  9 человек</a:t>
            </a:r>
            <a:endParaRPr lang="ru-RU" sz="15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Организация работы  базовой </a:t>
            </a: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площадки:</a:t>
            </a:r>
          </a:p>
          <a:p>
            <a:pPr marL="285750" indent="-285750" algn="ctr">
              <a:buFontTx/>
              <a:buChar char="-"/>
            </a:pP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профессия </a:t>
            </a:r>
          </a:p>
          <a:p>
            <a:pPr algn="ctr"/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35.01.13 Тракторист-машинист </a:t>
            </a:r>
            <a:r>
              <a:rPr lang="ru-RU" sz="1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сельскохозяйственного </a:t>
            </a: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производства </a:t>
            </a:r>
          </a:p>
          <a:p>
            <a:pPr marL="285750" indent="-285750" algn="ctr">
              <a:buFontTx/>
              <a:buChar char="-"/>
            </a:pP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специальность </a:t>
            </a:r>
          </a:p>
          <a:p>
            <a:pPr algn="ctr"/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35.02.07 Механизация </a:t>
            </a:r>
            <a:r>
              <a:rPr lang="ru-RU" sz="1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сельского </a:t>
            </a:r>
            <a:r>
              <a:rPr lang="ru-RU" sz="1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хозяйства</a:t>
            </a:r>
            <a:endParaRPr lang="ru-RU" sz="15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099564" y="3287192"/>
            <a:ext cx="382937" cy="494305"/>
          </a:xfrm>
          <a:custGeom>
            <a:avLst/>
            <a:gdLst>
              <a:gd name="connsiteX0" fmla="*/ 0 w 422551"/>
              <a:gd name="connsiteY0" fmla="*/ 98861 h 494305"/>
              <a:gd name="connsiteX1" fmla="*/ 211276 w 422551"/>
              <a:gd name="connsiteY1" fmla="*/ 98861 h 494305"/>
              <a:gd name="connsiteX2" fmla="*/ 211276 w 422551"/>
              <a:gd name="connsiteY2" fmla="*/ 0 h 494305"/>
              <a:gd name="connsiteX3" fmla="*/ 422551 w 422551"/>
              <a:gd name="connsiteY3" fmla="*/ 247153 h 494305"/>
              <a:gd name="connsiteX4" fmla="*/ 211276 w 422551"/>
              <a:gd name="connsiteY4" fmla="*/ 494305 h 494305"/>
              <a:gd name="connsiteX5" fmla="*/ 211276 w 422551"/>
              <a:gd name="connsiteY5" fmla="*/ 395444 h 494305"/>
              <a:gd name="connsiteX6" fmla="*/ 0 w 422551"/>
              <a:gd name="connsiteY6" fmla="*/ 395444 h 494305"/>
              <a:gd name="connsiteX7" fmla="*/ 0 w 422551"/>
              <a:gd name="connsiteY7" fmla="*/ 98861 h 4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551" h="494305">
                <a:moveTo>
                  <a:pt x="0" y="98861"/>
                </a:moveTo>
                <a:lnTo>
                  <a:pt x="211276" y="98861"/>
                </a:lnTo>
                <a:lnTo>
                  <a:pt x="211276" y="0"/>
                </a:lnTo>
                <a:lnTo>
                  <a:pt x="422551" y="247153"/>
                </a:lnTo>
                <a:lnTo>
                  <a:pt x="211276" y="494305"/>
                </a:lnTo>
                <a:lnTo>
                  <a:pt x="211276" y="395444"/>
                </a:lnTo>
                <a:lnTo>
                  <a:pt x="0" y="395444"/>
                </a:lnTo>
                <a:lnTo>
                  <a:pt x="0" y="98861"/>
                </a:lnTo>
                <a:close/>
              </a:path>
            </a:pathLst>
          </a:cu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98861" rIns="126765" bIns="98861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17" name="Полилиния 16"/>
          <p:cNvSpPr/>
          <p:nvPr/>
        </p:nvSpPr>
        <p:spPr>
          <a:xfrm>
            <a:off x="4855536" y="3316919"/>
            <a:ext cx="382937" cy="494305"/>
          </a:xfrm>
          <a:custGeom>
            <a:avLst/>
            <a:gdLst>
              <a:gd name="connsiteX0" fmla="*/ 0 w 422551"/>
              <a:gd name="connsiteY0" fmla="*/ 98861 h 494305"/>
              <a:gd name="connsiteX1" fmla="*/ 211276 w 422551"/>
              <a:gd name="connsiteY1" fmla="*/ 98861 h 494305"/>
              <a:gd name="connsiteX2" fmla="*/ 211276 w 422551"/>
              <a:gd name="connsiteY2" fmla="*/ 0 h 494305"/>
              <a:gd name="connsiteX3" fmla="*/ 422551 w 422551"/>
              <a:gd name="connsiteY3" fmla="*/ 247153 h 494305"/>
              <a:gd name="connsiteX4" fmla="*/ 211276 w 422551"/>
              <a:gd name="connsiteY4" fmla="*/ 494305 h 494305"/>
              <a:gd name="connsiteX5" fmla="*/ 211276 w 422551"/>
              <a:gd name="connsiteY5" fmla="*/ 395444 h 494305"/>
              <a:gd name="connsiteX6" fmla="*/ 0 w 422551"/>
              <a:gd name="connsiteY6" fmla="*/ 395444 h 494305"/>
              <a:gd name="connsiteX7" fmla="*/ 0 w 422551"/>
              <a:gd name="connsiteY7" fmla="*/ 98861 h 4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551" h="494305">
                <a:moveTo>
                  <a:pt x="0" y="98861"/>
                </a:moveTo>
                <a:lnTo>
                  <a:pt x="211276" y="98861"/>
                </a:lnTo>
                <a:lnTo>
                  <a:pt x="211276" y="0"/>
                </a:lnTo>
                <a:lnTo>
                  <a:pt x="422551" y="247153"/>
                </a:lnTo>
                <a:lnTo>
                  <a:pt x="211276" y="494305"/>
                </a:lnTo>
                <a:lnTo>
                  <a:pt x="211276" y="395444"/>
                </a:lnTo>
                <a:lnTo>
                  <a:pt x="0" y="395444"/>
                </a:lnTo>
                <a:lnTo>
                  <a:pt x="0" y="98861"/>
                </a:lnTo>
                <a:close/>
              </a:path>
            </a:pathLst>
          </a:cu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98861" rIns="126765" bIns="98861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pic>
        <p:nvPicPr>
          <p:cNvPr id="1028" name="Picture 4" descr="C:\Users\User\Desktop\имд\IMG_9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11" y="188641"/>
            <a:ext cx="2545368" cy="1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имд\DSCN26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6" t="17117" r="13493" b="19324"/>
          <a:stretch/>
        </p:blipFill>
        <p:spPr bwMode="auto">
          <a:xfrm>
            <a:off x="-16689" y="4941168"/>
            <a:ext cx="2685099" cy="192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3528" y="476672"/>
            <a:ext cx="8635206" cy="6224450"/>
            <a:chOff x="633995" y="100150"/>
            <a:chExt cx="8048693" cy="6224450"/>
          </a:xfrm>
        </p:grpSpPr>
        <p:sp>
          <p:nvSpPr>
            <p:cNvPr id="5" name="Полилиния 4"/>
            <p:cNvSpPr/>
            <p:nvPr/>
          </p:nvSpPr>
          <p:spPr>
            <a:xfrm>
              <a:off x="633995" y="2348880"/>
              <a:ext cx="2195558" cy="2112011"/>
            </a:xfrm>
            <a:custGeom>
              <a:avLst/>
              <a:gdLst>
                <a:gd name="connsiteX0" fmla="*/ 0 w 2368241"/>
                <a:gd name="connsiteY0" fmla="*/ 236824 h 6207968"/>
                <a:gd name="connsiteX1" fmla="*/ 236824 w 2368241"/>
                <a:gd name="connsiteY1" fmla="*/ 0 h 6207968"/>
                <a:gd name="connsiteX2" fmla="*/ 2131417 w 2368241"/>
                <a:gd name="connsiteY2" fmla="*/ 0 h 6207968"/>
                <a:gd name="connsiteX3" fmla="*/ 2368241 w 2368241"/>
                <a:gd name="connsiteY3" fmla="*/ 236824 h 6207968"/>
                <a:gd name="connsiteX4" fmla="*/ 2368241 w 2368241"/>
                <a:gd name="connsiteY4" fmla="*/ 5971144 h 6207968"/>
                <a:gd name="connsiteX5" fmla="*/ 2131417 w 2368241"/>
                <a:gd name="connsiteY5" fmla="*/ 6207968 h 6207968"/>
                <a:gd name="connsiteX6" fmla="*/ 236824 w 2368241"/>
                <a:gd name="connsiteY6" fmla="*/ 6207968 h 6207968"/>
                <a:gd name="connsiteX7" fmla="*/ 0 w 2368241"/>
                <a:gd name="connsiteY7" fmla="*/ 5971144 h 6207968"/>
                <a:gd name="connsiteX8" fmla="*/ 0 w 2368241"/>
                <a:gd name="connsiteY8" fmla="*/ 236824 h 62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8241" h="6207968">
                  <a:moveTo>
                    <a:pt x="0" y="236824"/>
                  </a:moveTo>
                  <a:cubicBezTo>
                    <a:pt x="0" y="106030"/>
                    <a:pt x="106030" y="0"/>
                    <a:pt x="236824" y="0"/>
                  </a:cubicBezTo>
                  <a:lnTo>
                    <a:pt x="2131417" y="0"/>
                  </a:lnTo>
                  <a:cubicBezTo>
                    <a:pt x="2262211" y="0"/>
                    <a:pt x="2368241" y="106030"/>
                    <a:pt x="2368241" y="236824"/>
                  </a:cubicBezTo>
                  <a:lnTo>
                    <a:pt x="2368241" y="5971144"/>
                  </a:lnTo>
                  <a:cubicBezTo>
                    <a:pt x="2368241" y="6101938"/>
                    <a:pt x="2262211" y="6207968"/>
                    <a:pt x="2131417" y="6207968"/>
                  </a:cubicBezTo>
                  <a:lnTo>
                    <a:pt x="236824" y="6207968"/>
                  </a:lnTo>
                  <a:cubicBezTo>
                    <a:pt x="106030" y="6207968"/>
                    <a:pt x="0" y="6101938"/>
                    <a:pt x="0" y="5971144"/>
                  </a:cubicBezTo>
                  <a:lnTo>
                    <a:pt x="0" y="236824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7943" tIns="137943" rIns="137943" bIns="13794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sz="1800" b="1" i="0" u="none" kern="1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ромежуточна</a:t>
              </a:r>
              <a:r>
                <a:rPr lang="ru-RU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я</a:t>
              </a:r>
              <a:r>
                <a:rPr lang="ru-RU" sz="1800" b="1" i="0" u="none" kern="1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и итоговая аттестаци</a:t>
              </a:r>
              <a:r>
                <a:rPr lang="ru-RU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я</a:t>
              </a:r>
              <a:r>
                <a:rPr lang="ru-RU" sz="1800" b="1" i="0" u="none" kern="1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800" kern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945677" y="2973463"/>
              <a:ext cx="356927" cy="494305"/>
            </a:xfrm>
            <a:custGeom>
              <a:avLst/>
              <a:gdLst>
                <a:gd name="connsiteX0" fmla="*/ 0 w 422551"/>
                <a:gd name="connsiteY0" fmla="*/ 98861 h 494305"/>
                <a:gd name="connsiteX1" fmla="*/ 211276 w 422551"/>
                <a:gd name="connsiteY1" fmla="*/ 98861 h 494305"/>
                <a:gd name="connsiteX2" fmla="*/ 211276 w 422551"/>
                <a:gd name="connsiteY2" fmla="*/ 0 h 494305"/>
                <a:gd name="connsiteX3" fmla="*/ 422551 w 422551"/>
                <a:gd name="connsiteY3" fmla="*/ 247153 h 494305"/>
                <a:gd name="connsiteX4" fmla="*/ 211276 w 422551"/>
                <a:gd name="connsiteY4" fmla="*/ 494305 h 494305"/>
                <a:gd name="connsiteX5" fmla="*/ 211276 w 422551"/>
                <a:gd name="connsiteY5" fmla="*/ 395444 h 494305"/>
                <a:gd name="connsiteX6" fmla="*/ 0 w 422551"/>
                <a:gd name="connsiteY6" fmla="*/ 395444 h 494305"/>
                <a:gd name="connsiteX7" fmla="*/ 0 w 422551"/>
                <a:gd name="connsiteY7" fmla="*/ 98861 h 49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51" h="494305">
                  <a:moveTo>
                    <a:pt x="0" y="98861"/>
                  </a:moveTo>
                  <a:lnTo>
                    <a:pt x="211276" y="98861"/>
                  </a:lnTo>
                  <a:lnTo>
                    <a:pt x="211276" y="0"/>
                  </a:lnTo>
                  <a:lnTo>
                    <a:pt x="422551" y="247153"/>
                  </a:lnTo>
                  <a:lnTo>
                    <a:pt x="211276" y="494305"/>
                  </a:lnTo>
                  <a:lnTo>
                    <a:pt x="211276" y="395444"/>
                  </a:lnTo>
                  <a:lnTo>
                    <a:pt x="0" y="395444"/>
                  </a:lnTo>
                  <a:lnTo>
                    <a:pt x="0" y="98861"/>
                  </a:ln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0" tIns="98861" rIns="126765" bIns="9886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385799" y="100150"/>
              <a:ext cx="2540583" cy="6207968"/>
            </a:xfrm>
            <a:custGeom>
              <a:avLst/>
              <a:gdLst>
                <a:gd name="connsiteX0" fmla="*/ 0 w 1993167"/>
                <a:gd name="connsiteY0" fmla="*/ 199317 h 6207968"/>
                <a:gd name="connsiteX1" fmla="*/ 199317 w 1993167"/>
                <a:gd name="connsiteY1" fmla="*/ 0 h 6207968"/>
                <a:gd name="connsiteX2" fmla="*/ 1793850 w 1993167"/>
                <a:gd name="connsiteY2" fmla="*/ 0 h 6207968"/>
                <a:gd name="connsiteX3" fmla="*/ 1993167 w 1993167"/>
                <a:gd name="connsiteY3" fmla="*/ 199317 h 6207968"/>
                <a:gd name="connsiteX4" fmla="*/ 1993167 w 1993167"/>
                <a:gd name="connsiteY4" fmla="*/ 6008651 h 6207968"/>
                <a:gd name="connsiteX5" fmla="*/ 1793850 w 1993167"/>
                <a:gd name="connsiteY5" fmla="*/ 6207968 h 6207968"/>
                <a:gd name="connsiteX6" fmla="*/ 199317 w 1993167"/>
                <a:gd name="connsiteY6" fmla="*/ 6207968 h 6207968"/>
                <a:gd name="connsiteX7" fmla="*/ 0 w 1993167"/>
                <a:gd name="connsiteY7" fmla="*/ 6008651 h 6207968"/>
                <a:gd name="connsiteX8" fmla="*/ 0 w 1993167"/>
                <a:gd name="connsiteY8" fmla="*/ 199317 h 62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3167" h="6207968">
                  <a:moveTo>
                    <a:pt x="0" y="199317"/>
                  </a:moveTo>
                  <a:cubicBezTo>
                    <a:pt x="0" y="89237"/>
                    <a:pt x="89237" y="0"/>
                    <a:pt x="199317" y="0"/>
                  </a:cubicBezTo>
                  <a:lnTo>
                    <a:pt x="1793850" y="0"/>
                  </a:lnTo>
                  <a:cubicBezTo>
                    <a:pt x="1903930" y="0"/>
                    <a:pt x="1993167" y="89237"/>
                    <a:pt x="1993167" y="199317"/>
                  </a:cubicBezTo>
                  <a:lnTo>
                    <a:pt x="1993167" y="6008651"/>
                  </a:lnTo>
                  <a:cubicBezTo>
                    <a:pt x="1993167" y="6118731"/>
                    <a:pt x="1903930" y="6207968"/>
                    <a:pt x="1793850" y="6207968"/>
                  </a:cubicBezTo>
                  <a:lnTo>
                    <a:pt x="199317" y="6207968"/>
                  </a:lnTo>
                  <a:cubicBezTo>
                    <a:pt x="89237" y="6207968"/>
                    <a:pt x="0" y="6118731"/>
                    <a:pt x="0" y="6008651"/>
                  </a:cubicBezTo>
                  <a:lnTo>
                    <a:pt x="0" y="19931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9338" tIns="119338" rIns="119338" bIns="11933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rgbClr val="0033CC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>
                <a:solidFill>
                  <a:srgbClr val="0033CC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rgbClr val="0033CC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>
                <a:solidFill>
                  <a:srgbClr val="0033CC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rgbClr val="0033CC"/>
                </a:solidFill>
              </a:endParaRPr>
            </a:p>
            <a:p>
              <a:pPr lvl="0" algn="ctr" defTabSz="711200">
                <a:spcBef>
                  <a:spcPct val="0"/>
                </a:spcBef>
              </a:pPr>
              <a:endParaRPr lang="ru-RU" kern="1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11200">
                <a:spcBef>
                  <a:spcPct val="0"/>
                </a:spcBef>
              </a:pPr>
              <a:r>
                <a:rPr lang="ru-RU" b="1" kern="12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Совершенствование процедур организации и оценки промежуточной и  итоговой аттестации с учетом требований </a:t>
              </a:r>
              <a:r>
                <a:rPr lang="en-US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World </a:t>
              </a:r>
              <a:r>
                <a:rPr lang="en-US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Skills</a:t>
              </a:r>
              <a:r>
                <a:rPr lang="ru-RU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 и</a:t>
              </a:r>
              <a:endPara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711200">
                <a:spcBef>
                  <a:spcPct val="0"/>
                </a:spcBef>
              </a:pPr>
              <a:r>
                <a:rPr lang="ru-RU" b="1" kern="12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международного опыта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849686" y="2973463"/>
              <a:ext cx="338356" cy="494305"/>
            </a:xfrm>
            <a:custGeom>
              <a:avLst/>
              <a:gdLst>
                <a:gd name="connsiteX0" fmla="*/ 0 w 422551"/>
                <a:gd name="connsiteY0" fmla="*/ 98861 h 494305"/>
                <a:gd name="connsiteX1" fmla="*/ 211276 w 422551"/>
                <a:gd name="connsiteY1" fmla="*/ 98861 h 494305"/>
                <a:gd name="connsiteX2" fmla="*/ 211276 w 422551"/>
                <a:gd name="connsiteY2" fmla="*/ 0 h 494305"/>
                <a:gd name="connsiteX3" fmla="*/ 422551 w 422551"/>
                <a:gd name="connsiteY3" fmla="*/ 247153 h 494305"/>
                <a:gd name="connsiteX4" fmla="*/ 211276 w 422551"/>
                <a:gd name="connsiteY4" fmla="*/ 494305 h 494305"/>
                <a:gd name="connsiteX5" fmla="*/ 211276 w 422551"/>
                <a:gd name="connsiteY5" fmla="*/ 395444 h 494305"/>
                <a:gd name="connsiteX6" fmla="*/ 0 w 422551"/>
                <a:gd name="connsiteY6" fmla="*/ 395444 h 494305"/>
                <a:gd name="connsiteX7" fmla="*/ 0 w 422551"/>
                <a:gd name="connsiteY7" fmla="*/ 98861 h 49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51" h="494305">
                  <a:moveTo>
                    <a:pt x="0" y="98861"/>
                  </a:moveTo>
                  <a:lnTo>
                    <a:pt x="211276" y="98861"/>
                  </a:lnTo>
                  <a:lnTo>
                    <a:pt x="211276" y="0"/>
                  </a:lnTo>
                  <a:lnTo>
                    <a:pt x="422551" y="247153"/>
                  </a:lnTo>
                  <a:lnTo>
                    <a:pt x="211276" y="494305"/>
                  </a:lnTo>
                  <a:lnTo>
                    <a:pt x="211276" y="395444"/>
                  </a:lnTo>
                  <a:lnTo>
                    <a:pt x="0" y="395444"/>
                  </a:lnTo>
                  <a:lnTo>
                    <a:pt x="0" y="98861"/>
                  </a:ln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0" tIns="98861" rIns="126765" bIns="9886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204717" y="116632"/>
              <a:ext cx="2477971" cy="6207968"/>
            </a:xfrm>
            <a:custGeom>
              <a:avLst/>
              <a:gdLst>
                <a:gd name="connsiteX0" fmla="*/ 0 w 2265433"/>
                <a:gd name="connsiteY0" fmla="*/ 226543 h 6207968"/>
                <a:gd name="connsiteX1" fmla="*/ 226543 w 2265433"/>
                <a:gd name="connsiteY1" fmla="*/ 0 h 6207968"/>
                <a:gd name="connsiteX2" fmla="*/ 2038890 w 2265433"/>
                <a:gd name="connsiteY2" fmla="*/ 0 h 6207968"/>
                <a:gd name="connsiteX3" fmla="*/ 2265433 w 2265433"/>
                <a:gd name="connsiteY3" fmla="*/ 226543 h 6207968"/>
                <a:gd name="connsiteX4" fmla="*/ 2265433 w 2265433"/>
                <a:gd name="connsiteY4" fmla="*/ 5981425 h 6207968"/>
                <a:gd name="connsiteX5" fmla="*/ 2038890 w 2265433"/>
                <a:gd name="connsiteY5" fmla="*/ 6207968 h 6207968"/>
                <a:gd name="connsiteX6" fmla="*/ 226543 w 2265433"/>
                <a:gd name="connsiteY6" fmla="*/ 6207968 h 6207968"/>
                <a:gd name="connsiteX7" fmla="*/ 0 w 2265433"/>
                <a:gd name="connsiteY7" fmla="*/ 5981425 h 6207968"/>
                <a:gd name="connsiteX8" fmla="*/ 0 w 2265433"/>
                <a:gd name="connsiteY8" fmla="*/ 226543 h 62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433" h="6207968">
                  <a:moveTo>
                    <a:pt x="0" y="226543"/>
                  </a:moveTo>
                  <a:cubicBezTo>
                    <a:pt x="0" y="101427"/>
                    <a:pt x="101427" y="0"/>
                    <a:pt x="226543" y="0"/>
                  </a:cubicBezTo>
                  <a:lnTo>
                    <a:pt x="2038890" y="0"/>
                  </a:lnTo>
                  <a:cubicBezTo>
                    <a:pt x="2164006" y="0"/>
                    <a:pt x="2265433" y="101427"/>
                    <a:pt x="2265433" y="226543"/>
                  </a:cubicBezTo>
                  <a:lnTo>
                    <a:pt x="2265433" y="5981425"/>
                  </a:lnTo>
                  <a:cubicBezTo>
                    <a:pt x="2265433" y="6106541"/>
                    <a:pt x="2164006" y="6207968"/>
                    <a:pt x="2038890" y="6207968"/>
                  </a:cubicBezTo>
                  <a:lnTo>
                    <a:pt x="226543" y="6207968"/>
                  </a:lnTo>
                  <a:cubicBezTo>
                    <a:pt x="101427" y="6207968"/>
                    <a:pt x="0" y="6106541"/>
                    <a:pt x="0" y="5981425"/>
                  </a:cubicBezTo>
                  <a:lnTo>
                    <a:pt x="0" y="226543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4932" tIns="134932" rIns="134932" bIns="134932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endParaRPr lang="ru-RU" sz="1800" b="1" kern="1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endPara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endParaRPr lang="ru-RU" sz="1800" b="1" kern="1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endPara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endParaRPr lang="ru-RU" sz="1800" b="1" kern="1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endParaRPr lang="ru-RU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endParaRPr lang="ru-RU" sz="1800" b="1" kern="1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r>
                <a:rPr lang="ru-RU" sz="1800" b="1" kern="12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Практические задания и оценочные листы </a:t>
              </a:r>
            </a:p>
            <a:p>
              <a:pPr lvl="0" algn="ctr" defTabSz="800100">
                <a:spcBef>
                  <a:spcPct val="0"/>
                </a:spcBef>
              </a:pPr>
              <a:r>
                <a:rPr lang="ru-RU" sz="1800" b="1" kern="12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 для </a:t>
              </a:r>
              <a:r>
                <a:rPr lang="ru-RU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квалификационного экзамена по трем профессиональным модулям.</a:t>
              </a:r>
              <a:endParaRPr lang="ru-RU" sz="1800" b="1" kern="1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r>
                <a:rPr lang="ru-RU" sz="1800" b="1" kern="12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Для выпускной практической квалификационной работы по двум профессиям</a:t>
              </a:r>
              <a:endParaRPr lang="ru-RU" sz="1800" b="1" kern="1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C:\Users\User\Desktop\Повар ГИА Коммунар 16\CAM02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/>
          <a:stretch/>
        </p:blipFill>
        <p:spPr bwMode="auto">
          <a:xfrm>
            <a:off x="138262" y="-1"/>
            <a:ext cx="2856870" cy="25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овар ГИА Коммунар 16\CAM02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35" y="0"/>
            <a:ext cx="1815438" cy="242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имд\IMG_8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9" y="4963051"/>
            <a:ext cx="2843807" cy="18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имд\DSCN34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1" y="-1"/>
            <a:ext cx="3284845" cy="24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asiaiix.com/wp-content/uploads/2012/11/iStock_000003281469Mediu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" y="1764507"/>
            <a:ext cx="5033964" cy="35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4572000" y="332656"/>
            <a:ext cx="4392488" cy="260788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87035" y="902057"/>
            <a:ext cx="3762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Подготовка  специалистов и рабочих кадров,  соответствующих требованиям высокотехнологичных отраслей  на основе дуальной модели обучения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07533"/>
            <a:ext cx="266429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Требования современной экономики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3801" y="4991285"/>
            <a:ext cx="266429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Взаимосвязь  власти, бизнеса и образования</a:t>
            </a:r>
            <a:endParaRPr lang="ru-RU" b="1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07504" y="89903"/>
            <a:ext cx="4098445" cy="1306776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Перспектива </a:t>
            </a:r>
          </a:p>
          <a:p>
            <a:pPr algn="ctr"/>
            <a:r>
              <a:rPr lang="ru-RU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0438" y="4623457"/>
            <a:ext cx="25922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Качество обучения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63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556792"/>
            <a:ext cx="84963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2500" dirty="0">
              <a:solidFill>
                <a:srgbClr val="A40000"/>
              </a:solidFill>
              <a:latin typeface="Arial" charset="0"/>
              <a:cs typeface="+mn-cs"/>
            </a:endParaRPr>
          </a:p>
          <a:p>
            <a:pPr marL="457200" indent="-457200" eaLnBrk="1" hangingPunct="1">
              <a:defRPr/>
            </a:pPr>
            <a:r>
              <a:rPr lang="ru-RU" sz="2500" dirty="0">
                <a:solidFill>
                  <a:srgbClr val="A40000"/>
                </a:solidFill>
                <a:latin typeface="Arial" charset="0"/>
                <a:cs typeface="+mn-cs"/>
              </a:rPr>
              <a:t>                 </a:t>
            </a:r>
          </a:p>
          <a:p>
            <a:pPr marL="457200" indent="-457200" algn="ctr" eaLnBrk="1" hangingPunct="1">
              <a:defRPr/>
            </a:pPr>
            <a:r>
              <a:rPr lang="ru-RU" sz="2500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457200" indent="-457200" algn="ctr" eaLnBrk="1" hangingPunct="1">
              <a:defRPr/>
            </a:pPr>
            <a:endParaRPr lang="ru-RU" sz="2000" dirty="0">
              <a:solidFill>
                <a:srgbClr val="600000"/>
              </a:solidFill>
              <a:latin typeface="Arial" charset="0"/>
              <a:cs typeface="+mn-cs"/>
            </a:endParaRPr>
          </a:p>
          <a:p>
            <a:pPr marL="457200" indent="-457200" algn="ctr" eaLnBrk="1" hangingPunct="1">
              <a:defRPr/>
            </a:pPr>
            <a:endParaRPr lang="ru-RU" sz="2000" dirty="0">
              <a:solidFill>
                <a:srgbClr val="600000"/>
              </a:solidFill>
              <a:latin typeface="Arial" charset="0"/>
              <a:cs typeface="+mn-cs"/>
            </a:endParaRPr>
          </a:p>
          <a:p>
            <a:pPr marL="457200" indent="-457200" eaLnBrk="1" hangingPunct="1">
              <a:defRPr/>
            </a:pPr>
            <a:endParaRPr lang="ru-RU" sz="2500" dirty="0">
              <a:solidFill>
                <a:srgbClr val="A40000"/>
              </a:solidFill>
              <a:latin typeface="Arial" charset="0"/>
              <a:cs typeface="+mn-cs"/>
            </a:endParaRPr>
          </a:p>
          <a:p>
            <a:pPr marL="457200" indent="-457200" eaLnBrk="1" hangingPunct="1">
              <a:defRPr/>
            </a:pPr>
            <a:r>
              <a:rPr lang="ru-RU" sz="2500" dirty="0">
                <a:solidFill>
                  <a:srgbClr val="A40000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480967"/>
            <a:ext cx="3178175" cy="161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•"/>
              <a:defRPr sz="3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–"/>
              <a:defRPr sz="2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–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»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»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»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»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»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1050" b="1" dirty="0" smtClean="0">
                <a:solidFill>
                  <a:srgbClr val="0033CC"/>
                </a:solidFill>
              </a:rPr>
              <a:t>г. Ялуторовск</a:t>
            </a:r>
          </a:p>
          <a:p>
            <a:pPr marL="0" indent="0">
              <a:buFontTx/>
              <a:buNone/>
              <a:defRPr/>
            </a:pPr>
            <a:r>
              <a:rPr lang="ru-RU" sz="1050" b="1" dirty="0" smtClean="0">
                <a:solidFill>
                  <a:srgbClr val="0033CC"/>
                </a:solidFill>
              </a:rPr>
              <a:t>ул. </a:t>
            </a:r>
            <a:r>
              <a:rPr lang="ru-RU" sz="1050" b="1" dirty="0" err="1" smtClean="0">
                <a:solidFill>
                  <a:srgbClr val="0033CC"/>
                </a:solidFill>
              </a:rPr>
              <a:t>Бахтиярова</a:t>
            </a:r>
            <a:r>
              <a:rPr lang="ru-RU" sz="1050" b="1" dirty="0" smtClean="0">
                <a:solidFill>
                  <a:srgbClr val="0033CC"/>
                </a:solidFill>
              </a:rPr>
              <a:t>, 53</a:t>
            </a:r>
          </a:p>
          <a:p>
            <a:pPr marL="0" indent="0">
              <a:buFontTx/>
              <a:buNone/>
              <a:defRPr/>
            </a:pPr>
            <a:r>
              <a:rPr lang="ru-RU" sz="1050" b="1" dirty="0" smtClean="0">
                <a:solidFill>
                  <a:srgbClr val="0033CC"/>
                </a:solidFill>
              </a:rPr>
              <a:t>ГАПОУ  ТО «АТК»</a:t>
            </a:r>
            <a:endParaRPr lang="en-US" sz="1050" b="1" dirty="0" smtClean="0">
              <a:solidFill>
                <a:srgbClr val="0033CC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050" b="1" dirty="0" smtClean="0">
                <a:solidFill>
                  <a:srgbClr val="0033CC"/>
                </a:solidFill>
              </a:rPr>
              <a:t>E-mail: </a:t>
            </a:r>
            <a:r>
              <a:rPr lang="en-US" sz="1050" b="1" dirty="0" smtClean="0">
                <a:solidFill>
                  <a:srgbClr val="0033CC"/>
                </a:solidFill>
                <a:hlinkClick r:id="rId2"/>
              </a:rPr>
              <a:t>yalagrokoll@mail.ru</a:t>
            </a:r>
            <a:endParaRPr lang="en-US" sz="1050" b="1" dirty="0" smtClean="0">
              <a:solidFill>
                <a:srgbClr val="0033CC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1050" b="1" dirty="0" smtClean="0">
                <a:solidFill>
                  <a:srgbClr val="0033CC"/>
                </a:solidFill>
              </a:rPr>
              <a:t>8 (34535) 2-44-00; 2-44-55</a:t>
            </a:r>
          </a:p>
          <a:p>
            <a:pPr marL="0" indent="0">
              <a:buFontTx/>
              <a:buNone/>
              <a:defRPr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ru-RU" sz="1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64704"/>
            <a:ext cx="8424936" cy="561662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03.03.2015 г. №349-р «Об утверждении комплекса мер, направленных на совершенствование системы среднего профессионально образования на 2015-2020 </a:t>
            </a:r>
            <a:r>
              <a:rPr lang="ru-RU" sz="2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endParaRPr lang="ru-RU" sz="11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Тюменской области от 20.06.2015 г. №1144-рп «Комплекс мер, </a:t>
            </a:r>
            <a:r>
              <a:rPr lang="ru-RU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направленных на совершенствование системы среднего профессионально образования </a:t>
            </a: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Тюменской области на </a:t>
            </a:r>
            <a:r>
              <a:rPr lang="ru-RU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2015-2020 </a:t>
            </a:r>
            <a:r>
              <a:rPr lang="ru-RU" sz="2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endParaRPr lang="ru-RU" sz="11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05.08.2013 г. №662 «Об осуществлении мониторинга системы образования»</a:t>
            </a:r>
          </a:p>
          <a:p>
            <a:endParaRPr lang="ru-RU" sz="11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России от 15.01.2014 г. №14 «Об утверждении показателей мониторинга системы образования»</a:t>
            </a:r>
            <a:endParaRPr lang="ru-RU" sz="2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3522" y="-99392"/>
            <a:ext cx="77152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3600" dirty="0">
              <a:solidFill>
                <a:srgbClr val="99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629603"/>
              </p:ext>
            </p:extLst>
          </p:nvPr>
        </p:nvGraphicFramePr>
        <p:xfrm>
          <a:off x="0" y="1628800"/>
          <a:ext cx="9144000" cy="468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/>
              </a:tblGrid>
              <a:tr h="107464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Перспективные и востребованные на рынке труда профессии и специальности, требующие среднего профессионального образования</a:t>
                      </a:r>
                      <a:endParaRPr lang="ru-RU" sz="23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728" marR="58728" marT="0" marB="0"/>
                </a:tc>
              </a:tr>
              <a:tr h="72555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Практико-ориентированная </a:t>
                      </a:r>
                      <a:r>
                        <a:rPr lang="ru-RU" sz="23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3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дуальная) модель обучения  с учетом  требований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World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Skills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23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международного опыта</a:t>
                      </a:r>
                      <a:endParaRPr lang="ru-RU" sz="23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728" marR="58728" marT="0" marB="0"/>
                </a:tc>
              </a:tr>
              <a:tr h="40990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u="none" strike="noStrike" spc="-1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Непрерывное профессиональное образование</a:t>
                      </a:r>
                      <a:endParaRPr lang="ru-RU" sz="23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728" marR="58728" marT="0" marB="0"/>
                </a:tc>
              </a:tr>
              <a:tr h="143285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u="none" strike="noStrike" spc="-1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Сетевой формат реализации образовательных программ с использованием ресурсов нескольких образовательных организаций, центра непрерывного аграрного образования, специализированных центров </a:t>
                      </a:r>
                      <a:r>
                        <a:rPr lang="ru-RU" sz="2300" u="none" strike="noStrike" spc="-1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компетенций</a:t>
                      </a:r>
                      <a:endParaRPr lang="ru-RU" sz="23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728" marR="58728" marT="0" marB="0"/>
                </a:tc>
              </a:tr>
              <a:tr h="15496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300" u="none" strike="noStrike" spc="-1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Конкурсное движение</a:t>
                      </a:r>
                      <a:endParaRPr lang="ru-RU" sz="2300" dirty="0" smtClean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728" marR="58728" marT="0" marB="0"/>
                </a:tc>
              </a:tr>
              <a:tr h="25501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300" u="none" strike="noStrike" spc="-1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Промежуточная и итоговая</a:t>
                      </a:r>
                      <a:r>
                        <a:rPr lang="ru-RU" sz="2300" u="none" strike="noStrike" spc="-10" baseline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u="none" strike="noStrike" spc="-1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аттестация</a:t>
                      </a:r>
                      <a:endParaRPr lang="ru-RU" sz="23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728" marR="58728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для реализации комплекса мер по совершенствованию системы среднего профессионального образования </a:t>
            </a:r>
            <a:endParaRPr lang="ru-RU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462696"/>
              </p:ext>
            </p:extLst>
          </p:nvPr>
        </p:nvGraphicFramePr>
        <p:xfrm>
          <a:off x="201423" y="1012805"/>
          <a:ext cx="8785718" cy="587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3303"/>
            <a:ext cx="1656185" cy="1647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0149"/>
            <a:ext cx="1822853" cy="171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3346"/>
            <a:ext cx="2465238" cy="1707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86" y="188970"/>
            <a:ext cx="2232248" cy="1674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Фотографии\АТК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08" y="2449765"/>
            <a:ext cx="7083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графии\Без имени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20" y="467453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97580"/>
              </p:ext>
            </p:extLst>
          </p:nvPr>
        </p:nvGraphicFramePr>
        <p:xfrm>
          <a:off x="0" y="528255"/>
          <a:ext cx="9110999" cy="611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9404"/>
                <a:gridCol w="1077106"/>
                <a:gridCol w="4734489"/>
              </a:tblGrid>
              <a:tr h="478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Профессия /специальность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перечня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ТОП-50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Реализуется/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реализуется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в 2015-2016 гг</a:t>
                      </a:r>
                      <a:r>
                        <a:rPr lang="ru-RU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Планируется к реализации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2016-2020 гг</a:t>
                      </a:r>
                      <a:r>
                        <a:rPr lang="ru-RU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2053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ru-RU" sz="1300" b="1" i="0" dirty="0" smtClean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Автомеханик</a:t>
                      </a:r>
                      <a:r>
                        <a:rPr lang="ru-RU" sz="1600" b="1" i="0" dirty="0" smtClean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800" b="1" i="0" dirty="0">
                        <a:solidFill>
                          <a:srgbClr val="FFCC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Реализуется</a:t>
                      </a:r>
                      <a:endParaRPr lang="ru-RU" sz="1100" b="1" i="0" dirty="0">
                        <a:solidFill>
                          <a:srgbClr val="9900C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Профессия 23.01.03 Автомеханик</a:t>
                      </a:r>
                      <a:r>
                        <a:rPr lang="ru-RU" sz="105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19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 </a:t>
                      </a:r>
                      <a:r>
                        <a:rPr lang="ru-RU" sz="1300" b="1" i="0" dirty="0" smtClean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Повар-кондитер</a:t>
                      </a:r>
                      <a:r>
                        <a:rPr lang="ru-RU" sz="1600" b="1" i="0" dirty="0" smtClean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600" b="1" i="0" dirty="0">
                        <a:solidFill>
                          <a:srgbClr val="FFCC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Реализуется</a:t>
                      </a:r>
                      <a:endParaRPr lang="ru-RU" sz="1100" b="1" i="0" dirty="0">
                        <a:solidFill>
                          <a:srgbClr val="9900C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Профессия 19.01.17 Повар, кондитер 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 </a:t>
                      </a:r>
                      <a:r>
                        <a:rPr lang="ru-RU" sz="1300" b="1" i="0" dirty="0" smtClean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Сварщик</a:t>
                      </a:r>
                      <a:r>
                        <a:rPr lang="ru-RU" sz="1600" b="1" i="0" dirty="0" smtClean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300" b="1" i="0" dirty="0">
                        <a:solidFill>
                          <a:srgbClr val="FFCC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Реализуется</a:t>
                      </a:r>
                      <a:endParaRPr lang="ru-RU" sz="1100" b="1" i="0" dirty="0">
                        <a:solidFill>
                          <a:srgbClr val="9900C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Профессия  15.01.05 Сварщик (электросварочные и газосварочные работы)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468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solidFill>
                            <a:srgbClr val="FFCC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 Слесарь</a:t>
                      </a:r>
                      <a:endParaRPr lang="ru-RU" sz="1300" b="1" i="0" dirty="0">
                        <a:solidFill>
                          <a:srgbClr val="FFCC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Реализуется</a:t>
                      </a:r>
                      <a:endParaRPr lang="ru-RU" sz="1100" b="1" i="0" dirty="0">
                        <a:solidFill>
                          <a:srgbClr val="9900C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Специальности 35.02.07 Механизация сельского  хозяйства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23.02.03 Техническое обслуживание и ремонт автомобильного транспорта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Профессия  35.02.13 Тракторист-машинист сельскохозяйственного производства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246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 Мастер столярно-плотницких работ</a:t>
                      </a:r>
                      <a:endParaRPr lang="ru-RU" sz="13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реализуется</a:t>
                      </a:r>
                      <a:endParaRPr lang="ru-RU" sz="11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 </a:t>
                      </a:r>
                      <a:r>
                        <a:rPr lang="ru-RU" sz="105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08.02.01 Строительство и эксплуатация зданий и сооружений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291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16. </a:t>
                      </a:r>
                      <a:r>
                        <a:rPr lang="ru-RU" sz="13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Плиточник-облицовщик</a:t>
                      </a:r>
                      <a:r>
                        <a:rPr lang="ru-RU" sz="16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6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реализуется</a:t>
                      </a:r>
                      <a:endParaRPr lang="ru-RU" sz="11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 </a:t>
                      </a:r>
                      <a:r>
                        <a:rPr lang="ru-RU" sz="105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08.02.01 Строительство и эксплуатация зданий и сооружений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33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31. Специалист по обслуживанию и ремонту автомобильных двигателей</a:t>
                      </a:r>
                      <a:endParaRPr lang="ru-RU" sz="13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реализуется</a:t>
                      </a:r>
                      <a:endParaRPr lang="ru-RU" sz="11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 </a:t>
                      </a:r>
                      <a:r>
                        <a:rPr lang="ru-RU" sz="105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23.02.03 Техническое обслуживание и ремонт автомобильного транспорта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320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50.Электромонтажник</a:t>
                      </a:r>
                      <a:r>
                        <a:rPr lang="ru-RU" sz="16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3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реализуется</a:t>
                      </a:r>
                      <a:endParaRPr lang="ru-RU" sz="11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 </a:t>
                      </a:r>
                      <a:r>
                        <a:rPr lang="ru-RU" sz="105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35.02.08 Электрификация и автоматизация сельского  хозяйства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 Техник-механик в сельском </a:t>
                      </a:r>
                      <a:r>
                        <a:rPr lang="ru-RU" sz="1300" b="1" i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хозяйстве</a:t>
                      </a: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600" b="1" i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реализуется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 </a:t>
                      </a:r>
                      <a:r>
                        <a:rPr lang="ru-RU" sz="105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35.02.07 Механизация сельского  хозяйства</a:t>
                      </a:r>
                      <a:endParaRPr lang="ru-RU" sz="105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207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Мастер декоративных работ</a:t>
                      </a:r>
                      <a:endParaRPr lang="ru-RU" sz="1300" b="1" i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реализуется</a:t>
                      </a:r>
                      <a:endParaRPr lang="ru-RU" sz="11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 08.02.01 Строительство и эксплуатация зданий и сооружений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506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25. Специалист в области контрольно-измерительных приборов и автоматики (по отраслям)</a:t>
                      </a:r>
                      <a:endParaRPr lang="ru-RU" sz="1300" b="1" i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реализуется </a:t>
                      </a:r>
                      <a:endParaRPr lang="ru-RU" sz="11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Новая подготовка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618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39. Техник по автоматизированным системам управления технологическими процессами</a:t>
                      </a:r>
                      <a:endParaRPr lang="ru-RU" sz="1300" b="1" i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реализуется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Новая подготовка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  <a:tr h="175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48. Токарь-универсал</a:t>
                      </a: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ru-RU" sz="1300" b="1" i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реализуется</a:t>
                      </a:r>
                      <a:endParaRPr lang="ru-RU" sz="110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Новая подготовка</a:t>
                      </a:r>
                      <a:endParaRPr lang="ru-RU" sz="1050" b="1" i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44" marR="3674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4851" y="150115"/>
            <a:ext cx="8712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8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Реализация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перспектива профессий (специальностей) перечня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ТОП-50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5976" y="6561178"/>
            <a:ext cx="46521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863" algn="l"/>
              </a:tabLst>
            </a:pPr>
            <a:r>
              <a:rPr lang="ru-RU" sz="11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Наличие профессионального стандарта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2090315"/>
            <a:ext cx="2592288" cy="27363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Практико-ориентированная модель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обучения  с учетом  требований 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Skills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международного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опыта</a:t>
            </a:r>
            <a:endParaRPr lang="ru-RU" b="1" dirty="0">
              <a:solidFill>
                <a:srgbClr val="FFFF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7220" y="140183"/>
            <a:ext cx="2974939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Разработка локальных актов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3223" y="872716"/>
            <a:ext cx="2974939" cy="15121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Сопоставление  требований ФГОС и профессиональных стандартов в части освоения профессиональных компетенций и  трудовых функций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7860" y="2564904"/>
            <a:ext cx="2979754" cy="136815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Корректировка  основных образовательных программ с учетом дуальной модели обучения и требованиями профессиональных стандартов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37221" y="4164815"/>
            <a:ext cx="3051761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Организация образовательного процесса с учетом дуальной модели обучения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37220" y="5459041"/>
            <a:ext cx="3046947" cy="97489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Расширение объема практико-ориентированных методов и технологий 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обучения</a:t>
            </a:r>
            <a:endParaRPr lang="ru-RU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2841" y="140183"/>
            <a:ext cx="2721228" cy="8483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Положения,  регулирующие </a:t>
            </a:r>
            <a:r>
              <a:rPr lang="ru-RU" sz="13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образовательный процесс по  дуальной </a:t>
            </a:r>
            <a:r>
              <a:rPr lang="ru-RU" sz="13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модели - 5</a:t>
            </a:r>
            <a:endParaRPr lang="ru-RU" sz="13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1205755"/>
            <a:ext cx="2721228" cy="11431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Функциональные </a:t>
            </a:r>
            <a:r>
              <a:rPr lang="ru-RU" sz="13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карты и содержание вариативной части учебных дисциплин и профессиональных </a:t>
            </a:r>
            <a:r>
              <a:rPr lang="ru-RU" sz="13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модулей - 7 </a:t>
            </a:r>
            <a:endParaRPr lang="ru-RU" sz="13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2933" y="2564904"/>
            <a:ext cx="2721228" cy="122413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Основные образовательные программы  среднего профессионального образования: </a:t>
            </a:r>
          </a:p>
          <a:p>
            <a:pPr algn="ctr"/>
            <a:r>
              <a:rPr lang="ru-RU" sz="13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ППКРС - 3</a:t>
            </a:r>
          </a:p>
          <a:p>
            <a:pPr algn="ctr"/>
            <a:r>
              <a:rPr lang="ru-RU" sz="13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ППССЗ - 4</a:t>
            </a:r>
            <a:endParaRPr lang="ru-RU" sz="13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4017216"/>
            <a:ext cx="2721228" cy="9416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Количество обучающихся </a:t>
            </a:r>
            <a:endParaRPr lang="ru-RU" sz="1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  72</a:t>
            </a:r>
            <a:endParaRPr lang="ru-RU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5229200"/>
            <a:ext cx="2737363" cy="143458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Доля 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практико-ориентированных занятий 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- 70%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Количество наставников 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- 39</a:t>
            </a:r>
            <a:endParaRPr lang="ru-RU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Фотографии\Экзамен по дуальной системе электрики 2015 г\20151223_150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3" y="0"/>
            <a:ext cx="2760309" cy="2070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графии\ФОТО СС №3\27.11.15Стратегическая ссесия №3\IMG_7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94525"/>
            <a:ext cx="2795209" cy="186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5967412" y="5776947"/>
            <a:ext cx="350293" cy="409776"/>
            <a:chOff x="2757832" y="2732768"/>
            <a:chExt cx="350293" cy="409776"/>
          </a:xfrm>
        </p:grpSpPr>
        <p:sp>
          <p:nvSpPr>
            <p:cNvPr id="36" name="Стрелка вправо 35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952987" y="4216346"/>
            <a:ext cx="350293" cy="409776"/>
            <a:chOff x="2757832" y="2732768"/>
            <a:chExt cx="350293" cy="409776"/>
          </a:xfrm>
        </p:grpSpPr>
        <p:sp>
          <p:nvSpPr>
            <p:cNvPr id="39" name="Стрелка вправо 38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897354" y="3048691"/>
            <a:ext cx="350293" cy="409776"/>
            <a:chOff x="2757832" y="2732768"/>
            <a:chExt cx="350293" cy="409776"/>
          </a:xfrm>
        </p:grpSpPr>
        <p:sp>
          <p:nvSpPr>
            <p:cNvPr id="42" name="Стрелка вправо 41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949899" y="1499623"/>
            <a:ext cx="350293" cy="409776"/>
            <a:chOff x="2757832" y="2732768"/>
            <a:chExt cx="350293" cy="409776"/>
          </a:xfrm>
        </p:grpSpPr>
        <p:sp>
          <p:nvSpPr>
            <p:cNvPr id="45" name="Стрелка вправо 44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910494" y="260648"/>
            <a:ext cx="350293" cy="409776"/>
            <a:chOff x="2757832" y="2732768"/>
            <a:chExt cx="350293" cy="409776"/>
          </a:xfrm>
        </p:grpSpPr>
        <p:sp>
          <p:nvSpPr>
            <p:cNvPr id="48" name="Стрелка вправо 47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767568" y="1434033"/>
            <a:ext cx="350293" cy="409776"/>
            <a:chOff x="2757832" y="2732768"/>
            <a:chExt cx="350293" cy="409776"/>
          </a:xfrm>
        </p:grpSpPr>
        <p:sp>
          <p:nvSpPr>
            <p:cNvPr id="51" name="Стрелка вправо 50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76418" y="250358"/>
            <a:ext cx="350293" cy="409776"/>
            <a:chOff x="2757832" y="2732768"/>
            <a:chExt cx="350293" cy="409776"/>
          </a:xfrm>
        </p:grpSpPr>
        <p:sp>
          <p:nvSpPr>
            <p:cNvPr id="54" name="Стрелка вправо 53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805363" y="5654014"/>
            <a:ext cx="350293" cy="409776"/>
            <a:chOff x="2757832" y="2732768"/>
            <a:chExt cx="350293" cy="409776"/>
          </a:xfrm>
        </p:grpSpPr>
        <p:sp>
          <p:nvSpPr>
            <p:cNvPr id="57" name="Стрелка вправо 56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777413" y="4333344"/>
            <a:ext cx="350293" cy="409776"/>
            <a:chOff x="2757832" y="2732768"/>
            <a:chExt cx="350293" cy="409776"/>
          </a:xfrm>
        </p:grpSpPr>
        <p:sp>
          <p:nvSpPr>
            <p:cNvPr id="60" name="Стрелка вправо 59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767567" y="3170080"/>
            <a:ext cx="350293" cy="409776"/>
            <a:chOff x="2757832" y="2732768"/>
            <a:chExt cx="350293" cy="409776"/>
          </a:xfrm>
        </p:grpSpPr>
        <p:sp>
          <p:nvSpPr>
            <p:cNvPr id="63" name="Стрелка вправо 62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18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Фотографии\2016.01.16 - Агротуризм\IMG_9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5" y="4998887"/>
            <a:ext cx="2725460" cy="18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37221" y="260648"/>
            <a:ext cx="2326867" cy="23042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индивидуальных 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образовательных маршрутов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освоения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основных профессиональных образовательных и дополнительных образовательных программ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88740" y="2708920"/>
            <a:ext cx="2293272" cy="17281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Реализация дополнительных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образовательных программ и семинаров для взрослых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39369" y="4807664"/>
            <a:ext cx="2300092" cy="144016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 использованием информационно-коммуникационных технологий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99225" y="354371"/>
            <a:ext cx="3378337" cy="198731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Индивидуальные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учебные планы и 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программы получения 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дополнительных квалификаций 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по должностям рабочих: специальности «Механизация сельского хозяйства» и «Электрификация и автоматизация сельского хозяйства» </a:t>
            </a:r>
            <a:endParaRPr lang="ru-RU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99226" y="2767719"/>
            <a:ext cx="3397451" cy="100597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Дополнительные профессиональные программы – 6</a:t>
            </a:r>
          </a:p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ематические семинары - 9</a:t>
            </a:r>
            <a:endParaRPr lang="ru-RU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09293" y="4148336"/>
            <a:ext cx="3387384" cy="24482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окальные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акты  «Об использовании электронного обучения, дистанционных образовательных технологий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«Об электронных образовательных ресурсах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 структуре, содержанию и оформлению электронного учебно-методического </a:t>
            </a:r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комплекса</a:t>
            </a:r>
            <a:endParaRPr lang="ru-RU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86928" y="3188753"/>
            <a:ext cx="350293" cy="409776"/>
            <a:chOff x="2757832" y="2732768"/>
            <a:chExt cx="350293" cy="409776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64086" y="5322856"/>
            <a:ext cx="350293" cy="409776"/>
            <a:chOff x="2757832" y="2732768"/>
            <a:chExt cx="350293" cy="409776"/>
          </a:xfrm>
        </p:grpSpPr>
        <p:sp>
          <p:nvSpPr>
            <p:cNvPr id="19" name="Стрелка вправо 18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364087" y="3241078"/>
            <a:ext cx="350293" cy="409776"/>
            <a:chOff x="2757832" y="2732768"/>
            <a:chExt cx="350293" cy="409776"/>
          </a:xfrm>
        </p:grpSpPr>
        <p:sp>
          <p:nvSpPr>
            <p:cNvPr id="22" name="Стрелка вправо 21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364088" y="1219024"/>
            <a:ext cx="350293" cy="409776"/>
            <a:chOff x="2757832" y="2732768"/>
            <a:chExt cx="350293" cy="409776"/>
          </a:xfrm>
        </p:grpSpPr>
        <p:sp>
          <p:nvSpPr>
            <p:cNvPr id="25" name="Стрелка вправо 24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54" y="1962697"/>
            <a:ext cx="3651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2681659" y="4779635"/>
            <a:ext cx="350293" cy="409776"/>
            <a:chOff x="2757832" y="2732768"/>
            <a:chExt cx="350293" cy="409776"/>
          </a:xfrm>
        </p:grpSpPr>
        <p:sp>
          <p:nvSpPr>
            <p:cNvPr id="31" name="Стрелка вправо 30"/>
            <p:cNvSpPr/>
            <p:nvPr/>
          </p:nvSpPr>
          <p:spPr>
            <a:xfrm>
              <a:off x="2757832" y="2732768"/>
              <a:ext cx="350293" cy="409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2757832" y="2814723"/>
              <a:ext cx="245205" cy="24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pic>
        <p:nvPicPr>
          <p:cNvPr id="1026" name="Picture 2" descr="C:\Users\User\Desktop\Фотографии\СС 2 5 сентября 2015 года\IMG_4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200721"/>
            <a:ext cx="2711549" cy="18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5620" y="1877376"/>
            <a:ext cx="2520280" cy="3226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Создание условий для непрерывного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профессиональ-ного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образования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0911"/>
              </p:ext>
            </p:extLst>
          </p:nvPr>
        </p:nvGraphicFramePr>
        <p:xfrm>
          <a:off x="457200" y="116632"/>
          <a:ext cx="8229600" cy="620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37" y="0"/>
            <a:ext cx="2559654" cy="170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D:\Мои документы\ФОТО  2015 г\Угрюмова экзамен агрокласс\DSC061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390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АГРОПОКОЛЕНИЕ все\Агрокласс 2014 г\20140925_1724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Фотографии\19.01.16 Агрокласс Ялуторовский район\IMG_957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" y="5352816"/>
            <a:ext cx="2285935" cy="15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АГРОПОКОЛЕНИЕ все\ФОТО АГРОКЛАСС\Агрокласс 14.03.2014\IMG_133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68" y="5385168"/>
            <a:ext cx="2303748" cy="15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АГРОПОКОЛЕНИЕ все\ФОТО АГРОКЛАСС\Агрокласс 14.03.2014\IMG_139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40" y="5352816"/>
            <a:ext cx="2316657" cy="154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документы\Фото 2013-14 год\Губин опыты\DSC0083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4031" r="8024"/>
          <a:stretch/>
        </p:blipFill>
        <p:spPr bwMode="auto">
          <a:xfrm>
            <a:off x="7364242" y="5098882"/>
            <a:ext cx="1795549" cy="17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830" y="657341"/>
            <a:ext cx="8821169" cy="4545776"/>
          </a:xfrm>
        </p:spPr>
        <p:txBody>
          <a:bodyPr>
            <a:normAutofit fontScale="40000" lnSpcReduction="20000"/>
          </a:bodyPr>
          <a:lstStyle/>
          <a:p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пределение </a:t>
            </a:r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содержания 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вариативной части </a:t>
            </a:r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программ</a:t>
            </a:r>
          </a:p>
          <a:p>
            <a:endParaRPr lang="ru-RU" sz="1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роведение </a:t>
            </a:r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практико-ориентированных 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занятий на базовых площадках предприятий</a:t>
            </a:r>
          </a:p>
          <a:p>
            <a:endParaRPr lang="ru-RU" sz="1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частие </a:t>
            </a:r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 контроле и оценке умений, навыков и практического 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опыта</a:t>
            </a:r>
          </a:p>
          <a:p>
            <a:endParaRPr lang="ru-RU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частие </a:t>
            </a:r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 разработке тематики выпускных квалификационных  и курсовых  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работ, консультирование по вопросам реализации образовательных программ</a:t>
            </a:r>
          </a:p>
          <a:p>
            <a:endParaRPr lang="ru-RU" sz="1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ривлечение к процедуре государственной итоговой аттестации</a:t>
            </a:r>
          </a:p>
          <a:p>
            <a:endParaRPr lang="ru-RU" sz="1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55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одействие </a:t>
            </a:r>
            <a:r>
              <a:rPr lang="ru-RU" sz="55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 трудоустройстве выпускников</a:t>
            </a:r>
          </a:p>
          <a:p>
            <a:endParaRPr lang="ru-RU" sz="55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18" y="5796"/>
            <a:ext cx="8744270" cy="6515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Формат взаимоотношений с работодателями</a:t>
            </a:r>
            <a:endParaRPr lang="ru-RU" sz="2800" b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User\Desktop\Агропоколение\ФОТО\Агрокласс ООО ТюменьАгро 15\DSC05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06" y="4611935"/>
            <a:ext cx="2884582" cy="2120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АГРОПОКОЛЕНИЕ все\А Решетниково 15\DSC05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6903"/>
            <a:ext cx="2797248" cy="2191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ои документы\АГРОПОКОЛЕНИЕ все\Май 14 у Зарецкой агрокласс\P10407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4339" b="32813"/>
          <a:stretch/>
        </p:blipFill>
        <p:spPr bwMode="auto">
          <a:xfrm>
            <a:off x="3093827" y="4980748"/>
            <a:ext cx="282673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914</Words>
  <Application>Microsoft Office PowerPoint</Application>
  <PresentationFormat>Экран (4:3)</PresentationFormat>
  <Paragraphs>183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Исполнение Комплекса мер  по совершенствованию системы  среднего профессионального образования </vt:lpstr>
      <vt:lpstr>Нормативные документы</vt:lpstr>
      <vt:lpstr>Направления деятельности для реализации комплекса мер по совершенствованию системы среднего профессионального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Формат взаимоотношений с работодателями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Комплекса мер  по совершенствованию системы  среднего профессионального образования  в ГАПОУ ТО  «Агротехнологический колледж»</dc:title>
  <dc:creator>User</dc:creator>
  <cp:lastModifiedBy>User</cp:lastModifiedBy>
  <cp:revision>90</cp:revision>
  <cp:lastPrinted>2016-02-02T17:15:25Z</cp:lastPrinted>
  <dcterms:created xsi:type="dcterms:W3CDTF">2016-01-26T03:37:21Z</dcterms:created>
  <dcterms:modified xsi:type="dcterms:W3CDTF">2016-02-02T17:16:34Z</dcterms:modified>
</cp:coreProperties>
</file>