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7" r:id="rId10"/>
    <p:sldId id="265" r:id="rId11"/>
    <p:sldId id="263" r:id="rId12"/>
    <p:sldId id="269" r:id="rId13"/>
    <p:sldId id="270" r:id="rId14"/>
    <p:sldId id="266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41" autoAdjust="0"/>
    <p:restoredTop sz="94660"/>
  </p:normalViewPr>
  <p:slideViewPr>
    <p:cSldViewPr snapToGrid="0">
      <p:cViewPr varScale="1">
        <p:scale>
          <a:sx n="70" d="100"/>
          <a:sy n="70" d="100"/>
        </p:scale>
        <p:origin x="47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2D3775-A4BD-4E73-98F2-959769E540E9}" type="doc">
      <dgm:prSet loTypeId="urn:microsoft.com/office/officeart/2005/8/layout/radial6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2CEE7FD-3EF4-4746-AA6D-56984B0DEA8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Центры занятости населения</a:t>
          </a:r>
          <a:endParaRPr lang="ru-RU" sz="1600" b="1" dirty="0">
            <a:solidFill>
              <a:schemeClr val="accent6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6F9EF1F-03C5-41ED-A70F-E7CCA37EEB6F}" type="parTrans" cxnId="{19047A25-D2F6-440F-8703-D4BFC54208A9}">
      <dgm:prSet/>
      <dgm:spPr/>
      <dgm:t>
        <a:bodyPr/>
        <a:lstStyle/>
        <a:p>
          <a:endParaRPr lang="ru-RU"/>
        </a:p>
      </dgm:t>
    </dgm:pt>
    <dgm:pt modelId="{83509C96-7151-478E-A59B-508C5CE45DC1}" type="sibTrans" cxnId="{19047A25-D2F6-440F-8703-D4BFC54208A9}">
      <dgm:prSet/>
      <dgm:spPr/>
      <dgm:t>
        <a:bodyPr/>
        <a:lstStyle/>
        <a:p>
          <a:endParaRPr lang="ru-RU"/>
        </a:p>
      </dgm:t>
    </dgm:pt>
    <dgm:pt modelId="{5DBF9297-35D4-4A78-AB50-A87F9F4692F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Муниципальные органы управления образованием </a:t>
          </a:r>
          <a:endParaRPr lang="ru-RU" sz="1400" b="1" dirty="0">
            <a:solidFill>
              <a:schemeClr val="accent6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06E4EA3C-7382-4ABC-95ED-5F61B71F7A11}" type="parTrans" cxnId="{C674D23E-6597-490D-A434-9C58B8309080}">
      <dgm:prSet/>
      <dgm:spPr/>
      <dgm:t>
        <a:bodyPr/>
        <a:lstStyle/>
        <a:p>
          <a:endParaRPr lang="ru-RU"/>
        </a:p>
      </dgm:t>
    </dgm:pt>
    <dgm:pt modelId="{BE80C088-DD5C-4CB4-A088-7C5DC2436611}" type="sibTrans" cxnId="{C674D23E-6597-490D-A434-9C58B8309080}">
      <dgm:prSet/>
      <dgm:spPr/>
      <dgm:t>
        <a:bodyPr/>
        <a:lstStyle/>
        <a:p>
          <a:endParaRPr lang="ru-RU"/>
        </a:p>
      </dgm:t>
    </dgm:pt>
    <dgm:pt modelId="{875A9F77-171B-4E7C-96AA-001C50CF37A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Департамент по спорту и молодежной политике администрации города</a:t>
          </a:r>
          <a:endParaRPr lang="ru-RU" sz="1400" b="1" dirty="0">
            <a:solidFill>
              <a:schemeClr val="accent6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8971F024-63B6-410B-91EA-62758E7C8353}" type="parTrans" cxnId="{A2956048-0524-41DE-AC35-D19614BEA82F}">
      <dgm:prSet/>
      <dgm:spPr/>
      <dgm:t>
        <a:bodyPr/>
        <a:lstStyle/>
        <a:p>
          <a:endParaRPr lang="ru-RU"/>
        </a:p>
      </dgm:t>
    </dgm:pt>
    <dgm:pt modelId="{E905FED7-C4CE-45EF-8FC8-5CC4F636F7CE}" type="sibTrans" cxnId="{A2956048-0524-41DE-AC35-D19614BEA82F}">
      <dgm:prSet/>
      <dgm:spPr/>
      <dgm:t>
        <a:bodyPr/>
        <a:lstStyle/>
        <a:p>
          <a:endParaRPr lang="ru-RU"/>
        </a:p>
      </dgm:t>
    </dgm:pt>
    <dgm:pt modelId="{61727199-2AD2-4B23-8ACE-203D70BD00B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Общеобразовательные организации</a:t>
          </a:r>
          <a:endParaRPr lang="ru-RU" sz="1600" b="1" dirty="0">
            <a:solidFill>
              <a:schemeClr val="accent6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B306651-5A5B-45FF-AF82-02D9C64D4B40}" type="parTrans" cxnId="{8E9AB58A-BEFE-440B-B823-D73CF30258AB}">
      <dgm:prSet/>
      <dgm:spPr/>
      <dgm:t>
        <a:bodyPr/>
        <a:lstStyle/>
        <a:p>
          <a:endParaRPr lang="ru-RU"/>
        </a:p>
      </dgm:t>
    </dgm:pt>
    <dgm:pt modelId="{5CB0A8CB-D8F2-4E65-99CD-5566E9DE7544}" type="sibTrans" cxnId="{8E9AB58A-BEFE-440B-B823-D73CF30258AB}">
      <dgm:prSet/>
      <dgm:spPr/>
      <dgm:t>
        <a:bodyPr/>
        <a:lstStyle/>
        <a:p>
          <a:endParaRPr lang="ru-RU"/>
        </a:p>
      </dgm:t>
    </dgm:pt>
    <dgm:pt modelId="{B30331AD-4549-41F7-A99B-D7E664AD6EE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Региональные общественные объединения работодателей</a:t>
          </a:r>
          <a:endParaRPr lang="ru-RU" sz="1600" b="1" dirty="0">
            <a:solidFill>
              <a:schemeClr val="accent6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04C19D53-6E21-41E0-AE24-7854D2375CA6}" type="parTrans" cxnId="{06926894-0C92-4C83-A8FD-79C66179C796}">
      <dgm:prSet/>
      <dgm:spPr/>
      <dgm:t>
        <a:bodyPr/>
        <a:lstStyle/>
        <a:p>
          <a:endParaRPr lang="ru-RU"/>
        </a:p>
      </dgm:t>
    </dgm:pt>
    <dgm:pt modelId="{D6C84E74-0807-43A2-A2DA-7BC130BE698B}" type="sibTrans" cxnId="{06926894-0C92-4C83-A8FD-79C66179C796}">
      <dgm:prSet/>
      <dgm:spPr/>
      <dgm:t>
        <a:bodyPr/>
        <a:lstStyle/>
        <a:p>
          <a:endParaRPr lang="ru-RU"/>
        </a:p>
      </dgm:t>
    </dgm:pt>
    <dgm:pt modelId="{268EA96B-7B67-4ECA-A0BD-19079307CDB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ГАПОУ ТО</a:t>
          </a:r>
        </a:p>
      </dgm:t>
    </dgm:pt>
    <dgm:pt modelId="{2758F567-057B-4709-84C0-C138699AE86F}" type="parTrans" cxnId="{7C909F29-BBED-488B-AC6A-ADE687134239}">
      <dgm:prSet/>
      <dgm:spPr/>
      <dgm:t>
        <a:bodyPr/>
        <a:lstStyle/>
        <a:p>
          <a:endParaRPr lang="ru-RU"/>
        </a:p>
      </dgm:t>
    </dgm:pt>
    <dgm:pt modelId="{1F47BAF5-28A5-40F5-8CA7-C7F4C888BFA3}" type="sibTrans" cxnId="{7C909F29-BBED-488B-AC6A-ADE687134239}">
      <dgm:prSet/>
      <dgm:spPr/>
      <dgm:t>
        <a:bodyPr/>
        <a:lstStyle/>
        <a:p>
          <a:endParaRPr lang="ru-RU"/>
        </a:p>
      </dgm:t>
    </dgm:pt>
    <dgm:pt modelId="{25946181-1972-465E-B45E-1165F193704D}" type="pres">
      <dgm:prSet presAssocID="{FE2D3775-A4BD-4E73-98F2-959769E540E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7DF2DF-7225-4F62-BE65-7A1BC53D483D}" type="pres">
      <dgm:prSet presAssocID="{268EA96B-7B67-4ECA-A0BD-19079307CDB1}" presName="centerShape" presStyleLbl="node0" presStyleIdx="0" presStyleCnt="1" custScaleX="161162" custScaleY="145642" custLinFactNeighborX="-3885" custLinFactNeighborY="-12217"/>
      <dgm:spPr/>
      <dgm:t>
        <a:bodyPr/>
        <a:lstStyle/>
        <a:p>
          <a:endParaRPr lang="ru-RU"/>
        </a:p>
      </dgm:t>
    </dgm:pt>
    <dgm:pt modelId="{E32453EF-C155-4858-8025-76A190A64257}" type="pres">
      <dgm:prSet presAssocID="{875A9F77-171B-4E7C-96AA-001C50CF37A1}" presName="node" presStyleLbl="node1" presStyleIdx="0" presStyleCnt="5" custScaleX="192235" custScaleY="127699" custRadScaleRad="133766" custRadScaleInc="-480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E6A3E-9401-4D93-8FA6-56341FBF6B91}" type="pres">
      <dgm:prSet presAssocID="{875A9F77-171B-4E7C-96AA-001C50CF37A1}" presName="dummy" presStyleCnt="0"/>
      <dgm:spPr/>
    </dgm:pt>
    <dgm:pt modelId="{E4A2BF79-7BD3-498E-B289-FDA710864DE3}" type="pres">
      <dgm:prSet presAssocID="{E905FED7-C4CE-45EF-8FC8-5CC4F636F7CE}" presName="sibTrans" presStyleLbl="sibTrans2D1" presStyleIdx="0" presStyleCnt="5" custScaleX="117257" custLinFactNeighborX="-5022" custLinFactNeighborY="-5741"/>
      <dgm:spPr/>
      <dgm:t>
        <a:bodyPr/>
        <a:lstStyle/>
        <a:p>
          <a:endParaRPr lang="ru-RU"/>
        </a:p>
      </dgm:t>
    </dgm:pt>
    <dgm:pt modelId="{45D9F6A2-1038-45D4-B43E-313466221ED2}" type="pres">
      <dgm:prSet presAssocID="{5DBF9297-35D4-4A78-AB50-A87F9F4692F7}" presName="node" presStyleLbl="node1" presStyleIdx="1" presStyleCnt="5" custScaleX="182953" custScaleY="112693" custRadScaleRad="141467" custRadScaleInc="-506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DEF0B-AA4A-4252-B76E-870567E78324}" type="pres">
      <dgm:prSet presAssocID="{5DBF9297-35D4-4A78-AB50-A87F9F4692F7}" presName="dummy" presStyleCnt="0"/>
      <dgm:spPr/>
    </dgm:pt>
    <dgm:pt modelId="{B49FF527-34C4-4396-8D39-70419316261C}" type="pres">
      <dgm:prSet presAssocID="{BE80C088-DD5C-4CB4-A088-7C5DC2436611}" presName="sibTrans" presStyleLbl="sibTrans2D1" presStyleIdx="1" presStyleCnt="5" custAng="770786" custScaleX="91817" custScaleY="35188" custLinFactNeighborX="-1198" custLinFactNeighborY="1002"/>
      <dgm:spPr/>
      <dgm:t>
        <a:bodyPr/>
        <a:lstStyle/>
        <a:p>
          <a:endParaRPr lang="ru-RU"/>
        </a:p>
      </dgm:t>
    </dgm:pt>
    <dgm:pt modelId="{BADB1668-AC5E-4FED-AF0A-D6146186EF77}" type="pres">
      <dgm:prSet presAssocID="{61727199-2AD2-4B23-8ACE-203D70BD00B7}" presName="node" presStyleLbl="node1" presStyleIdx="2" presStyleCnt="5" custScaleX="233413" custScaleY="111272" custRadScaleRad="155663" custRadScaleInc="-368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63285-CF0A-4EF1-8B79-19B4DE2F0840}" type="pres">
      <dgm:prSet presAssocID="{61727199-2AD2-4B23-8ACE-203D70BD00B7}" presName="dummy" presStyleCnt="0"/>
      <dgm:spPr/>
    </dgm:pt>
    <dgm:pt modelId="{6CE1E077-2249-4D64-A208-6C90FFD6AE3C}" type="pres">
      <dgm:prSet presAssocID="{5CB0A8CB-D8F2-4E65-99CD-5566E9DE7544}" presName="sibTrans" presStyleLbl="sibTrans2D1" presStyleIdx="2" presStyleCnt="5" custScaleX="128326" custLinFactNeighborX="-12890" custLinFactNeighborY="841"/>
      <dgm:spPr/>
      <dgm:t>
        <a:bodyPr/>
        <a:lstStyle/>
        <a:p>
          <a:endParaRPr lang="ru-RU"/>
        </a:p>
      </dgm:t>
    </dgm:pt>
    <dgm:pt modelId="{9118D884-B8ED-4291-AB1A-8B731A3CB0CF}" type="pres">
      <dgm:prSet presAssocID="{B30331AD-4549-41F7-A99B-D7E664AD6EED}" presName="node" presStyleLbl="node1" presStyleIdx="3" presStyleCnt="5" custScaleX="161235" custScaleY="141092" custRadScaleRad="141450" custRadScaleInc="-449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E8F9F-C12D-49FA-B414-B6EDDF0FCB72}" type="pres">
      <dgm:prSet presAssocID="{B30331AD-4549-41F7-A99B-D7E664AD6EED}" presName="dummy" presStyleCnt="0"/>
      <dgm:spPr/>
    </dgm:pt>
    <dgm:pt modelId="{AE1E1F5D-87F8-4B04-835E-643C843C9C24}" type="pres">
      <dgm:prSet presAssocID="{D6C84E74-0807-43A2-A2DA-7BC130BE698B}" presName="sibTrans" presStyleLbl="sibTrans2D1" presStyleIdx="3" presStyleCnt="5"/>
      <dgm:spPr/>
      <dgm:t>
        <a:bodyPr/>
        <a:lstStyle/>
        <a:p>
          <a:endParaRPr lang="ru-RU"/>
        </a:p>
      </dgm:t>
    </dgm:pt>
    <dgm:pt modelId="{A8F80D30-0567-49E5-937E-5B59BB7A9F2C}" type="pres">
      <dgm:prSet presAssocID="{92CEE7FD-3EF4-4746-AA6D-56984B0DEA8A}" presName="node" presStyleLbl="node1" presStyleIdx="4" presStyleCnt="5" custScaleX="163609" custScaleY="136435" custRadScaleRad="147672" custRadScaleInc="-455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BFCC4-DFD1-49A0-9A41-D6782ECA3F68}" type="pres">
      <dgm:prSet presAssocID="{92CEE7FD-3EF4-4746-AA6D-56984B0DEA8A}" presName="dummy" presStyleCnt="0"/>
      <dgm:spPr/>
    </dgm:pt>
    <dgm:pt modelId="{1E71C65B-246B-4F9A-8969-B8CB77D92DF0}" type="pres">
      <dgm:prSet presAssocID="{83509C96-7151-478E-A59B-508C5CE45DC1}" presName="sibTrans" presStyleLbl="sibTrans2D1" presStyleIdx="4" presStyleCnt="5" custLinFactNeighborX="-11180" custLinFactNeighborY="-3890"/>
      <dgm:spPr/>
      <dgm:t>
        <a:bodyPr/>
        <a:lstStyle/>
        <a:p>
          <a:endParaRPr lang="ru-RU"/>
        </a:p>
      </dgm:t>
    </dgm:pt>
  </dgm:ptLst>
  <dgm:cxnLst>
    <dgm:cxn modelId="{891606F8-B4AD-4778-94AE-0E35EC1AAFC5}" type="presOf" srcId="{268EA96B-7B67-4ECA-A0BD-19079307CDB1}" destId="{747DF2DF-7225-4F62-BE65-7A1BC53D483D}" srcOrd="0" destOrd="0" presId="urn:microsoft.com/office/officeart/2005/8/layout/radial6"/>
    <dgm:cxn modelId="{7E797471-2807-4D62-8C51-7F8F22285E2F}" type="presOf" srcId="{5DBF9297-35D4-4A78-AB50-A87F9F4692F7}" destId="{45D9F6A2-1038-45D4-B43E-313466221ED2}" srcOrd="0" destOrd="0" presId="urn:microsoft.com/office/officeart/2005/8/layout/radial6"/>
    <dgm:cxn modelId="{06926894-0C92-4C83-A8FD-79C66179C796}" srcId="{268EA96B-7B67-4ECA-A0BD-19079307CDB1}" destId="{B30331AD-4549-41F7-A99B-D7E664AD6EED}" srcOrd="3" destOrd="0" parTransId="{04C19D53-6E21-41E0-AE24-7854D2375CA6}" sibTransId="{D6C84E74-0807-43A2-A2DA-7BC130BE698B}"/>
    <dgm:cxn modelId="{C52E59C9-30D9-4D49-8B1A-AE795ADD484D}" type="presOf" srcId="{61727199-2AD2-4B23-8ACE-203D70BD00B7}" destId="{BADB1668-AC5E-4FED-AF0A-D6146186EF77}" srcOrd="0" destOrd="0" presId="urn:microsoft.com/office/officeart/2005/8/layout/radial6"/>
    <dgm:cxn modelId="{C4D9D591-1230-4D70-A13E-FB19F85F88FC}" type="presOf" srcId="{E905FED7-C4CE-45EF-8FC8-5CC4F636F7CE}" destId="{E4A2BF79-7BD3-498E-B289-FDA710864DE3}" srcOrd="0" destOrd="0" presId="urn:microsoft.com/office/officeart/2005/8/layout/radial6"/>
    <dgm:cxn modelId="{7349004F-51AF-4532-928D-8A73952C0769}" type="presOf" srcId="{FE2D3775-A4BD-4E73-98F2-959769E540E9}" destId="{25946181-1972-465E-B45E-1165F193704D}" srcOrd="0" destOrd="0" presId="urn:microsoft.com/office/officeart/2005/8/layout/radial6"/>
    <dgm:cxn modelId="{C2AC7071-5C64-41CF-B427-6690F0CE6CB0}" type="presOf" srcId="{5CB0A8CB-D8F2-4E65-99CD-5566E9DE7544}" destId="{6CE1E077-2249-4D64-A208-6C90FFD6AE3C}" srcOrd="0" destOrd="0" presId="urn:microsoft.com/office/officeart/2005/8/layout/radial6"/>
    <dgm:cxn modelId="{24E864E6-3C75-45AB-86E5-A5A9223D4558}" type="presOf" srcId="{B30331AD-4549-41F7-A99B-D7E664AD6EED}" destId="{9118D884-B8ED-4291-AB1A-8B731A3CB0CF}" srcOrd="0" destOrd="0" presId="urn:microsoft.com/office/officeart/2005/8/layout/radial6"/>
    <dgm:cxn modelId="{80D98411-EECF-448D-A95A-C68DFB5791BF}" type="presOf" srcId="{BE80C088-DD5C-4CB4-A088-7C5DC2436611}" destId="{B49FF527-34C4-4396-8D39-70419316261C}" srcOrd="0" destOrd="0" presId="urn:microsoft.com/office/officeart/2005/8/layout/radial6"/>
    <dgm:cxn modelId="{C674D23E-6597-490D-A434-9C58B8309080}" srcId="{268EA96B-7B67-4ECA-A0BD-19079307CDB1}" destId="{5DBF9297-35D4-4A78-AB50-A87F9F4692F7}" srcOrd="1" destOrd="0" parTransId="{06E4EA3C-7382-4ABC-95ED-5F61B71F7A11}" sibTransId="{BE80C088-DD5C-4CB4-A088-7C5DC2436611}"/>
    <dgm:cxn modelId="{8E9AB58A-BEFE-440B-B823-D73CF30258AB}" srcId="{268EA96B-7B67-4ECA-A0BD-19079307CDB1}" destId="{61727199-2AD2-4B23-8ACE-203D70BD00B7}" srcOrd="2" destOrd="0" parTransId="{2B306651-5A5B-45FF-AF82-02D9C64D4B40}" sibTransId="{5CB0A8CB-D8F2-4E65-99CD-5566E9DE7544}"/>
    <dgm:cxn modelId="{DFBC1F33-D4B7-4357-B4A8-5776691F498B}" type="presOf" srcId="{D6C84E74-0807-43A2-A2DA-7BC130BE698B}" destId="{AE1E1F5D-87F8-4B04-835E-643C843C9C24}" srcOrd="0" destOrd="0" presId="urn:microsoft.com/office/officeart/2005/8/layout/radial6"/>
    <dgm:cxn modelId="{B9881873-E70C-4EA6-BC54-2989F124FAB4}" type="presOf" srcId="{92CEE7FD-3EF4-4746-AA6D-56984B0DEA8A}" destId="{A8F80D30-0567-49E5-937E-5B59BB7A9F2C}" srcOrd="0" destOrd="0" presId="urn:microsoft.com/office/officeart/2005/8/layout/radial6"/>
    <dgm:cxn modelId="{F9864857-E3C7-4B44-8BF7-10F3EE94EB78}" type="presOf" srcId="{875A9F77-171B-4E7C-96AA-001C50CF37A1}" destId="{E32453EF-C155-4858-8025-76A190A64257}" srcOrd="0" destOrd="0" presId="urn:microsoft.com/office/officeart/2005/8/layout/radial6"/>
    <dgm:cxn modelId="{7C909F29-BBED-488B-AC6A-ADE687134239}" srcId="{FE2D3775-A4BD-4E73-98F2-959769E540E9}" destId="{268EA96B-7B67-4ECA-A0BD-19079307CDB1}" srcOrd="0" destOrd="0" parTransId="{2758F567-057B-4709-84C0-C138699AE86F}" sibTransId="{1F47BAF5-28A5-40F5-8CA7-C7F4C888BFA3}"/>
    <dgm:cxn modelId="{3A0688EA-160E-4EDC-A91C-883CBAD7F6F8}" type="presOf" srcId="{83509C96-7151-478E-A59B-508C5CE45DC1}" destId="{1E71C65B-246B-4F9A-8969-B8CB77D92DF0}" srcOrd="0" destOrd="0" presId="urn:microsoft.com/office/officeart/2005/8/layout/radial6"/>
    <dgm:cxn modelId="{19047A25-D2F6-440F-8703-D4BFC54208A9}" srcId="{268EA96B-7B67-4ECA-A0BD-19079307CDB1}" destId="{92CEE7FD-3EF4-4746-AA6D-56984B0DEA8A}" srcOrd="4" destOrd="0" parTransId="{76F9EF1F-03C5-41ED-A70F-E7CCA37EEB6F}" sibTransId="{83509C96-7151-478E-A59B-508C5CE45DC1}"/>
    <dgm:cxn modelId="{A2956048-0524-41DE-AC35-D19614BEA82F}" srcId="{268EA96B-7B67-4ECA-A0BD-19079307CDB1}" destId="{875A9F77-171B-4E7C-96AA-001C50CF37A1}" srcOrd="0" destOrd="0" parTransId="{8971F024-63B6-410B-91EA-62758E7C8353}" sibTransId="{E905FED7-C4CE-45EF-8FC8-5CC4F636F7CE}"/>
    <dgm:cxn modelId="{D022094C-5E51-4167-9AF6-2B1A5C98BAD8}" type="presParOf" srcId="{25946181-1972-465E-B45E-1165F193704D}" destId="{747DF2DF-7225-4F62-BE65-7A1BC53D483D}" srcOrd="0" destOrd="0" presId="urn:microsoft.com/office/officeart/2005/8/layout/radial6"/>
    <dgm:cxn modelId="{27DF86C9-EEAE-4268-86D7-68EB5B57CCC6}" type="presParOf" srcId="{25946181-1972-465E-B45E-1165F193704D}" destId="{E32453EF-C155-4858-8025-76A190A64257}" srcOrd="1" destOrd="0" presId="urn:microsoft.com/office/officeart/2005/8/layout/radial6"/>
    <dgm:cxn modelId="{2030D861-464F-4108-B364-7BF16CA716ED}" type="presParOf" srcId="{25946181-1972-465E-B45E-1165F193704D}" destId="{016E6A3E-9401-4D93-8FA6-56341FBF6B91}" srcOrd="2" destOrd="0" presId="urn:microsoft.com/office/officeart/2005/8/layout/radial6"/>
    <dgm:cxn modelId="{11FB9D6A-A4DC-43CE-B85A-F13E69E5EE5D}" type="presParOf" srcId="{25946181-1972-465E-B45E-1165F193704D}" destId="{E4A2BF79-7BD3-498E-B289-FDA710864DE3}" srcOrd="3" destOrd="0" presId="urn:microsoft.com/office/officeart/2005/8/layout/radial6"/>
    <dgm:cxn modelId="{E3348D30-4FE5-46CB-AA70-63BC73A3E1EC}" type="presParOf" srcId="{25946181-1972-465E-B45E-1165F193704D}" destId="{45D9F6A2-1038-45D4-B43E-313466221ED2}" srcOrd="4" destOrd="0" presId="urn:microsoft.com/office/officeart/2005/8/layout/radial6"/>
    <dgm:cxn modelId="{D20A5388-07A7-4CF5-BE1A-06572843127A}" type="presParOf" srcId="{25946181-1972-465E-B45E-1165F193704D}" destId="{940DEF0B-AA4A-4252-B76E-870567E78324}" srcOrd="5" destOrd="0" presId="urn:microsoft.com/office/officeart/2005/8/layout/radial6"/>
    <dgm:cxn modelId="{05C27314-49B6-4D8D-92D5-6E8473DDC7F4}" type="presParOf" srcId="{25946181-1972-465E-B45E-1165F193704D}" destId="{B49FF527-34C4-4396-8D39-70419316261C}" srcOrd="6" destOrd="0" presId="urn:microsoft.com/office/officeart/2005/8/layout/radial6"/>
    <dgm:cxn modelId="{F6690681-365D-44A8-90C1-9B210BE53A0C}" type="presParOf" srcId="{25946181-1972-465E-B45E-1165F193704D}" destId="{BADB1668-AC5E-4FED-AF0A-D6146186EF77}" srcOrd="7" destOrd="0" presId="urn:microsoft.com/office/officeart/2005/8/layout/radial6"/>
    <dgm:cxn modelId="{0B6A20A1-8882-416E-A7C2-6B1032091EA4}" type="presParOf" srcId="{25946181-1972-465E-B45E-1165F193704D}" destId="{F2B63285-CF0A-4EF1-8B79-19B4DE2F0840}" srcOrd="8" destOrd="0" presId="urn:microsoft.com/office/officeart/2005/8/layout/radial6"/>
    <dgm:cxn modelId="{58F77AA7-E72A-4F2C-8407-6DC4C6AA378B}" type="presParOf" srcId="{25946181-1972-465E-B45E-1165F193704D}" destId="{6CE1E077-2249-4D64-A208-6C90FFD6AE3C}" srcOrd="9" destOrd="0" presId="urn:microsoft.com/office/officeart/2005/8/layout/radial6"/>
    <dgm:cxn modelId="{9D71C8E3-0B7B-450E-93CA-A55248AC98C1}" type="presParOf" srcId="{25946181-1972-465E-B45E-1165F193704D}" destId="{9118D884-B8ED-4291-AB1A-8B731A3CB0CF}" srcOrd="10" destOrd="0" presId="urn:microsoft.com/office/officeart/2005/8/layout/radial6"/>
    <dgm:cxn modelId="{31E2E8CE-747C-4F2B-A915-423B56C1FBAA}" type="presParOf" srcId="{25946181-1972-465E-B45E-1165F193704D}" destId="{900E8F9F-C12D-49FA-B414-B6EDDF0FCB72}" srcOrd="11" destOrd="0" presId="urn:microsoft.com/office/officeart/2005/8/layout/radial6"/>
    <dgm:cxn modelId="{686F083B-81D9-44F9-B9A8-EA79A49B68C5}" type="presParOf" srcId="{25946181-1972-465E-B45E-1165F193704D}" destId="{AE1E1F5D-87F8-4B04-835E-643C843C9C24}" srcOrd="12" destOrd="0" presId="urn:microsoft.com/office/officeart/2005/8/layout/radial6"/>
    <dgm:cxn modelId="{11E27C0C-FC0A-445E-AC6C-DF82BE0A7740}" type="presParOf" srcId="{25946181-1972-465E-B45E-1165F193704D}" destId="{A8F80D30-0567-49E5-937E-5B59BB7A9F2C}" srcOrd="13" destOrd="0" presId="urn:microsoft.com/office/officeart/2005/8/layout/radial6"/>
    <dgm:cxn modelId="{08785718-FBA4-422E-8D73-C84409C52341}" type="presParOf" srcId="{25946181-1972-465E-B45E-1165F193704D}" destId="{CB0BFCC4-DFD1-49A0-9A41-D6782ECA3F68}" srcOrd="14" destOrd="0" presId="urn:microsoft.com/office/officeart/2005/8/layout/radial6"/>
    <dgm:cxn modelId="{5628FE5C-D3B1-471D-AF66-90444870F925}" type="presParOf" srcId="{25946181-1972-465E-B45E-1165F193704D}" destId="{1E71C65B-246B-4F9A-8969-B8CB77D92DF0}" srcOrd="15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B60D3-91C3-4821-BBA5-93948FD5501B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41B10-1E94-4380-B313-9A33AB0CA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156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41B10-1E94-4380-B313-9A33AB0CA84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572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41B10-1E94-4380-B313-9A33AB0CA84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695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41B10-1E94-4380-B313-9A33AB0CA84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51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5CC5-D45E-425F-8228-231BED548D1F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3F83-1891-4B4E-B1F9-FF1A846F130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82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5CC5-D45E-425F-8228-231BED548D1F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3F83-1891-4B4E-B1F9-FF1A846F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788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5CC5-D45E-425F-8228-231BED548D1F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3F83-1891-4B4E-B1F9-FF1A846F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910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5CC5-D45E-425F-8228-231BED548D1F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3F83-1891-4B4E-B1F9-FF1A846F130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182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5CC5-D45E-425F-8228-231BED548D1F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3F83-1891-4B4E-B1F9-FF1A846F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066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5CC5-D45E-425F-8228-231BED548D1F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3F83-1891-4B4E-B1F9-FF1A846F130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2752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5CC5-D45E-425F-8228-231BED548D1F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3F83-1891-4B4E-B1F9-FF1A846F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912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5CC5-D45E-425F-8228-231BED548D1F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3F83-1891-4B4E-B1F9-FF1A846F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077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5CC5-D45E-425F-8228-231BED548D1F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3F83-1891-4B4E-B1F9-FF1A846F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98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5CC5-D45E-425F-8228-231BED548D1F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3F83-1891-4B4E-B1F9-FF1A846F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32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5CC5-D45E-425F-8228-231BED548D1F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3F83-1891-4B4E-B1F9-FF1A846F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88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5CC5-D45E-425F-8228-231BED548D1F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3F83-1891-4B4E-B1F9-FF1A846F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94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5CC5-D45E-425F-8228-231BED548D1F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3F83-1891-4B4E-B1F9-FF1A846F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885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5CC5-D45E-425F-8228-231BED548D1F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3F83-1891-4B4E-B1F9-FF1A846F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43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5CC5-D45E-425F-8228-231BED548D1F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3F83-1891-4B4E-B1F9-FF1A846F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17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5CC5-D45E-425F-8228-231BED548D1F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3F83-1891-4B4E-B1F9-FF1A846F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118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5CC5-D45E-425F-8228-231BED548D1F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3F83-1891-4B4E-B1F9-FF1A846F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45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CA45CC5-D45E-425F-8228-231BED548D1F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F183F83-1891-4B4E-B1F9-FF1A846F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7926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png"/><Relationship Id="rId7" Type="http://schemas.openxmlformats.org/officeDocument/2006/relationships/image" Target="../media/image68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10" Type="http://schemas.openxmlformats.org/officeDocument/2006/relationships/image" Target="../media/image71.jpeg"/><Relationship Id="rId4" Type="http://schemas.openxmlformats.org/officeDocument/2006/relationships/image" Target="../media/image65.png"/><Relationship Id="rId9" Type="http://schemas.openxmlformats.org/officeDocument/2006/relationships/image" Target="../media/image7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Relationship Id="rId9" Type="http://schemas.openxmlformats.org/officeDocument/2006/relationships/image" Target="../media/image7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Relationship Id="rId9" Type="http://schemas.openxmlformats.org/officeDocument/2006/relationships/image" Target="../media/image7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9.png"/><Relationship Id="rId7" Type="http://schemas.openxmlformats.org/officeDocument/2006/relationships/slide" Target="slide4.xm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10" Type="http://schemas.openxmlformats.org/officeDocument/2006/relationships/image" Target="../media/image85.jpeg"/><Relationship Id="rId4" Type="http://schemas.openxmlformats.org/officeDocument/2006/relationships/image" Target="../media/image80.png"/><Relationship Id="rId9" Type="http://schemas.openxmlformats.org/officeDocument/2006/relationships/image" Target="../media/image8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7.xml"/><Relationship Id="rId10" Type="http://schemas.openxmlformats.org/officeDocument/2006/relationships/slide" Target="slide9.xml"/><Relationship Id="rId4" Type="http://schemas.openxmlformats.org/officeDocument/2006/relationships/slide" Target="slide6.xml"/><Relationship Id="rId9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23.jpeg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3.jpeg"/><Relationship Id="rId4" Type="http://schemas.openxmlformats.org/officeDocument/2006/relationships/image" Target="../media/image28.jpeg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png"/><Relationship Id="rId7" Type="http://schemas.openxmlformats.org/officeDocument/2006/relationships/slide" Target="slide4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1.jpeg"/><Relationship Id="rId4" Type="http://schemas.openxmlformats.org/officeDocument/2006/relationships/image" Target="../media/image36.jpe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2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slide" Target="slide4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12" Type="http://schemas.openxmlformats.org/officeDocument/2006/relationships/slide" Target="slide4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jpeg"/><Relationship Id="rId5" Type="http://schemas.openxmlformats.org/officeDocument/2006/relationships/image" Target="../media/image56.pn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1072" y="4362450"/>
            <a:ext cx="3743325" cy="2495550"/>
          </a:xfrm>
          <a:prstGeom prst="rect">
            <a:avLst/>
          </a:prstGeom>
        </p:spPr>
      </p:pic>
      <p:pic>
        <p:nvPicPr>
          <p:cNvPr id="6" name="Рисунок 5" descr="C:\Users\Григорий\AppData\Local\Microsoft\Windows\INetCache\Content.Word\IMG_015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516" y="4219083"/>
            <a:ext cx="3916369" cy="254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 descr="F:\Копия DSC_20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1072" y="1762980"/>
            <a:ext cx="3720428" cy="247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C:\Users\User\Desktop\Фотографии\Фото АТК\Рисунок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035" y="1910397"/>
            <a:ext cx="4133850" cy="2079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18" y="163221"/>
            <a:ext cx="11362353" cy="16617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Формы и методы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профориентационной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работы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6885" y="2635676"/>
            <a:ext cx="4593539" cy="291608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rgbClr val="FF0000"/>
                </a:solidFill>
              </a:rPr>
              <a:t>ГАПОУ ТО «Тюменский техникум строительной индустрии и городского хозяйства»</a:t>
            </a:r>
          </a:p>
          <a:p>
            <a:pPr algn="l"/>
            <a:r>
              <a:rPr lang="ru-RU" sz="1800" b="1" dirty="0" smtClean="0">
                <a:solidFill>
                  <a:srgbClr val="FF0000"/>
                </a:solidFill>
              </a:rPr>
              <a:t>ГАПОУ ТО «Агротехнологический колледж»</a:t>
            </a:r>
          </a:p>
          <a:p>
            <a:pPr algn="l"/>
            <a:r>
              <a:rPr lang="ru-RU" sz="1800" b="1" dirty="0" smtClean="0">
                <a:solidFill>
                  <a:srgbClr val="FF0000"/>
                </a:solidFill>
              </a:rPr>
              <a:t>ГАПОУ ТО «Западно-Сибирский государственный колледж»</a:t>
            </a:r>
          </a:p>
          <a:p>
            <a:pPr algn="l"/>
            <a:r>
              <a:rPr lang="ru-RU" sz="1800" b="1" dirty="0" smtClean="0">
                <a:solidFill>
                  <a:srgbClr val="FF0000"/>
                </a:solidFill>
              </a:rPr>
              <a:t>ГАПОУ ТО «Тюменский лесотехнический техникум»</a:t>
            </a:r>
            <a:endParaRPr lang="ru-RU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93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2462665" y="1687517"/>
            <a:ext cx="8534400" cy="46166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rgbClr val="FF0000"/>
                </a:solidFill>
              </a:rPr>
              <a:t>Цель: </a:t>
            </a:r>
            <a:r>
              <a:rPr lang="ru-RU" dirty="0">
                <a:solidFill>
                  <a:srgbClr val="FF0000"/>
                </a:solidFill>
              </a:rPr>
              <a:t>создание благоприятного имиджа ОО.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Участие </a:t>
            </a:r>
            <a:r>
              <a:rPr lang="ru-RU" dirty="0">
                <a:solidFill>
                  <a:srgbClr val="FF0000"/>
                </a:solidFill>
              </a:rPr>
              <a:t>студентов в соперничестве формирует в них чувство гордости за своих </a:t>
            </a:r>
            <a:r>
              <a:rPr lang="ru-RU" dirty="0" err="1">
                <a:solidFill>
                  <a:srgbClr val="FF0000"/>
                </a:solidFill>
              </a:rPr>
              <a:t>одногрупников</a:t>
            </a:r>
            <a:r>
              <a:rPr lang="ru-RU" dirty="0">
                <a:solidFill>
                  <a:srgbClr val="FF0000"/>
                </a:solidFill>
              </a:rPr>
              <a:t> – однокурсников – за свой ПОО. Данное чувство является </a:t>
            </a:r>
            <a:r>
              <a:rPr lang="ru-RU" b="1" dirty="0">
                <a:solidFill>
                  <a:srgbClr val="FF0000"/>
                </a:solidFill>
              </a:rPr>
              <a:t>составной часть</a:t>
            </a:r>
            <a:r>
              <a:rPr lang="ru-RU" dirty="0">
                <a:solidFill>
                  <a:srgbClr val="FF0000"/>
                </a:solidFill>
              </a:rPr>
              <a:t>ю формирования </a:t>
            </a:r>
            <a:r>
              <a:rPr lang="ru-RU" b="1" dirty="0">
                <a:solidFill>
                  <a:srgbClr val="FF0000"/>
                </a:solidFill>
              </a:rPr>
              <a:t>гражданской идентичности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2" y="296332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Участие в творческих, интеллектуальных и  спортивных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мероприятияХ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города и области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122" y="3004772"/>
            <a:ext cx="2800896" cy="2071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89" y="1595144"/>
            <a:ext cx="2586820" cy="191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850" y="4988613"/>
            <a:ext cx="2545679" cy="1683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2" descr="F:\IMG_198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0164" y="1619117"/>
            <a:ext cx="3271836" cy="218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7035" y="3744674"/>
            <a:ext cx="4198209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7294" y="2319161"/>
            <a:ext cx="3107570" cy="20717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2960" y="1687517"/>
            <a:ext cx="2393357" cy="3191143"/>
          </a:xfrm>
          <a:prstGeom prst="rect">
            <a:avLst/>
          </a:prstGeom>
        </p:spPr>
      </p:pic>
      <p:pic>
        <p:nvPicPr>
          <p:cNvPr id="11" name="Picture 6" descr="\\Serdyukova\фото 2010\ДЕНЬ НАУКИ\День науки шахматы 10\PC290012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2247" y="4547314"/>
            <a:ext cx="3491094" cy="2388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129" y="4468461"/>
            <a:ext cx="2614953" cy="174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6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46743" y="1934043"/>
            <a:ext cx="11218460" cy="44131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rgbClr val="FF0000"/>
                </a:solidFill>
              </a:rPr>
              <a:t>Тренинги подразделяются на </a:t>
            </a:r>
            <a:r>
              <a:rPr lang="ru-RU" dirty="0">
                <a:solidFill>
                  <a:srgbClr val="FF0000"/>
                </a:solidFill>
              </a:rPr>
              <a:t>два направления: </a:t>
            </a:r>
            <a:endParaRPr lang="ru-RU" dirty="0" smtClean="0">
              <a:solidFill>
                <a:srgbClr val="FF0000"/>
              </a:solidFill>
            </a:endParaRPr>
          </a:p>
          <a:p>
            <a:pPr marL="742950" indent="-742950">
              <a:buAutoNum type="arabicParenR"/>
            </a:pPr>
            <a:r>
              <a:rPr lang="ru-RU" b="1" dirty="0" smtClean="0">
                <a:solidFill>
                  <a:srgbClr val="FF0000"/>
                </a:solidFill>
              </a:rPr>
              <a:t>для </a:t>
            </a:r>
            <a:r>
              <a:rPr lang="ru-RU" b="1" dirty="0">
                <a:solidFill>
                  <a:srgbClr val="FF0000"/>
                </a:solidFill>
              </a:rPr>
              <a:t>школьников </a:t>
            </a:r>
            <a:r>
              <a:rPr lang="ru-RU" dirty="0">
                <a:solidFill>
                  <a:srgbClr val="FF0000"/>
                </a:solidFill>
              </a:rPr>
              <a:t>– как будущих абитуриентов; </a:t>
            </a:r>
            <a:endParaRPr lang="ru-RU" dirty="0" smtClean="0">
              <a:solidFill>
                <a:srgbClr val="FF0000"/>
              </a:solidFill>
            </a:endParaRPr>
          </a:p>
          <a:p>
            <a:pPr marL="742950" indent="-742950">
              <a:buAutoNum type="arabicParenR"/>
            </a:pPr>
            <a:r>
              <a:rPr lang="ru-RU" b="1" dirty="0" smtClean="0">
                <a:solidFill>
                  <a:srgbClr val="FF0000"/>
                </a:solidFill>
              </a:rPr>
              <a:t>для </a:t>
            </a:r>
            <a:r>
              <a:rPr lang="ru-RU" b="1" dirty="0">
                <a:solidFill>
                  <a:srgbClr val="FF0000"/>
                </a:solidFill>
              </a:rPr>
              <a:t>студентов </a:t>
            </a:r>
            <a:r>
              <a:rPr lang="ru-RU" dirty="0">
                <a:solidFill>
                  <a:srgbClr val="FF0000"/>
                </a:solidFill>
              </a:rPr>
              <a:t>– как первого курса так и выпускных групп. </a:t>
            </a:r>
          </a:p>
          <a:p>
            <a:r>
              <a:rPr lang="ru-RU" dirty="0">
                <a:solidFill>
                  <a:srgbClr val="FF0000"/>
                </a:solidFill>
              </a:rPr>
              <a:t>Разделение необходимо, так как цели и возрастные особенности </a:t>
            </a:r>
            <a:r>
              <a:rPr lang="ru-RU" dirty="0" err="1">
                <a:solidFill>
                  <a:srgbClr val="FF0000"/>
                </a:solidFill>
              </a:rPr>
              <a:t>тренинговых</a:t>
            </a:r>
            <a:r>
              <a:rPr lang="ru-RU" dirty="0">
                <a:solidFill>
                  <a:srgbClr val="FF0000"/>
                </a:solidFill>
              </a:rPr>
              <a:t> групп </a:t>
            </a:r>
            <a:r>
              <a:rPr lang="ru-RU" dirty="0" smtClean="0">
                <a:solidFill>
                  <a:srgbClr val="FF0000"/>
                </a:solidFill>
              </a:rPr>
              <a:t>различаются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137" y="350760"/>
            <a:ext cx="11218460" cy="1507067"/>
          </a:xfrm>
        </p:spPr>
        <p:txBody>
          <a:bodyPr>
            <a:normAutofit fontScale="9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и проведение тренингов, интерактивные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 И конкурсов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студентов И ШКОЛЬНИКОВ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993" y="1857827"/>
            <a:ext cx="2974057" cy="2140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43" y="4228421"/>
            <a:ext cx="3506107" cy="2629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4879" y="1760464"/>
            <a:ext cx="2981500" cy="2237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E:\На ЕМД\Лесотехникум\Школьники и студенты в лесничестве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0530" y="4123154"/>
            <a:ext cx="2990850" cy="224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929" y="1857827"/>
            <a:ext cx="2965371" cy="2224028"/>
          </a:xfrm>
          <a:prstGeom prst="rect">
            <a:avLst/>
          </a:prstGeom>
        </p:spPr>
      </p:pic>
      <p:sp>
        <p:nvSpPr>
          <p:cNvPr id="8" name="Стрелка влево 7">
            <a:hlinkClick r:id="rId8" action="ppaction://hlinksldjump"/>
          </p:cNvPr>
          <p:cNvSpPr/>
          <p:nvPr/>
        </p:nvSpPr>
        <p:spPr>
          <a:xfrm>
            <a:off x="9781805" y="6168789"/>
            <a:ext cx="614150" cy="423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630" y="4283939"/>
            <a:ext cx="3995043" cy="224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5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137" y="350760"/>
            <a:ext cx="11218460" cy="1507067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и проведение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тренингов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993" y="1857827"/>
            <a:ext cx="2974057" cy="2140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43" y="4228421"/>
            <a:ext cx="3506107" cy="2629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4879" y="1760464"/>
            <a:ext cx="2981500" cy="2237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E:\На ЕМД\Лесотехникум\Школьники и студенты в лесничестве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0530" y="4123154"/>
            <a:ext cx="2990850" cy="224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929" y="1857827"/>
            <a:ext cx="2965371" cy="2224028"/>
          </a:xfrm>
          <a:prstGeom prst="rect">
            <a:avLst/>
          </a:prstGeom>
        </p:spPr>
      </p:pic>
      <p:sp>
        <p:nvSpPr>
          <p:cNvPr id="8" name="Стрелка влево 7">
            <a:hlinkClick r:id="rId8" action="ppaction://hlinksldjump"/>
          </p:cNvPr>
          <p:cNvSpPr/>
          <p:nvPr/>
        </p:nvSpPr>
        <p:spPr>
          <a:xfrm>
            <a:off x="9781805" y="6168789"/>
            <a:ext cx="614150" cy="423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630" y="4283939"/>
            <a:ext cx="3995043" cy="2247212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46743" y="1934043"/>
            <a:ext cx="11218460" cy="44131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768669"/>
              </p:ext>
            </p:extLst>
          </p:nvPr>
        </p:nvGraphicFramePr>
        <p:xfrm>
          <a:off x="1624083" y="1546635"/>
          <a:ext cx="9007524" cy="53635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8675"/>
                <a:gridCol w="3330054"/>
                <a:gridCol w="3998795"/>
              </a:tblGrid>
              <a:tr h="2381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Тренинговая</a:t>
                      </a:r>
                      <a:r>
                        <a:rPr lang="ru-RU" sz="1200" dirty="0">
                          <a:effectLst/>
                        </a:rPr>
                        <a:t> группа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5" marR="56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Школьная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5" marR="56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Студенческая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5" marR="56665" marT="0" marB="0"/>
                </a:tc>
              </a:tr>
              <a:tr h="481546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Цель 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5" marR="5666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Формирование и развитие потребности профессиональных достижений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5" marR="566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8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Мотивация на профессиональное самоопределение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5" marR="56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Обучение знаниям, умениям и навыкам </a:t>
                      </a:r>
                      <a:r>
                        <a:rPr lang="ru-RU" sz="1200" dirty="0" err="1">
                          <a:effectLst/>
                        </a:rPr>
                        <a:t>самопрезентации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5" marR="56665" marT="0" marB="0"/>
                </a:tc>
              </a:tr>
              <a:tr h="728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Сформировать навык прогнозирования будущее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5" marR="56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Формирование личного профессионального плана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5" marR="56665" marT="0" marB="0"/>
                </a:tc>
              </a:tr>
              <a:tr h="1963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Повысить уровень осознания участниками специфики в профессиональной деятельности того или иного специалиста.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5" marR="56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Повышение уровня осознания возможных препятствий (ловушек) на пути к профессиональным целям и представления о путях преодоления этих препятствий.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5" marR="56665" marT="0" marB="0"/>
                </a:tc>
              </a:tr>
              <a:tr h="12227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Соотнести обобщенные образы представителей профессий с представлениями о собственном Я-образе.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5" marR="56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Мотивация на профессиональную трудовую деятельность по окончанию ПОО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5" marR="5666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6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137" y="350760"/>
            <a:ext cx="11218460" cy="1507067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и проведение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тренингов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лево 7">
            <a:hlinkClick r:id="rId3" action="ppaction://hlinksldjump"/>
          </p:cNvPr>
          <p:cNvSpPr/>
          <p:nvPr/>
        </p:nvSpPr>
        <p:spPr>
          <a:xfrm>
            <a:off x="9781805" y="6168789"/>
            <a:ext cx="614150" cy="423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46743" y="1934043"/>
            <a:ext cx="11218460" cy="44131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77919" y="1934043"/>
            <a:ext cx="11218460" cy="508090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rgbClr val="FF0000"/>
                </a:solidFill>
              </a:rPr>
              <a:t>Примеры занятий: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визуально-рефлексивное </a:t>
            </a:r>
            <a:r>
              <a:rPr lang="ru-RU" dirty="0">
                <a:solidFill>
                  <a:srgbClr val="FF0000"/>
                </a:solidFill>
              </a:rPr>
              <a:t>упражнение "Призвание"; </a:t>
            </a:r>
            <a:endParaRPr lang="ru-RU" dirty="0" smtClean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ru-RU" dirty="0" err="1" smtClean="0">
                <a:solidFill>
                  <a:srgbClr val="FF0000"/>
                </a:solidFill>
              </a:rPr>
              <a:t>Профориентационная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игра "Горизонт событий</a:t>
            </a:r>
            <a:r>
              <a:rPr lang="ru-RU" dirty="0" smtClean="0">
                <a:solidFill>
                  <a:srgbClr val="FF0000"/>
                </a:solidFill>
              </a:rPr>
              <a:t>";</a:t>
            </a:r>
          </a:p>
          <a:p>
            <a:pPr marL="571500" indent="-571500">
              <a:buFontTx/>
              <a:buChar char="-"/>
            </a:pPr>
            <a:r>
              <a:rPr lang="ru-RU" dirty="0" err="1" smtClean="0">
                <a:solidFill>
                  <a:srgbClr val="FF0000"/>
                </a:solidFill>
              </a:rPr>
              <a:t>Профориентационная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игра "Ловушки - </a:t>
            </a:r>
            <a:r>
              <a:rPr lang="ru-RU" dirty="0" err="1">
                <a:solidFill>
                  <a:srgbClr val="FF0000"/>
                </a:solidFill>
              </a:rPr>
              <a:t>капканчики</a:t>
            </a:r>
            <a:r>
              <a:rPr lang="ru-RU" dirty="0" smtClean="0">
                <a:solidFill>
                  <a:srgbClr val="FF0000"/>
                </a:solidFill>
              </a:rPr>
              <a:t>";</a:t>
            </a:r>
          </a:p>
          <a:p>
            <a:pPr marL="571500" indent="-571500">
              <a:buFontTx/>
              <a:buChar char="-"/>
            </a:pPr>
            <a:r>
              <a:rPr lang="ru-RU" dirty="0" err="1" smtClean="0">
                <a:solidFill>
                  <a:srgbClr val="FF0000"/>
                </a:solidFill>
              </a:rPr>
              <a:t>Профориентационная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игра "Один день из жизни</a:t>
            </a:r>
            <a:r>
              <a:rPr lang="ru-RU" dirty="0" smtClean="0">
                <a:solidFill>
                  <a:srgbClr val="FF0000"/>
                </a:solidFill>
              </a:rPr>
              <a:t>";</a:t>
            </a:r>
          </a:p>
          <a:p>
            <a:pPr marL="571500" indent="-571500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Ролевая </a:t>
            </a:r>
            <a:r>
              <a:rPr lang="ru-RU" dirty="0">
                <a:solidFill>
                  <a:srgbClr val="FF0000"/>
                </a:solidFill>
              </a:rPr>
              <a:t>игра "</a:t>
            </a:r>
            <a:r>
              <a:rPr lang="ru-RU" dirty="0" err="1">
                <a:solidFill>
                  <a:srgbClr val="FF0000"/>
                </a:solidFill>
              </a:rPr>
              <a:t>Cобеседование</a:t>
            </a:r>
            <a:r>
              <a:rPr lang="ru-RU" dirty="0">
                <a:solidFill>
                  <a:srgbClr val="FF0000"/>
                </a:solidFill>
              </a:rPr>
              <a:t> с работодателем</a:t>
            </a:r>
            <a:r>
              <a:rPr lang="ru-RU" dirty="0" smtClean="0">
                <a:solidFill>
                  <a:srgbClr val="FF0000"/>
                </a:solidFill>
              </a:rPr>
              <a:t>";</a:t>
            </a:r>
          </a:p>
          <a:p>
            <a:pPr marL="571500" indent="-571500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Упражнение </a:t>
            </a:r>
            <a:r>
              <a:rPr lang="ru-RU" dirty="0">
                <a:solidFill>
                  <a:srgbClr val="FF0000"/>
                </a:solidFill>
              </a:rPr>
              <a:t>"Знаешь ли ты свою будущую </a:t>
            </a:r>
            <a:r>
              <a:rPr lang="ru-RU" dirty="0" smtClean="0">
                <a:solidFill>
                  <a:srgbClr val="FF0000"/>
                </a:solidFill>
              </a:rPr>
              <a:t>профессию?"; </a:t>
            </a:r>
          </a:p>
          <a:p>
            <a:pPr marL="571500" indent="-571500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Упражнение </a:t>
            </a:r>
            <a:r>
              <a:rPr lang="ru-RU" dirty="0">
                <a:solidFill>
                  <a:srgbClr val="FF0000"/>
                </a:solidFill>
              </a:rPr>
              <a:t>"План моего будущего"; </a:t>
            </a:r>
            <a:endParaRPr lang="ru-RU" dirty="0" smtClean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Упражнение </a:t>
            </a:r>
            <a:r>
              <a:rPr lang="ru-RU" dirty="0">
                <a:solidFill>
                  <a:srgbClr val="FF0000"/>
                </a:solidFill>
              </a:rPr>
              <a:t>"Поступь профессионала"; </a:t>
            </a:r>
            <a:endParaRPr lang="ru-RU" dirty="0" smtClean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Семинар-тренинг </a:t>
            </a:r>
            <a:r>
              <a:rPr lang="ru-RU" dirty="0">
                <a:solidFill>
                  <a:srgbClr val="FF0000"/>
                </a:solidFill>
              </a:rPr>
              <a:t>"</a:t>
            </a:r>
            <a:r>
              <a:rPr lang="ru-RU" dirty="0" err="1">
                <a:solidFill>
                  <a:srgbClr val="FF0000"/>
                </a:solidFill>
              </a:rPr>
              <a:t>Самопрезентация</a:t>
            </a:r>
            <a:r>
              <a:rPr lang="ru-RU" dirty="0">
                <a:solidFill>
                  <a:srgbClr val="FF0000"/>
                </a:solidFill>
              </a:rPr>
              <a:t> личных и профессиональных качеств" и др.</a:t>
            </a:r>
          </a:p>
        </p:txBody>
      </p:sp>
    </p:spTree>
    <p:extLst>
      <p:ext uri="{BB962C8B-B14F-4D97-AF65-F5344CB8AC3E}">
        <p14:creationId xmlns:p14="http://schemas.microsoft.com/office/powerpoint/2010/main" val="171506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551071" y="1229752"/>
            <a:ext cx="11423176" cy="58307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rgbClr val="FF0000"/>
                </a:solidFill>
              </a:rPr>
              <a:t>школьники могут напрямую взаимодействовать со студентами техникума и в не формальной обстановке получить информацию о ПОО.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формирует положительный имидж ПОО в обществе и конкретно в целевой аудитории.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расширяет области взаимодействия студентов и школьников (будущих абитуриентов).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студентам позволяет получить опыт положительного взаимодействия с социумом, формируя первые навыки трудовой деятельности.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447" y="365039"/>
            <a:ext cx="8534400" cy="12309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Клубная работа и поддержка социально ориентированных проектов в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450" y="3618646"/>
            <a:ext cx="3264012" cy="217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98"/>
          <a:stretch/>
        </p:blipFill>
        <p:spPr bwMode="auto">
          <a:xfrm>
            <a:off x="6339053" y="4568207"/>
            <a:ext cx="3177461" cy="2396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8912" y="657974"/>
            <a:ext cx="3130550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18" y="1395575"/>
            <a:ext cx="3312201" cy="22093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068" y="1466174"/>
            <a:ext cx="3498740" cy="2332493"/>
          </a:xfrm>
          <a:prstGeom prst="rect">
            <a:avLst/>
          </a:prstGeom>
        </p:spPr>
      </p:pic>
      <p:sp>
        <p:nvSpPr>
          <p:cNvPr id="11" name="Стрелка влево 10">
            <a:hlinkClick r:id="rId7" action="ppaction://hlinksldjump"/>
          </p:cNvPr>
          <p:cNvSpPr/>
          <p:nvPr/>
        </p:nvSpPr>
        <p:spPr>
          <a:xfrm>
            <a:off x="200918" y="4145127"/>
            <a:ext cx="614150" cy="423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F:\67.JPG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05" t="21047" r="9140"/>
          <a:stretch/>
        </p:blipFill>
        <p:spPr bwMode="auto">
          <a:xfrm>
            <a:off x="6262659" y="2216553"/>
            <a:ext cx="3717479" cy="2371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7426" y="3557955"/>
            <a:ext cx="3609698" cy="24055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384" y="4706441"/>
            <a:ext cx="3223095" cy="214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7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0498" y="2440168"/>
            <a:ext cx="8534400" cy="150706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Спасибо за внимание!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4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749" y="0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Межведомственное взаимодействие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221100"/>
              </p:ext>
            </p:extLst>
          </p:nvPr>
        </p:nvGraphicFramePr>
        <p:xfrm>
          <a:off x="423081" y="1651378"/>
          <a:ext cx="11354937" cy="5206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646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799" y="52135"/>
            <a:ext cx="10058400" cy="160934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Интернет-ресурсы, СМИ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http://www.ynpress.com/img/moeobraz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283" y="1690688"/>
            <a:ext cx="2158730" cy="9650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C:\Users\Евгений\Downloads\[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348" b="6560"/>
          <a:stretch>
            <a:fillRect/>
          </a:stretch>
        </p:blipFill>
        <p:spPr bwMode="auto">
          <a:xfrm>
            <a:off x="2821791" y="1690688"/>
            <a:ext cx="2109787" cy="2990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1" descr="C:\Users\Евгений\Downloads\0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56" b="4066"/>
          <a:stretch>
            <a:fillRect/>
          </a:stretch>
        </p:blipFill>
        <p:spPr bwMode="auto">
          <a:xfrm>
            <a:off x="5136356" y="1690688"/>
            <a:ext cx="1919287" cy="268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://images.evrazia.org/images/logo/tumenskaja_pravda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398" y="3033713"/>
            <a:ext cx="1714500" cy="533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http://pics.nashgorod.ru/imgfiles/newnews_imgs/2009/09/02/4dc00c951b9bbb320056e1eb134dac3d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5560" y="1690688"/>
            <a:ext cx="1913156" cy="13974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http://www.brandsoftheworld.com/sites/default/files/styles/logo-thumbnail/public/0013/3546/brand.gif?itok=RQSqUaRS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2904" y="1690687"/>
            <a:ext cx="1418135" cy="14207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http://vignette2.wikia.nocookie.net/tvpedia/images/2/2e/%D0%9B%D0%B0%D0%B4%D1%8C%D1%8F_%D0%A2%D0%92_(1997).jpg/revision/latest/fixed-aspect-ratio-down/width/240/height/240?cb=20141104143532&amp;fill=transparent&amp;path-prefix=r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5899" y="2655767"/>
            <a:ext cx="2372478" cy="237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25" t="12215" r="71564" b="77605"/>
          <a:stretch>
            <a:fillRect/>
          </a:stretch>
        </p:blipFill>
        <p:spPr bwMode="auto">
          <a:xfrm>
            <a:off x="320272" y="5205665"/>
            <a:ext cx="3774056" cy="139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C:\Users\УчебныйОтдел\Desktop\рабочий стол\Макет- Курган.jp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273" y="4681538"/>
            <a:ext cx="4137262" cy="192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279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197122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Мероприятия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профориентационного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назначения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529" y="1871302"/>
            <a:ext cx="3767655" cy="1164437"/>
          </a:xfrm>
          <a:prstGeom prst="rect">
            <a:avLst/>
          </a:prstGeom>
        </p:spPr>
      </p:pic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5457595" y="1972529"/>
            <a:ext cx="1911327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дней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открытых дверей в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ПОО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8297227" y="1806466"/>
            <a:ext cx="2767013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Мастер-классы </a:t>
            </a:r>
            <a:r>
              <a:rPr lang="ru-R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рамках </a:t>
            </a:r>
            <a:r>
              <a:rPr lang="ru-RU" sz="1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профориентационных</a:t>
            </a:r>
            <a:r>
              <a:rPr lang="ru-R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мероприятий города, района и области по </a:t>
            </a:r>
            <a:r>
              <a:rPr lang="ru-RU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направлениям подготовки в </a:t>
            </a:r>
            <a:r>
              <a:rPr lang="ru-R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ПОО</a:t>
            </a:r>
            <a:endParaRPr lang="ru-RU" sz="16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573948" y="3094536"/>
            <a:ext cx="2514962" cy="2062103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76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в различных конкурсах профессионального мастерства по направлениям подготовки ПОО (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WorldSkill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 Славим человека труда и др.)</a:t>
            </a:r>
            <a:endParaRPr lang="ru-RU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3891415" y="3048575"/>
            <a:ext cx="2810314" cy="1811947"/>
          </a:xfrm>
          <a:prstGeom prst="rect">
            <a:avLst/>
          </a:prstGeom>
          <a:gradFill>
            <a:gsLst>
              <a:gs pos="2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Разработка и проведение тренингов, интерактивные игр, конкурсов для студентов и школьников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hlinkClick r:id="rId7" action="ppaction://hlinksldjump"/>
          </p:cNvPr>
          <p:cNvSpPr/>
          <p:nvPr/>
        </p:nvSpPr>
        <p:spPr>
          <a:xfrm>
            <a:off x="7165881" y="3505214"/>
            <a:ext cx="3185916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Экскурсии в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ПОО, на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предприятия социальных партнеров</a:t>
            </a:r>
          </a:p>
        </p:txBody>
      </p:sp>
      <p:sp>
        <p:nvSpPr>
          <p:cNvPr id="11" name="Прямоугольник 10">
            <a:hlinkClick r:id="rId8" action="ppaction://hlinksldjump"/>
          </p:cNvPr>
          <p:cNvSpPr/>
          <p:nvPr/>
        </p:nvSpPr>
        <p:spPr>
          <a:xfrm>
            <a:off x="1594389" y="5352617"/>
            <a:ext cx="2355338" cy="1210887"/>
          </a:xfrm>
          <a:prstGeom prst="rect">
            <a:avLst/>
          </a:prstGeom>
          <a:gradFill>
            <a:gsLst>
              <a:gs pos="2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Участие в творческих, интеллектуальных и  спортивных мероприятия города и области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>
            <a:hlinkClick r:id="rId9" action="ppaction://hlinksldjump"/>
          </p:cNvPr>
          <p:cNvSpPr/>
          <p:nvPr/>
        </p:nvSpPr>
        <p:spPr>
          <a:xfrm>
            <a:off x="8156531" y="5156639"/>
            <a:ext cx="2355338" cy="1210887"/>
          </a:xfrm>
          <a:prstGeom prst="rect">
            <a:avLst/>
          </a:prstGeom>
          <a:gradFill>
            <a:gsLst>
              <a:gs pos="2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Клубная работа и поддержка социально ориентированных проектов в ПОО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>
            <a:hlinkClick r:id="rId10" action="ppaction://hlinksldjump"/>
          </p:cNvPr>
          <p:cNvSpPr/>
          <p:nvPr/>
        </p:nvSpPr>
        <p:spPr>
          <a:xfrm>
            <a:off x="4810543" y="5159333"/>
            <a:ext cx="2355338" cy="1210887"/>
          </a:xfrm>
          <a:prstGeom prst="rect">
            <a:avLst/>
          </a:prstGeom>
          <a:gradFill>
            <a:gsLst>
              <a:gs pos="2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Участие в специализированных выставках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03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2346421" y="1370819"/>
            <a:ext cx="8534400" cy="477603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rgbClr val="FF0000"/>
                </a:solidFill>
              </a:rPr>
              <a:t>Цель:</a:t>
            </a:r>
            <a:r>
              <a:rPr lang="ru-RU" dirty="0">
                <a:solidFill>
                  <a:srgbClr val="FF0000"/>
                </a:solidFill>
              </a:rPr>
              <a:t> ознакомление абитуриентов и их родителей с условиями обучения, вне учебной </a:t>
            </a:r>
            <a:r>
              <a:rPr lang="ru-RU" dirty="0" smtClean="0">
                <a:solidFill>
                  <a:srgbClr val="FF0000"/>
                </a:solidFill>
              </a:rPr>
              <a:t>деятельностью, особенностями </a:t>
            </a:r>
            <a:r>
              <a:rPr lang="ru-RU" dirty="0">
                <a:solidFill>
                  <a:srgbClr val="FF0000"/>
                </a:solidFill>
              </a:rPr>
              <a:t>получаемых в ПОО </a:t>
            </a:r>
            <a:r>
              <a:rPr lang="ru-RU" dirty="0" smtClean="0">
                <a:solidFill>
                  <a:srgbClr val="FF0000"/>
                </a:solidFill>
              </a:rPr>
              <a:t>специальностей.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В процессе экскурсии </a:t>
            </a:r>
            <a:r>
              <a:rPr lang="ru-RU" dirty="0" smtClean="0">
                <a:solidFill>
                  <a:srgbClr val="FF0000"/>
                </a:solidFill>
              </a:rPr>
              <a:t>абитуриенты посещают </a:t>
            </a:r>
            <a:r>
              <a:rPr lang="ru-RU" b="1" dirty="0" smtClean="0">
                <a:solidFill>
                  <a:srgbClr val="FF0000"/>
                </a:solidFill>
              </a:rPr>
              <a:t>мастерские, учебные классы, участвуют в мастер-классах,</a:t>
            </a:r>
            <a:r>
              <a:rPr lang="ru-RU" dirty="0" smtClean="0">
                <a:solidFill>
                  <a:srgbClr val="FF0000"/>
                </a:solidFill>
              </a:rPr>
              <a:t> знакомятся </a:t>
            </a:r>
            <a:r>
              <a:rPr lang="ru-RU" dirty="0">
                <a:solidFill>
                  <a:srgbClr val="FF0000"/>
                </a:solidFill>
              </a:rPr>
              <a:t>с </a:t>
            </a:r>
            <a:r>
              <a:rPr lang="ru-RU" dirty="0" smtClean="0">
                <a:solidFill>
                  <a:srgbClr val="FF0000"/>
                </a:solidFill>
              </a:rPr>
              <a:t>профессией.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2274" y="157100"/>
            <a:ext cx="8534400" cy="150706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Дни открытых дверей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751"/>
            <a:ext cx="2498148" cy="20120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79" y="1664167"/>
            <a:ext cx="2609025" cy="21566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5" y="3626884"/>
            <a:ext cx="2899533" cy="2174650"/>
          </a:xfrm>
          <a:prstGeom prst="rect">
            <a:avLst/>
          </a:prstGeom>
        </p:spPr>
      </p:pic>
      <p:pic>
        <p:nvPicPr>
          <p:cNvPr id="1029" name="Picture 5" descr="E:\На ЕМД\ТТСИиГХ\IMG_749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7497" y="1319342"/>
            <a:ext cx="3430791" cy="228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лево 13">
            <a:hlinkClick r:id="rId6" action="ppaction://hlinksldjump"/>
          </p:cNvPr>
          <p:cNvSpPr/>
          <p:nvPr/>
        </p:nvSpPr>
        <p:spPr>
          <a:xfrm>
            <a:off x="1076917" y="5911619"/>
            <a:ext cx="614150" cy="423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E:\На ЕМД\Лесотехникум\Школьники на экскурсии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7924" y="1350496"/>
            <a:ext cx="3413952" cy="25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1512" y="2157350"/>
            <a:ext cx="2630488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8175" y="36287"/>
            <a:ext cx="26638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E:\На ЕМД\ТТСИиГХ\IMG_7547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0504" y="3302363"/>
            <a:ext cx="3537905" cy="235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На ЕМД\ТТСИиГХ\IMG_7526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4535" y="4768778"/>
            <a:ext cx="3979069" cy="265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На ЕМД\Лесотехникум\Мастер-класс по прививке плодовых деревьев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1865" y="3971540"/>
            <a:ext cx="3426191" cy="228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6391" y="4271436"/>
            <a:ext cx="3767137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05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2618053" y="1307447"/>
            <a:ext cx="8534400" cy="55505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rgbClr val="FF0000"/>
                </a:solidFill>
              </a:rPr>
              <a:t>Цель: </a:t>
            </a:r>
            <a:r>
              <a:rPr lang="ru-RU" dirty="0">
                <a:solidFill>
                  <a:srgbClr val="FF0000"/>
                </a:solidFill>
              </a:rPr>
              <a:t>ознакомление школьников с многочисленным спектром образовательных организаций и профессий. </a:t>
            </a:r>
          </a:p>
          <a:p>
            <a:r>
              <a:rPr lang="ru-RU" dirty="0">
                <a:solidFill>
                  <a:srgbClr val="FF0000"/>
                </a:solidFill>
              </a:rPr>
              <a:t>В рамках </a:t>
            </a:r>
            <a:r>
              <a:rPr lang="ru-RU" dirty="0" err="1">
                <a:solidFill>
                  <a:srgbClr val="FF0000"/>
                </a:solidFill>
              </a:rPr>
              <a:t>профориентационных</a:t>
            </a:r>
            <a:r>
              <a:rPr lang="ru-RU" dirty="0">
                <a:solidFill>
                  <a:srgbClr val="FF0000"/>
                </a:solidFill>
              </a:rPr>
              <a:t> мероприятий (ярмарка учебных мест, «</a:t>
            </a:r>
            <a:r>
              <a:rPr lang="ru-RU" dirty="0" err="1">
                <a:solidFill>
                  <a:srgbClr val="FF0000"/>
                </a:solidFill>
              </a:rPr>
              <a:t>ПрофиБудуя</a:t>
            </a:r>
            <a:r>
              <a:rPr lang="ru-RU" dirty="0">
                <a:solidFill>
                  <a:srgbClr val="FF0000"/>
                </a:solidFill>
              </a:rPr>
              <a:t>» и др.), происходит </a:t>
            </a:r>
            <a:r>
              <a:rPr lang="ru-RU" b="1" dirty="0">
                <a:solidFill>
                  <a:srgbClr val="FF0000"/>
                </a:solidFill>
              </a:rPr>
              <a:t>процесс визуального сравнения образовательных организаций.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dirty="0">
                <a:solidFill>
                  <a:srgbClr val="FF0000"/>
                </a:solidFill>
              </a:rPr>
              <a:t>большинстве случаев ПОО привлекают своих студентов к подобным формам профориентации, таким образом создают возможность </a:t>
            </a:r>
            <a:r>
              <a:rPr lang="ru-RU" b="1" dirty="0" smtClean="0">
                <a:solidFill>
                  <a:srgbClr val="FF0000"/>
                </a:solidFill>
              </a:rPr>
              <a:t>неформального </a:t>
            </a:r>
            <a:r>
              <a:rPr lang="ru-RU" b="1" dirty="0">
                <a:solidFill>
                  <a:srgbClr val="FF0000"/>
                </a:solidFill>
              </a:rPr>
              <a:t>общения </a:t>
            </a:r>
            <a:r>
              <a:rPr lang="ru-RU" b="1" dirty="0" smtClean="0">
                <a:solidFill>
                  <a:srgbClr val="FF0000"/>
                </a:solidFill>
              </a:rPr>
              <a:t>школьников со </a:t>
            </a:r>
            <a:r>
              <a:rPr lang="ru-RU" b="1" dirty="0">
                <a:solidFill>
                  <a:srgbClr val="FF0000"/>
                </a:solidFill>
              </a:rPr>
              <a:t>студентами.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2862" y="220132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Городские и областные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профориентационные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мероприятия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4" y="1727199"/>
            <a:ext cx="2872007" cy="2087900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4973" y="1452243"/>
            <a:ext cx="3012886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E:\На ЕМД\Лесотехникум\ПрофиБуду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7148" y="2887269"/>
            <a:ext cx="2980648" cy="223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На ЕМД\Лесотехникум\Мастер-класс на ПрофиБудуЯ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54" y="4005012"/>
            <a:ext cx="3014069" cy="22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ci72.ru/upload/thumbs/b3/8f/38/b38f38df43db7ff7d23038c21d1bde4cb7525ebf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3277" y="1473053"/>
            <a:ext cx="3403386" cy="19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tci72.ru/upload/thumbs/72/20/6b/72206bfd244024818eb24642b070a4c34dddc91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2607" y="2980120"/>
            <a:ext cx="3865479" cy="252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518" y="4610321"/>
            <a:ext cx="2996905" cy="2247679"/>
          </a:xfrm>
          <a:prstGeom prst="rect">
            <a:avLst/>
          </a:prstGeom>
        </p:spPr>
      </p:pic>
      <p:sp>
        <p:nvSpPr>
          <p:cNvPr id="13" name="Стрелка влево 12">
            <a:hlinkClick r:id="rId9" action="ppaction://hlinksldjump"/>
          </p:cNvPr>
          <p:cNvSpPr/>
          <p:nvPr/>
        </p:nvSpPr>
        <p:spPr>
          <a:xfrm>
            <a:off x="2003903" y="6318337"/>
            <a:ext cx="614150" cy="423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7472" y="4635942"/>
            <a:ext cx="3334528" cy="222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45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1666082" y="1574134"/>
            <a:ext cx="8534400" cy="4800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rgbClr val="FF0000"/>
                </a:solidFill>
              </a:rPr>
              <a:t>Цель: </a:t>
            </a:r>
            <a:r>
              <a:rPr lang="ru-RU" dirty="0">
                <a:solidFill>
                  <a:srgbClr val="FF0000"/>
                </a:solidFill>
              </a:rPr>
              <a:t>мотивация целевой аудитории к профессиональной деятельности. </a:t>
            </a:r>
          </a:p>
          <a:p>
            <a:r>
              <a:rPr lang="ru-RU" dirty="0">
                <a:solidFill>
                  <a:srgbClr val="FF0000"/>
                </a:solidFill>
              </a:rPr>
              <a:t>Целевой аудиторией могут быть школьники (абитуриенты) или выпускники </a:t>
            </a:r>
            <a:r>
              <a:rPr lang="ru-RU" dirty="0" smtClean="0">
                <a:solidFill>
                  <a:srgbClr val="FF0000"/>
                </a:solidFill>
              </a:rPr>
              <a:t>ПОО</a:t>
            </a:r>
            <a:r>
              <a:rPr lang="ru-RU" dirty="0">
                <a:solidFill>
                  <a:srgbClr val="FF0000"/>
                </a:solidFill>
              </a:rPr>
              <a:t>.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Школьники </a:t>
            </a:r>
            <a:r>
              <a:rPr lang="ru-RU" dirty="0">
                <a:solidFill>
                  <a:srgbClr val="FF0000"/>
                </a:solidFill>
              </a:rPr>
              <a:t>как правило, посещают такие мероприятия в качестве гостей (наблюдателей), что способствует </a:t>
            </a:r>
            <a:r>
              <a:rPr lang="ru-RU" b="1" dirty="0">
                <a:solidFill>
                  <a:srgbClr val="FF0000"/>
                </a:solidFill>
              </a:rPr>
              <a:t>повышению имиджа рабочих профессий</a:t>
            </a:r>
            <a:r>
              <a:rPr lang="ru-RU" dirty="0">
                <a:solidFill>
                  <a:srgbClr val="FF0000"/>
                </a:solidFill>
              </a:rPr>
              <a:t> в глазах школьников (подрастающего поколения).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562" y="315382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Конкурсы профессионального мастерства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1175" y="1616075"/>
            <a:ext cx="4060825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9150" y="4398963"/>
            <a:ext cx="393364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E:\На ЕМД\Лесотехникум\Школьники на Экологической тропе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4807" y="1645982"/>
            <a:ext cx="2885811" cy="21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5265"/>
            <a:ext cx="3735388" cy="28015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86158"/>
            <a:ext cx="2635250" cy="1756833"/>
          </a:xfrm>
          <a:prstGeom prst="rect">
            <a:avLst/>
          </a:prstGeom>
        </p:spPr>
      </p:pic>
      <p:sp>
        <p:nvSpPr>
          <p:cNvPr id="9" name="Стрелка влево 8">
            <a:hlinkClick r:id="rId7" action="ppaction://hlinksldjump"/>
          </p:cNvPr>
          <p:cNvSpPr/>
          <p:nvPr/>
        </p:nvSpPr>
        <p:spPr>
          <a:xfrm>
            <a:off x="150125" y="5336275"/>
            <a:ext cx="614150" cy="423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4702174"/>
            <a:ext cx="3233738" cy="2155825"/>
          </a:xfrm>
          <a:prstGeom prst="rect">
            <a:avLst/>
          </a:prstGeom>
        </p:spPr>
      </p:pic>
      <p:pic>
        <p:nvPicPr>
          <p:cNvPr id="6" name="Picture 3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7713" y="3746501"/>
            <a:ext cx="2303462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User\Desktop\презент\DSCN2771.JP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5807" y="4214097"/>
            <a:ext cx="2873376" cy="216023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24649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1391337" y="1473034"/>
            <a:ext cx="8534400" cy="493816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rgbClr val="FF0000"/>
                </a:solidFill>
              </a:rPr>
              <a:t>Школьники посещают классы и </a:t>
            </a:r>
            <a:r>
              <a:rPr lang="ru-RU" b="1" dirty="0">
                <a:solidFill>
                  <a:srgbClr val="FF0000"/>
                </a:solidFill>
              </a:rPr>
              <a:t>лабораторные площадки</a:t>
            </a:r>
            <a:r>
              <a:rPr lang="ru-RU" dirty="0">
                <a:solidFill>
                  <a:srgbClr val="FF0000"/>
                </a:solidFill>
              </a:rPr>
              <a:t>, размещенные на базе </a:t>
            </a:r>
            <a:r>
              <a:rPr lang="ru-RU" b="1" dirty="0">
                <a:solidFill>
                  <a:srgbClr val="FF0000"/>
                </a:solidFill>
              </a:rPr>
              <a:t>социальных партнеров</a:t>
            </a:r>
            <a:r>
              <a:rPr lang="ru-RU" dirty="0">
                <a:solidFill>
                  <a:srgbClr val="FF0000"/>
                </a:solidFill>
              </a:rPr>
              <a:t>.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Подобная </a:t>
            </a:r>
            <a:r>
              <a:rPr lang="ru-RU" dirty="0">
                <a:solidFill>
                  <a:srgbClr val="FF0000"/>
                </a:solidFill>
              </a:rPr>
              <a:t>форма закрепляет представление школьников и студентов о </a:t>
            </a:r>
            <a:r>
              <a:rPr lang="ru-RU" b="1" dirty="0" smtClean="0">
                <a:solidFill>
                  <a:srgbClr val="FF0000"/>
                </a:solidFill>
              </a:rPr>
              <a:t>практическом применений профессиональных навыков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будущей или получаемой профессии.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262" y="391582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Экскурсии на предприятия социальных партнеров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91" y="1572653"/>
            <a:ext cx="2551731" cy="1966975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68" y="3548550"/>
            <a:ext cx="3241562" cy="2272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Рисунок 5" descr="C:\Users\User\Desktop\для сайта\DSCN172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788" y="3313774"/>
            <a:ext cx="2850285" cy="1956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" descr="F:\профориентация\Экскурсии на ТХК 4-6.02.15\SNV3582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3960" y="2637701"/>
            <a:ext cx="2597775" cy="1947698"/>
          </a:xfrm>
          <a:prstGeom prst="rect">
            <a:avLst/>
          </a:prstGeom>
          <a:noFill/>
          <a:ln w="76200">
            <a:solidFill>
              <a:srgbClr val="0070C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профориентация\Экскурсии на ТХК 4-6.02.15\SNV3585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5444" y="82273"/>
            <a:ext cx="2085823" cy="278152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:\На ЕМД\Лесотехникум\Школьники в лесничестве (2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8216" y="1370851"/>
            <a:ext cx="2114324" cy="281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На ЕМД\Лесотехникум\Учебно-опытное лесничество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2853" y="3971667"/>
            <a:ext cx="2465282" cy="184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На ЕМД\ТТСИиГХ\6M_mOzvpWiY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3915" y="4534666"/>
            <a:ext cx="3137352" cy="235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На ЕМД\ТТСИиГХ\IMG_0654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8742" y="1473033"/>
            <a:ext cx="2918822" cy="218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:\На ЕМД\ТТСИиГХ\IMG_9971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7965" y="5118235"/>
            <a:ext cx="2329272" cy="173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лево 12">
            <a:hlinkClick r:id="rId12" action="ppaction://hlinksldjump"/>
          </p:cNvPr>
          <p:cNvSpPr/>
          <p:nvPr/>
        </p:nvSpPr>
        <p:spPr>
          <a:xfrm>
            <a:off x="777187" y="5988117"/>
            <a:ext cx="614150" cy="423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 descr="C:\Users\User\Desktop\27-10-2015_13-20-45\ЛПЗ на предприятиии технологи мяса.jpg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0776" y="4868551"/>
            <a:ext cx="2763528" cy="1984542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74866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2310801" y="1450747"/>
            <a:ext cx="8534400" cy="47947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rgbClr val="FF0000"/>
                </a:solidFill>
              </a:rPr>
              <a:t>На выставке представляют экспонаты позволяющие сформировать представление о </a:t>
            </a:r>
            <a:r>
              <a:rPr lang="ru-RU" b="1" dirty="0">
                <a:solidFill>
                  <a:srgbClr val="FF0000"/>
                </a:solidFill>
              </a:rPr>
              <a:t>будущем профессии</a:t>
            </a:r>
            <a:r>
              <a:rPr lang="ru-RU" dirty="0">
                <a:solidFill>
                  <a:srgbClr val="FF0000"/>
                </a:solidFill>
              </a:rPr>
              <a:t>, будет ли она актуальна, как меняются </a:t>
            </a:r>
            <a:r>
              <a:rPr lang="ru-RU" b="1" dirty="0">
                <a:solidFill>
                  <a:srgbClr val="FF0000"/>
                </a:solidFill>
              </a:rPr>
              <a:t>технологии</a:t>
            </a:r>
            <a:r>
              <a:rPr lang="ru-RU" dirty="0">
                <a:solidFill>
                  <a:srgbClr val="FF0000"/>
                </a:solidFill>
              </a:rPr>
              <a:t> профессиональной деятельности.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2862" y="277282"/>
            <a:ext cx="8534400" cy="150706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Участие в специализированных выставках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8" descr="C:\Users\User\Desktop\для сайта\DSCN08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58" t="12396"/>
          <a:stretch>
            <a:fillRect/>
          </a:stretch>
        </p:blipFill>
        <p:spPr bwMode="auto">
          <a:xfrm>
            <a:off x="-52873" y="1050676"/>
            <a:ext cx="3061274" cy="2137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xWErao4pNzo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369" y="2920140"/>
            <a:ext cx="2835300" cy="2095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6" descr="C:\Users\Администратор\Desktop\09.04.2013\DSC04596.JPG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8746" y="4957100"/>
            <a:ext cx="3163982" cy="2043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2252" y="1702818"/>
            <a:ext cx="3219748" cy="2145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4962" y="4639309"/>
            <a:ext cx="2967038" cy="2225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E:\На ЕМД\Лесотехникум\Тренажер харвестера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1902" y="1842008"/>
            <a:ext cx="2800350" cy="1866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На ЕМД\Лесотехникум\Мастер-класс электриков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4906" y="3848099"/>
            <a:ext cx="2262664" cy="3016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669" y="1842008"/>
            <a:ext cx="2989006" cy="2241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4989" y="3902489"/>
            <a:ext cx="2229917" cy="1672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6792" y="5134121"/>
            <a:ext cx="2336393" cy="1752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трелка влево 12">
            <a:hlinkClick r:id="rId12" action="ppaction://hlinksldjump"/>
          </p:cNvPr>
          <p:cNvSpPr/>
          <p:nvPr/>
        </p:nvSpPr>
        <p:spPr>
          <a:xfrm>
            <a:off x="0" y="4104062"/>
            <a:ext cx="614150" cy="423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6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603</TotalTime>
  <Words>690</Words>
  <Application>Microsoft Office PowerPoint</Application>
  <PresentationFormat>Широкоэкранный</PresentationFormat>
  <Paragraphs>102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Сектор</vt:lpstr>
      <vt:lpstr>Формы и методы профориентационной работы</vt:lpstr>
      <vt:lpstr>Межведомственное взаимодействие</vt:lpstr>
      <vt:lpstr>Интернет-ресурсы, СМИ</vt:lpstr>
      <vt:lpstr>Мероприятия профориентационного назначения</vt:lpstr>
      <vt:lpstr>Дни открытых дверей</vt:lpstr>
      <vt:lpstr>Городские и областные профориентационные мероприятия</vt:lpstr>
      <vt:lpstr>Конкурсы профессионального мастерства</vt:lpstr>
      <vt:lpstr>Экскурсии на предприятия социальных партнеров </vt:lpstr>
      <vt:lpstr>Участие в специализированных выставках</vt:lpstr>
      <vt:lpstr>Участие в творческих, интеллектуальных и  спортивных мероприятияХ города и области </vt:lpstr>
      <vt:lpstr>Разработка и проведение тренингов, интерактивные игр И конкурсов для студентов И ШКОЛЬНИКОВ</vt:lpstr>
      <vt:lpstr>Разработка и проведение тренингов</vt:lpstr>
      <vt:lpstr>Разработка и проведение тренингов</vt:lpstr>
      <vt:lpstr>Клубная работа и поддержка социально ориентированных проектов в ПОО 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и методы профориентационной работы</dc:title>
  <dc:creator>Григорий Демин</dc:creator>
  <cp:lastModifiedBy>Сергей</cp:lastModifiedBy>
  <cp:revision>62</cp:revision>
  <dcterms:created xsi:type="dcterms:W3CDTF">2016-01-27T07:33:27Z</dcterms:created>
  <dcterms:modified xsi:type="dcterms:W3CDTF">2016-02-10T14:23:04Z</dcterms:modified>
</cp:coreProperties>
</file>