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0" r:id="rId5"/>
    <p:sldId id="262" r:id="rId6"/>
    <p:sldId id="263" r:id="rId7"/>
    <p:sldId id="269" r:id="rId8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5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0185A5-1594-49A3-8C8E-009CA7137EA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260648"/>
            <a:ext cx="6840760" cy="79208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FF0505"/>
                </a:solidFill>
                <a:latin typeface="Arial" pitchFamily="34" charset="0"/>
                <a:cs typeface="Arial" pitchFamily="34" charset="0"/>
              </a:rPr>
              <a:t>Интерактивные формы проведения профориентационной работы</a:t>
            </a:r>
          </a:p>
        </p:txBody>
      </p:sp>
      <p:pic>
        <p:nvPicPr>
          <p:cNvPr id="2" name="Picture 2" descr="C:\Users\Troyanova\Desktop\28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75250"/>
            <a:ext cx="3744416" cy="299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Troyanova\Desktop\02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848620" cy="259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1196752"/>
            <a:ext cx="40324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ГАПОУ ТО «Тюменский колледж транспортных технологий и сервиса» 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6237312"/>
            <a:ext cx="201622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февраля 2016 г.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65759"/>
            <a:ext cx="7848872" cy="37548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Содействовать в оказании помощи школьникам в оценке своих личностных качеств и осознании возможностей в сфере профессиональной деятельности.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Познакомить обучающихся с содержанием профессиональной деятельности.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Формировать у выпускников школ навыки планирования своей профессиональной карьеры.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Раскрыть обучающимся перспективы профессионального становления в условиях своего региона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260648"/>
            <a:ext cx="64807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505"/>
                </a:solidFill>
                <a:latin typeface="Arial" pitchFamily="34" charset="0"/>
                <a:cs typeface="Arial" pitchFamily="34" charset="0"/>
              </a:rPr>
              <a:t>Построение профессиональной карьеры </a:t>
            </a:r>
            <a:endParaRPr lang="ru-RU" sz="2400" b="1" dirty="0">
              <a:solidFill>
                <a:srgbClr val="FF05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589240"/>
            <a:ext cx="2627376" cy="542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2" descr="G:\azXxSyTR2vw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080120" cy="105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14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40768"/>
            <a:ext cx="3744416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Цель  развивающего подхода – </a:t>
            </a:r>
            <a:r>
              <a:rPr lang="ru-RU" sz="1600" b="1" dirty="0" smtClean="0">
                <a:solidFill>
                  <a:srgbClr val="0000FF"/>
                </a:solidFill>
              </a:rPr>
              <a:t>формирование различных знаний, умений и навыков, необходимых для овладения той или иной профессией и успешного трудоустройства</a:t>
            </a:r>
          </a:p>
          <a:p>
            <a:pPr algn="ctr"/>
            <a:endParaRPr lang="ru-RU" sz="1600" b="1" dirty="0" smtClean="0">
              <a:solidFill>
                <a:srgbClr val="0000FF"/>
              </a:solidFill>
            </a:endParaRPr>
          </a:p>
          <a:p>
            <a:pPr algn="ctr"/>
            <a:endParaRPr lang="ru-RU" sz="1600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332656"/>
            <a:ext cx="41764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505"/>
                </a:solidFill>
                <a:latin typeface="Arial" pitchFamily="34" charset="0"/>
                <a:cs typeface="Arial" pitchFamily="34" charset="0"/>
              </a:rPr>
              <a:t>Развивающий подход </a:t>
            </a:r>
            <a:endParaRPr lang="ru-RU" sz="2400" b="1" dirty="0">
              <a:solidFill>
                <a:srgbClr val="FF05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365104"/>
            <a:ext cx="367240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505"/>
                </a:solidFill>
              </a:rPr>
              <a:t>Тренинги и мастер-классы</a:t>
            </a:r>
            <a:endParaRPr lang="ru-RU" sz="1600" b="1" dirty="0" smtClean="0">
              <a:solidFill>
                <a:srgbClr val="FF0505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505"/>
                </a:solidFill>
              </a:rPr>
              <a:t>Деловые </a:t>
            </a:r>
            <a:r>
              <a:rPr lang="ru-RU" sz="1600" b="1" dirty="0" err="1" smtClean="0">
                <a:solidFill>
                  <a:srgbClr val="FF0505"/>
                </a:solidFill>
              </a:rPr>
              <a:t>оргдеятельностные</a:t>
            </a:r>
            <a:r>
              <a:rPr lang="ru-RU" sz="1600" b="1" dirty="0" smtClean="0">
                <a:solidFill>
                  <a:srgbClr val="FF0505"/>
                </a:solidFill>
              </a:rPr>
              <a:t> игры</a:t>
            </a:r>
            <a:endParaRPr lang="ru-RU" sz="1600" b="1" dirty="0" smtClean="0">
              <a:solidFill>
                <a:srgbClr val="FF0505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FF0505"/>
                </a:solidFill>
              </a:rPr>
              <a:t>Коучинг</a:t>
            </a:r>
            <a:endParaRPr lang="ru-RU" sz="1600" b="1" dirty="0" smtClean="0">
              <a:solidFill>
                <a:srgbClr val="FF0505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505"/>
                </a:solidFill>
              </a:rPr>
              <a:t>Компьютерные программы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505"/>
                </a:solidFill>
              </a:rPr>
              <a:t>Обучающие консультации</a:t>
            </a:r>
          </a:p>
          <a:p>
            <a:r>
              <a:rPr lang="ru-RU" sz="1600" b="1" dirty="0" smtClean="0">
                <a:solidFill>
                  <a:srgbClr val="FF0505"/>
                </a:solidFill>
                <a:ea typeface="Tahoma" pitchFamily="34" charset="0"/>
                <a:cs typeface="Tahoma" pitchFamily="34" charset="0"/>
              </a:rPr>
              <a:t>  </a:t>
            </a:r>
            <a:endParaRPr lang="ru-RU" sz="1600" b="1" dirty="0">
              <a:solidFill>
                <a:srgbClr val="FF0505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501008"/>
            <a:ext cx="2627376" cy="542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2" descr="G:\azXxSyTR2vw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080120" cy="1055775"/>
          </a:xfrm>
          <a:prstGeom prst="rect">
            <a:avLst/>
          </a:prstGeom>
          <a:noFill/>
        </p:spPr>
      </p:pic>
      <p:pic>
        <p:nvPicPr>
          <p:cNvPr id="3074" name="Picture 2" descr="C:\Users\Troyanova\Desktop\2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861048"/>
            <a:ext cx="3403307" cy="229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Troyanova\Desktop\21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260394" cy="217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2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700808"/>
            <a:ext cx="3380046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Цель активизирующего подхода – </a:t>
            </a:r>
            <a:r>
              <a:rPr lang="ru-RU" sz="1600" b="1" dirty="0" smtClean="0">
                <a:solidFill>
                  <a:srgbClr val="0000FF"/>
                </a:solidFill>
              </a:rPr>
              <a:t>формирование внутренней готовности к самостоятельному и осознанному построению своего профессионального и жизненного пути</a:t>
            </a:r>
          </a:p>
          <a:p>
            <a:pPr algn="ctr"/>
            <a:endParaRPr lang="ru-RU" sz="1600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260648"/>
            <a:ext cx="41764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505"/>
                </a:solidFill>
                <a:latin typeface="Arial" pitchFamily="34" charset="0"/>
                <a:cs typeface="Arial" pitchFamily="34" charset="0"/>
              </a:rPr>
              <a:t>Активизирующий подход </a:t>
            </a:r>
            <a:endParaRPr lang="ru-RU" sz="2400" b="1" dirty="0">
              <a:solidFill>
                <a:srgbClr val="FF05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365104"/>
            <a:ext cx="3380047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Активизирующие </a:t>
            </a:r>
            <a:r>
              <a:rPr lang="ru-RU" sz="1600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опросники</a:t>
            </a:r>
            <a:endParaRPr lang="ru-RU" sz="1600" b="1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Системы принятия решений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505"/>
                </a:solidFill>
              </a:rPr>
              <a:t>Производственная практика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505"/>
                </a:solidFill>
              </a:rPr>
              <a:t>Участие в конкурсах профессионального мастерства (например, </a:t>
            </a:r>
            <a:r>
              <a:rPr lang="en-US" sz="1600" b="1" dirty="0" smtClean="0">
                <a:solidFill>
                  <a:srgbClr val="FF0505"/>
                </a:solidFill>
              </a:rPr>
              <a:t>World Skills</a:t>
            </a:r>
            <a:r>
              <a:rPr lang="ru-RU" sz="1600" b="1" dirty="0" smtClean="0">
                <a:solidFill>
                  <a:srgbClr val="FF0505"/>
                </a:solidFill>
              </a:rPr>
              <a:t>) и т.п. </a:t>
            </a:r>
          </a:p>
          <a:p>
            <a:r>
              <a:rPr lang="ru-RU" sz="1600" b="1" dirty="0" smtClean="0">
                <a:solidFill>
                  <a:srgbClr val="FF0505"/>
                </a:solidFill>
                <a:ea typeface="Tahoma" pitchFamily="34" charset="0"/>
                <a:cs typeface="Tahoma" pitchFamily="34" charset="0"/>
              </a:rPr>
              <a:t>  </a:t>
            </a:r>
            <a:endParaRPr lang="ru-RU" sz="1600" b="1" dirty="0">
              <a:solidFill>
                <a:srgbClr val="FF0505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717032"/>
            <a:ext cx="2627376" cy="542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2" descr="G:\azXxSyTR2vw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080120" cy="1055775"/>
          </a:xfrm>
          <a:prstGeom prst="rect">
            <a:avLst/>
          </a:prstGeom>
          <a:noFill/>
        </p:spPr>
      </p:pic>
      <p:pic>
        <p:nvPicPr>
          <p:cNvPr id="8" name="Picture 2" descr="C:\Users\Troyanova\Desktop\28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3274546" cy="217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Troyanova\Desktop\26-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1" y="1484785"/>
            <a:ext cx="3168352" cy="211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2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5517232"/>
            <a:ext cx="424847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программа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 - Профи Форум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260648"/>
            <a:ext cx="60486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Интерактивные программы и фестивали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5448" y="2132856"/>
            <a:ext cx="496855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 областной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«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ПрофиБудуЯ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G:\azXxSyTR2vw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0120" cy="1055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908720"/>
            <a:ext cx="5365104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Международные соревнования </a:t>
            </a:r>
            <a:r>
              <a:rPr lang="ru-RU" sz="2000" b="1" dirty="0" smtClean="0">
                <a:solidFill>
                  <a:srgbClr val="0000FF"/>
                </a:solidFill>
              </a:rPr>
              <a:t>по дистанционным конным пробегам памяти Тимура Насырова</a:t>
            </a:r>
          </a:p>
        </p:txBody>
      </p:sp>
      <p:pic>
        <p:nvPicPr>
          <p:cNvPr id="4099" name="Picture 3" descr="C:\Users\Troyanova\Desktop\28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3600400" cy="238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Troyanova\Desktop\23.10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597275" cy="222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Troyanova\Desktop\06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06" y="2204864"/>
            <a:ext cx="3017091" cy="187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2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3528392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подготовка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профессиональных интерактивных площадок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тематических площадок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</a:t>
            </a:r>
          </a:p>
          <a:p>
            <a:pPr algn="ctr"/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60648"/>
            <a:ext cx="56166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Интерактивные Дни открытых дверей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G:\azXxSyTR2vw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0120" cy="1055775"/>
          </a:xfrm>
          <a:prstGeom prst="rect">
            <a:avLst/>
          </a:prstGeom>
          <a:noFill/>
        </p:spPr>
      </p:pic>
      <p:pic>
        <p:nvPicPr>
          <p:cNvPr id="5123" name="Picture 3" descr="C:\Users\Troyanova\Desktop\19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97" y="3356992"/>
            <a:ext cx="3023854" cy="281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Troyanova\Desktop\19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152259" cy="210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Troyanova\Desktop\21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152974" cy="236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2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1916832"/>
            <a:ext cx="43204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G:\azXxSyTR2vw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0120" cy="1055775"/>
          </a:xfrm>
          <a:prstGeom prst="rect">
            <a:avLst/>
          </a:prstGeom>
          <a:noFill/>
        </p:spPr>
      </p:pic>
      <p:pic>
        <p:nvPicPr>
          <p:cNvPr id="6146" name="Picture 2" descr="C:\Users\Troyanova\Desktop\2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3638676" cy="246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Troyanova\Desktop\28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2240" y="3356992"/>
            <a:ext cx="350787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2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780</TotalTime>
  <Words>192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посвященные празднованию 70-летия со дня образования Тюменской области</dc:title>
  <dc:creator>User</dc:creator>
  <cp:lastModifiedBy>Troyanova</cp:lastModifiedBy>
  <cp:revision>90</cp:revision>
  <cp:lastPrinted>2014-03-20T02:50:43Z</cp:lastPrinted>
  <dcterms:created xsi:type="dcterms:W3CDTF">2014-03-17T04:44:27Z</dcterms:created>
  <dcterms:modified xsi:type="dcterms:W3CDTF">2016-02-03T11:57:54Z</dcterms:modified>
</cp:coreProperties>
</file>