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0"/>
  </p:notesMasterIdLst>
  <p:sldIdLst>
    <p:sldId id="302" r:id="rId2"/>
    <p:sldId id="303" r:id="rId3"/>
    <p:sldId id="292" r:id="rId4"/>
    <p:sldId id="293" r:id="rId5"/>
    <p:sldId id="294" r:id="rId6"/>
    <p:sldId id="306" r:id="rId7"/>
    <p:sldId id="307" r:id="rId8"/>
    <p:sldId id="308" r:id="rId9"/>
    <p:sldId id="309" r:id="rId10"/>
    <p:sldId id="310" r:id="rId11"/>
    <p:sldId id="311" r:id="rId12"/>
    <p:sldId id="315" r:id="rId13"/>
    <p:sldId id="322" r:id="rId14"/>
    <p:sldId id="323" r:id="rId15"/>
    <p:sldId id="324" r:id="rId16"/>
    <p:sldId id="256" r:id="rId17"/>
    <p:sldId id="277" r:id="rId18"/>
    <p:sldId id="257" r:id="rId19"/>
    <p:sldId id="258" r:id="rId20"/>
    <p:sldId id="261" r:id="rId21"/>
    <p:sldId id="295" r:id="rId22"/>
    <p:sldId id="326" r:id="rId23"/>
    <p:sldId id="327" r:id="rId24"/>
    <p:sldId id="276" r:id="rId25"/>
    <p:sldId id="299" r:id="rId26"/>
    <p:sldId id="304" r:id="rId27"/>
    <p:sldId id="268" r:id="rId28"/>
    <p:sldId id="269" r:id="rId29"/>
    <p:sldId id="274" r:id="rId30"/>
    <p:sldId id="272" r:id="rId31"/>
    <p:sldId id="270" r:id="rId32"/>
    <p:sldId id="273" r:id="rId33"/>
    <p:sldId id="266" r:id="rId34"/>
    <p:sldId id="300" r:id="rId35"/>
    <p:sldId id="301" r:id="rId36"/>
    <p:sldId id="279" r:id="rId37"/>
    <p:sldId id="325" r:id="rId38"/>
    <p:sldId id="297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80A1-DE94-4B52-B126-791BED458B1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1E798-E1AA-4735-ABB9-966FCD63C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46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1E798-E1AA-4735-ABB9-966FCD63C0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4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0B09-2353-412B-AF4D-C17BC17C9F6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62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Муравьи тащат лист дерева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22EC81-DCF2-4CF8-A424-AF135752255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23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15F186-C4FE-4FB7-B055-04E1771171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20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26EF-030C-4230-8E6D-E5056237B803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753-2189-4AF2-9DB5-EA75779A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26EF-030C-4230-8E6D-E5056237B803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753-2189-4AF2-9DB5-EA75779A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06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26EF-030C-4230-8E6D-E5056237B803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753-2189-4AF2-9DB5-EA75779A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53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2/10/2016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647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2/10/2016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615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26EF-030C-4230-8E6D-E5056237B803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753-2189-4AF2-9DB5-EA75779A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6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26EF-030C-4230-8E6D-E5056237B803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753-2189-4AF2-9DB5-EA75779A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40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26EF-030C-4230-8E6D-E5056237B803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753-2189-4AF2-9DB5-EA75779A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69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26EF-030C-4230-8E6D-E5056237B803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753-2189-4AF2-9DB5-EA75779A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67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26EF-030C-4230-8E6D-E5056237B803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753-2189-4AF2-9DB5-EA75779A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8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26EF-030C-4230-8E6D-E5056237B803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753-2189-4AF2-9DB5-EA75779A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90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26EF-030C-4230-8E6D-E5056237B803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753-2189-4AF2-9DB5-EA75779A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5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26EF-030C-4230-8E6D-E5056237B803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753-2189-4AF2-9DB5-EA75779A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34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A26EF-030C-4230-8E6D-E5056237B803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F6753-2189-4AF2-9DB5-EA75779A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9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firo.ru/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firo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3.wmf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38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4912223"/>
            <a:ext cx="9144000" cy="1655762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ВЛАДИМИРОВНА ФЕДОСКИНА, НАЧАЛЬНИК ЦЕНТРА НЕПРЕРЫВНОГО ПРОФЕССИОНАЛЬНОГО ОБРАЗОВАНИЯ, К.П.Н.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955" y="204717"/>
            <a:ext cx="1219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ТЮМЕНСКИЙ ОБЛАСТНОЙ ГОСУДАРСТВЕННЫЙ ИНСТИТУТ РАЗВИТИЯ РЕГИОНАЛЬНОГО ОБРАЗОВАНИЯ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8550" y="2060812"/>
            <a:ext cx="10085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НОВОМУ ВРЕМЕНИ – НОВЫЕ ФОРМЫ ПРОФОРИЕНТАЦИОННОЙ РАБОТЫ </a:t>
            </a:r>
          </a:p>
          <a:p>
            <a:pPr algn="ctr"/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(Единые методические дни СПО, 4 февраля 2016 г) 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0304" y="307466"/>
            <a:ext cx="3585845" cy="2134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29920"/>
            <a:r>
              <a:rPr sz="3200" b="1" dirty="0">
                <a:latin typeface="Calibri"/>
                <a:cs typeface="Calibri"/>
              </a:rPr>
              <a:t>Вызовы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Х</a:t>
            </a:r>
            <a:r>
              <a:rPr sz="3200" b="1" spc="-5" dirty="0">
                <a:latin typeface="Calibri"/>
                <a:cs typeface="Calibri"/>
              </a:rPr>
              <a:t>Х</a:t>
            </a:r>
            <a:r>
              <a:rPr sz="3200" b="1" spc="-10" dirty="0">
                <a:latin typeface="Calibri"/>
                <a:cs typeface="Calibri"/>
              </a:rPr>
              <a:t>I </a:t>
            </a:r>
            <a:r>
              <a:rPr sz="3200" b="1" dirty="0">
                <a:latin typeface="Calibri"/>
                <a:cs typeface="Calibri"/>
              </a:rPr>
              <a:t>ве</a:t>
            </a:r>
            <a:r>
              <a:rPr sz="3200" b="1" spc="-45" dirty="0">
                <a:latin typeface="Calibri"/>
                <a:cs typeface="Calibri"/>
              </a:rPr>
              <a:t>к</a:t>
            </a:r>
            <a:r>
              <a:rPr sz="3200" b="1" dirty="0">
                <a:latin typeface="Calibri"/>
                <a:cs typeface="Calibri"/>
              </a:rPr>
              <a:t>а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28"/>
              </a:spcBef>
            </a:pPr>
            <a:endParaRPr sz="1000"/>
          </a:p>
          <a:p>
            <a:pPr marL="12700"/>
            <a:r>
              <a:rPr sz="3200" b="1" dirty="0">
                <a:latin typeface="Calibri"/>
                <a:cs typeface="Calibri"/>
              </a:rPr>
              <a:t>Из</a:t>
            </a:r>
            <a:r>
              <a:rPr sz="3200" b="1" spc="-10" dirty="0">
                <a:latin typeface="Calibri"/>
                <a:cs typeface="Calibri"/>
              </a:rPr>
              <a:t>м</a:t>
            </a:r>
            <a:r>
              <a:rPr sz="3200" b="1" dirty="0">
                <a:latin typeface="Calibri"/>
                <a:cs typeface="Calibri"/>
              </a:rPr>
              <a:t>енение мира</a:t>
            </a:r>
            <a:endParaRPr sz="3200">
              <a:latin typeface="Calibri"/>
              <a:cs typeface="Calibri"/>
            </a:endParaRPr>
          </a:p>
          <a:p>
            <a:pPr marL="12700"/>
            <a:r>
              <a:rPr sz="3200" b="1" dirty="0">
                <a:latin typeface="Calibri"/>
                <a:cs typeface="Calibri"/>
              </a:rPr>
              <a:t>профе</a:t>
            </a:r>
            <a:r>
              <a:rPr sz="3200" b="1" spc="-20" dirty="0">
                <a:latin typeface="Calibri"/>
                <a:cs typeface="Calibri"/>
              </a:rPr>
              <a:t>с</a:t>
            </a:r>
            <a:r>
              <a:rPr sz="3200" b="1" dirty="0">
                <a:latin typeface="Calibri"/>
                <a:cs typeface="Calibri"/>
              </a:rPr>
              <a:t>сий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84035" y="1412824"/>
            <a:ext cx="3912742" cy="4679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0915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0304" y="307466"/>
            <a:ext cx="3585845" cy="2622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29920"/>
            <a:r>
              <a:rPr sz="3200" b="1" dirty="0">
                <a:latin typeface="Calibri"/>
                <a:cs typeface="Calibri"/>
              </a:rPr>
              <a:t>Вызовы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Х</a:t>
            </a:r>
            <a:r>
              <a:rPr sz="3200" b="1" spc="-5" dirty="0">
                <a:latin typeface="Calibri"/>
                <a:cs typeface="Calibri"/>
              </a:rPr>
              <a:t>Х</a:t>
            </a:r>
            <a:r>
              <a:rPr sz="3200" b="1" spc="-10" dirty="0">
                <a:latin typeface="Calibri"/>
                <a:cs typeface="Calibri"/>
              </a:rPr>
              <a:t>I </a:t>
            </a:r>
            <a:r>
              <a:rPr sz="3200" b="1" dirty="0">
                <a:latin typeface="Calibri"/>
                <a:cs typeface="Calibri"/>
              </a:rPr>
              <a:t>ве</a:t>
            </a:r>
            <a:r>
              <a:rPr sz="3200" b="1" spc="-45" dirty="0">
                <a:latin typeface="Calibri"/>
                <a:cs typeface="Calibri"/>
              </a:rPr>
              <a:t>к</a:t>
            </a:r>
            <a:r>
              <a:rPr sz="3200" b="1" dirty="0">
                <a:latin typeface="Calibri"/>
                <a:cs typeface="Calibri"/>
              </a:rPr>
              <a:t>а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28"/>
              </a:spcBef>
            </a:pPr>
            <a:endParaRPr sz="1000"/>
          </a:p>
          <a:p>
            <a:pPr marL="12700" marR="325120"/>
            <a:r>
              <a:rPr sz="3200" b="1" dirty="0">
                <a:latin typeface="Calibri"/>
                <a:cs typeface="Calibri"/>
              </a:rPr>
              <a:t>Век инф</a:t>
            </a:r>
            <a:r>
              <a:rPr sz="3200" b="1" spc="5" dirty="0">
                <a:latin typeface="Calibri"/>
                <a:cs typeface="Calibri"/>
              </a:rPr>
              <a:t>о</a:t>
            </a:r>
            <a:r>
              <a:rPr sz="3200" b="1" dirty="0">
                <a:latin typeface="Calibri"/>
                <a:cs typeface="Calibri"/>
              </a:rPr>
              <a:t>рмацион</a:t>
            </a:r>
            <a:r>
              <a:rPr sz="3200" b="1" spc="5" dirty="0">
                <a:latin typeface="Calibri"/>
                <a:cs typeface="Calibri"/>
              </a:rPr>
              <a:t>н</a:t>
            </a:r>
            <a:r>
              <a:rPr sz="3200" b="1" dirty="0">
                <a:latin typeface="Calibri"/>
                <a:cs typeface="Calibri"/>
              </a:rPr>
              <a:t>ых </a:t>
            </a:r>
            <a:r>
              <a:rPr sz="3200" b="1" spc="-30" dirty="0">
                <a:latin typeface="Calibri"/>
                <a:cs typeface="Calibri"/>
              </a:rPr>
              <a:t>те</a:t>
            </a:r>
            <a:r>
              <a:rPr sz="3200" b="1" dirty="0">
                <a:latin typeface="Calibri"/>
                <a:cs typeface="Calibri"/>
              </a:rPr>
              <a:t>х</a:t>
            </a:r>
            <a:r>
              <a:rPr sz="3200" b="1" spc="5" dirty="0">
                <a:latin typeface="Calibri"/>
                <a:cs typeface="Calibri"/>
              </a:rPr>
              <a:t>н</a:t>
            </a:r>
            <a:r>
              <a:rPr sz="3200" b="1" spc="-55" dirty="0">
                <a:latin typeface="Calibri"/>
                <a:cs typeface="Calibri"/>
              </a:rPr>
              <a:t>о</a:t>
            </a:r>
            <a:r>
              <a:rPr sz="3200" b="1" dirty="0">
                <a:latin typeface="Calibri"/>
                <a:cs typeface="Calibri"/>
              </a:rPr>
              <a:t>логий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84035" y="1412824"/>
            <a:ext cx="3912742" cy="467995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2583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534" y="1"/>
            <a:ext cx="12096466" cy="68579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7507" y="1375059"/>
            <a:ext cx="10515600" cy="132556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sz="3600" b="1" dirty="0">
                <a:latin typeface="Calibri"/>
                <a:cs typeface="Calibri"/>
              </a:rPr>
              <a:t>Выбор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профе</a:t>
            </a:r>
            <a:r>
              <a:rPr sz="3600" b="1" spc="-20" dirty="0">
                <a:latin typeface="Calibri"/>
                <a:cs typeface="Calibri"/>
              </a:rPr>
              <a:t>с</a:t>
            </a:r>
            <a:r>
              <a:rPr sz="3600" b="1" dirty="0">
                <a:latin typeface="Calibri"/>
                <a:cs typeface="Calibri"/>
              </a:rPr>
              <a:t>сии:</a:t>
            </a:r>
            <a:endParaRPr sz="3600" dirty="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3600" b="1" spc="-70" dirty="0">
                <a:latin typeface="Calibri"/>
                <a:cs typeface="Calibri"/>
              </a:rPr>
              <a:t>к</a:t>
            </a:r>
            <a:r>
              <a:rPr sz="3600" b="1" dirty="0">
                <a:latin typeface="Calibri"/>
                <a:cs typeface="Calibri"/>
              </a:rPr>
              <a:t>омп</a:t>
            </a:r>
            <a:r>
              <a:rPr sz="3600" b="1" spc="-25" dirty="0">
                <a:latin typeface="Calibri"/>
                <a:cs typeface="Calibri"/>
              </a:rPr>
              <a:t>е</a:t>
            </a:r>
            <a:r>
              <a:rPr sz="3600" b="1" spc="-30" dirty="0">
                <a:latin typeface="Calibri"/>
                <a:cs typeface="Calibri"/>
              </a:rPr>
              <a:t>т</a:t>
            </a:r>
            <a:r>
              <a:rPr sz="3600" b="1" dirty="0">
                <a:latin typeface="Calibri"/>
                <a:cs typeface="Calibri"/>
              </a:rPr>
              <a:t>енции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8610" y="2918714"/>
            <a:ext cx="1438275" cy="571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3600" b="1" spc="-5" dirty="0">
                <a:latin typeface="Calibri"/>
                <a:cs typeface="Calibri"/>
              </a:rPr>
              <a:t>ХХ</a:t>
            </a:r>
            <a:r>
              <a:rPr sz="3600" b="1" spc="-10" dirty="0">
                <a:latin typeface="Calibri"/>
                <a:cs typeface="Calibri"/>
              </a:rPr>
              <a:t>I</a:t>
            </a:r>
            <a:r>
              <a:rPr sz="3600" b="1" spc="1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век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2406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91625" y="1"/>
            <a:ext cx="1476374" cy="1412875"/>
          </a:xfrm>
          <a:custGeom>
            <a:avLst/>
            <a:gdLst/>
            <a:ahLst/>
            <a:cxnLst/>
            <a:rect l="l" t="t" r="r" b="b"/>
            <a:pathLst>
              <a:path w="1476374" h="1412875">
                <a:moveTo>
                  <a:pt x="0" y="1412875"/>
                </a:moveTo>
                <a:lnTo>
                  <a:pt x="1476374" y="0"/>
                </a:lnTo>
              </a:path>
            </a:pathLst>
          </a:custGeom>
          <a:ln w="9524">
            <a:solidFill>
              <a:srgbClr val="A6CE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56876" y="4076700"/>
            <a:ext cx="611124" cy="195130"/>
          </a:xfrm>
          <a:custGeom>
            <a:avLst/>
            <a:gdLst/>
            <a:ahLst/>
            <a:cxnLst/>
            <a:rect l="l" t="t" r="r" b="b"/>
            <a:pathLst>
              <a:path w="611124" h="195130">
                <a:moveTo>
                  <a:pt x="0" y="0"/>
                </a:moveTo>
                <a:lnTo>
                  <a:pt x="611124" y="195130"/>
                </a:lnTo>
              </a:path>
            </a:pathLst>
          </a:custGeom>
          <a:ln w="9525">
            <a:solidFill>
              <a:srgbClr val="A6CE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1" y="0"/>
            <a:ext cx="909637" cy="86995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70304" y="1443482"/>
            <a:ext cx="5184775" cy="3378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buClr>
                <a:srgbClr val="A6A6A6"/>
              </a:buClr>
              <a:buFont typeface="Calibri"/>
              <a:buAutoNum type="arabicPeriod"/>
              <a:tabLst>
                <a:tab pos="354965" algn="l"/>
              </a:tabLst>
            </a:pPr>
            <a:r>
              <a:rPr dirty="0">
                <a:latin typeface="Calibri"/>
                <a:cs typeface="Calibri"/>
              </a:rPr>
              <a:t>Крит</a:t>
            </a:r>
            <a:r>
              <a:rPr spc="-10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че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spc="-20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ое</a:t>
            </a:r>
            <a:r>
              <a:rPr spc="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мы</a:t>
            </a:r>
            <a:r>
              <a:rPr spc="-10" dirty="0">
                <a:latin typeface="Calibri"/>
                <a:cs typeface="Calibri"/>
              </a:rPr>
              <a:t>ш</a:t>
            </a:r>
            <a:r>
              <a:rPr dirty="0">
                <a:latin typeface="Calibri"/>
                <a:cs typeface="Calibri"/>
              </a:rPr>
              <a:t>ление.</a:t>
            </a:r>
            <a:endParaRPr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3"/>
              </a:spcBef>
              <a:buClr>
                <a:srgbClr val="A6A6A6"/>
              </a:buClr>
              <a:buFont typeface="Calibri"/>
              <a:buAutoNum type="arabicPeriod"/>
            </a:pPr>
            <a:endParaRPr sz="600"/>
          </a:p>
          <a:p>
            <a:pPr marL="355600" indent="-342900">
              <a:buClr>
                <a:srgbClr val="A6A6A6"/>
              </a:buClr>
              <a:buFont typeface="Calibri"/>
              <a:buAutoNum type="arabicPeriod"/>
              <a:tabLst>
                <a:tab pos="354965" algn="l"/>
              </a:tabLst>
            </a:pPr>
            <a:r>
              <a:rPr spc="-35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10" dirty="0">
                <a:latin typeface="Calibri"/>
                <a:cs typeface="Calibri"/>
              </a:rPr>
              <a:t>м</a:t>
            </a:r>
            <a:r>
              <a:rPr dirty="0">
                <a:latin typeface="Calibri"/>
                <a:cs typeface="Calibri"/>
              </a:rPr>
              <a:t>пле</a:t>
            </a:r>
            <a:r>
              <a:rPr spc="-20" dirty="0">
                <a:latin typeface="Calibri"/>
                <a:cs typeface="Calibri"/>
              </a:rPr>
              <a:t>к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dirty="0">
                <a:latin typeface="Calibri"/>
                <a:cs typeface="Calibri"/>
              </a:rPr>
              <a:t>ный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п</a:t>
            </a:r>
            <a:r>
              <a:rPr spc="-55" dirty="0">
                <a:latin typeface="Calibri"/>
                <a:cs typeface="Calibri"/>
              </a:rPr>
              <a:t>о</a:t>
            </a:r>
            <a:r>
              <a:rPr spc="10" dirty="0">
                <a:latin typeface="Calibri"/>
                <a:cs typeface="Calibri"/>
              </a:rPr>
              <a:t>д</a:t>
            </a:r>
            <a:r>
              <a:rPr spc="-30" dirty="0">
                <a:latin typeface="Calibri"/>
                <a:cs typeface="Calibri"/>
              </a:rPr>
              <a:t>х</a:t>
            </a:r>
            <a:r>
              <a:rPr spc="-55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д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к реше</a:t>
            </a:r>
            <a:r>
              <a:rPr spc="-10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ию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про</a:t>
            </a:r>
            <a:r>
              <a:rPr spc="-40" dirty="0">
                <a:latin typeface="Calibri"/>
                <a:cs typeface="Calibri"/>
              </a:rPr>
              <a:t>б</a:t>
            </a:r>
            <a:r>
              <a:rPr dirty="0">
                <a:latin typeface="Calibri"/>
                <a:cs typeface="Calibri"/>
              </a:rPr>
              <a:t>ле</a:t>
            </a:r>
            <a:r>
              <a:rPr spc="-15" dirty="0">
                <a:latin typeface="Calibri"/>
                <a:cs typeface="Calibri"/>
              </a:rPr>
              <a:t>м</a:t>
            </a:r>
            <a:r>
              <a:rPr dirty="0">
                <a:latin typeface="Calibri"/>
                <a:cs typeface="Calibri"/>
              </a:rPr>
              <a:t>.</a:t>
            </a:r>
            <a:endParaRPr>
              <a:latin typeface="Calibri"/>
              <a:cs typeface="Calibri"/>
            </a:endParaRPr>
          </a:p>
          <a:p>
            <a:pPr>
              <a:lnSpc>
                <a:spcPts val="600"/>
              </a:lnSpc>
              <a:buClr>
                <a:srgbClr val="A6A6A6"/>
              </a:buClr>
              <a:buFont typeface="Calibri"/>
              <a:buAutoNum type="arabicPeriod"/>
            </a:pPr>
            <a:endParaRPr sz="600"/>
          </a:p>
          <a:p>
            <a:pPr marL="355600" indent="-342900">
              <a:buClr>
                <a:srgbClr val="A6A6A6"/>
              </a:buClr>
              <a:buFont typeface="Calibri"/>
              <a:buAutoNum type="arabicPeriod"/>
              <a:tabLst>
                <a:tab pos="354965" algn="l"/>
              </a:tabLst>
            </a:pPr>
            <a:r>
              <a:rPr dirty="0">
                <a:latin typeface="Calibri"/>
                <a:cs typeface="Calibri"/>
              </a:rPr>
              <a:t>О</a:t>
            </a:r>
            <a:r>
              <a:rPr spc="-20" dirty="0">
                <a:latin typeface="Calibri"/>
                <a:cs typeface="Calibri"/>
              </a:rPr>
              <a:t>ц</a:t>
            </a:r>
            <a:r>
              <a:rPr dirty="0">
                <a:latin typeface="Calibri"/>
                <a:cs typeface="Calibri"/>
              </a:rPr>
              <a:t>ен</a:t>
            </a:r>
            <a:r>
              <a:rPr spc="-20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а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ва</a:t>
            </a:r>
            <a:r>
              <a:rPr spc="5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иан</a:t>
            </a:r>
            <a:r>
              <a:rPr spc="-30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ов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р</a:t>
            </a:r>
            <a:r>
              <a:rPr spc="5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шен</a:t>
            </a:r>
            <a:r>
              <a:rPr spc="-10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й.</a:t>
            </a:r>
            <a:endParaRPr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A6A6A6"/>
              </a:buClr>
              <a:buFont typeface="Calibri"/>
              <a:buAutoNum type="arabicPeriod"/>
            </a:pPr>
            <a:endParaRPr sz="550"/>
          </a:p>
          <a:p>
            <a:pPr marL="355600" indent="-342900">
              <a:buClr>
                <a:srgbClr val="A6A6A6"/>
              </a:buClr>
              <a:buFont typeface="Calibri"/>
              <a:buAutoNum type="arabicPeriod"/>
              <a:tabLst>
                <a:tab pos="354965" algn="l"/>
              </a:tabLst>
            </a:pPr>
            <a:r>
              <a:rPr dirty="0">
                <a:latin typeface="Calibri"/>
                <a:cs typeface="Calibri"/>
              </a:rPr>
              <a:t>При</a:t>
            </a:r>
            <a:r>
              <a:rPr spc="-10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ятие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р</a:t>
            </a:r>
            <a:r>
              <a:rPr spc="5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шен</a:t>
            </a:r>
            <a:r>
              <a:rPr spc="-10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й.</a:t>
            </a:r>
            <a:endParaRPr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1"/>
              </a:spcBef>
              <a:buClr>
                <a:srgbClr val="A6A6A6"/>
              </a:buClr>
              <a:buFont typeface="Calibri"/>
              <a:buAutoNum type="arabicPeriod"/>
            </a:pPr>
            <a:endParaRPr sz="600"/>
          </a:p>
          <a:p>
            <a:pPr marL="355600" indent="-342900">
              <a:buClr>
                <a:srgbClr val="A6A6A6"/>
              </a:buClr>
              <a:buFont typeface="Calibri"/>
              <a:buAutoNum type="arabicPeriod"/>
              <a:tabLst>
                <a:tab pos="354965" algn="l"/>
              </a:tabLst>
            </a:pPr>
            <a:r>
              <a:rPr spc="-75" dirty="0">
                <a:latin typeface="Calibri"/>
                <a:cs typeface="Calibri"/>
              </a:rPr>
              <a:t>У</a:t>
            </a:r>
            <a:r>
              <a:rPr dirty="0">
                <a:latin typeface="Calibri"/>
                <a:cs typeface="Calibri"/>
              </a:rPr>
              <a:t>мен</a:t>
            </a:r>
            <a:r>
              <a:rPr spc="-10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е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dirty="0">
                <a:latin typeface="Calibri"/>
                <a:cs typeface="Calibri"/>
              </a:rPr>
              <a:t>лушать и вни</a:t>
            </a:r>
            <a:r>
              <a:rPr spc="-25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ать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dirty="0">
                <a:latin typeface="Calibri"/>
                <a:cs typeface="Calibri"/>
              </a:rPr>
              <a:t>ут</a:t>
            </a:r>
            <a:r>
              <a:rPr spc="-10" dirty="0">
                <a:latin typeface="Calibri"/>
                <a:cs typeface="Calibri"/>
              </a:rPr>
              <a:t>ь</a:t>
            </a:r>
            <a:r>
              <a:rPr dirty="0">
                <a:latin typeface="Calibri"/>
                <a:cs typeface="Calibri"/>
              </a:rPr>
              <a:t>.</a:t>
            </a:r>
            <a:endParaRPr>
              <a:latin typeface="Calibri"/>
              <a:cs typeface="Calibri"/>
            </a:endParaRPr>
          </a:p>
          <a:p>
            <a:pPr>
              <a:lnSpc>
                <a:spcPts val="600"/>
              </a:lnSpc>
              <a:buClr>
                <a:srgbClr val="A6A6A6"/>
              </a:buClr>
              <a:buFont typeface="Calibri"/>
              <a:buAutoNum type="arabicPeriod"/>
            </a:pPr>
            <a:endParaRPr sz="600"/>
          </a:p>
          <a:p>
            <a:pPr marL="355600" indent="-342900">
              <a:buClr>
                <a:srgbClr val="A6A6A6"/>
              </a:buClr>
              <a:buFont typeface="Calibri"/>
              <a:buAutoNum type="arabicPeriod"/>
              <a:tabLst>
                <a:tab pos="354965" algn="l"/>
              </a:tabLst>
            </a:pPr>
            <a:r>
              <a:rPr dirty="0">
                <a:latin typeface="Calibri"/>
                <a:cs typeface="Calibri"/>
              </a:rPr>
              <a:t>Зна</a:t>
            </a:r>
            <a:r>
              <a:rPr spc="-10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ие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10" dirty="0">
                <a:latin typeface="Calibri"/>
                <a:cs typeface="Calibri"/>
              </a:rPr>
              <a:t>м</a:t>
            </a:r>
            <a:r>
              <a:rPr dirty="0">
                <a:latin typeface="Calibri"/>
                <a:cs typeface="Calibri"/>
              </a:rPr>
              <a:t>п</a:t>
            </a:r>
            <a:r>
              <a:rPr spc="-10" dirty="0">
                <a:latin typeface="Calibri"/>
                <a:cs typeface="Calibri"/>
              </a:rPr>
              <a:t>ь</a:t>
            </a:r>
            <a:r>
              <a:rPr spc="-20" dirty="0">
                <a:latin typeface="Calibri"/>
                <a:cs typeface="Calibri"/>
              </a:rPr>
              <a:t>ю</a:t>
            </a:r>
            <a:r>
              <a:rPr spc="-15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е</a:t>
            </a:r>
            <a:r>
              <a:rPr spc="5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ов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и 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прогр</a:t>
            </a:r>
            <a:r>
              <a:rPr spc="5" dirty="0">
                <a:latin typeface="Calibri"/>
                <a:cs typeface="Calibri"/>
              </a:rPr>
              <a:t>а</a:t>
            </a:r>
            <a:r>
              <a:rPr dirty="0">
                <a:latin typeface="Calibri"/>
                <a:cs typeface="Calibri"/>
              </a:rPr>
              <a:t>м</a:t>
            </a:r>
            <a:r>
              <a:rPr spc="-10" dirty="0">
                <a:latin typeface="Calibri"/>
                <a:cs typeface="Calibri"/>
              </a:rPr>
              <a:t>м</a:t>
            </a:r>
            <a:r>
              <a:rPr dirty="0">
                <a:latin typeface="Calibri"/>
                <a:cs typeface="Calibri"/>
              </a:rPr>
              <a:t>.</a:t>
            </a:r>
            <a:endParaRPr>
              <a:latin typeface="Calibri"/>
              <a:cs typeface="Calibri"/>
            </a:endParaRPr>
          </a:p>
          <a:p>
            <a:pPr>
              <a:lnSpc>
                <a:spcPts val="600"/>
              </a:lnSpc>
              <a:buClr>
                <a:srgbClr val="A6A6A6"/>
              </a:buClr>
              <a:buFont typeface="Calibri"/>
              <a:buAutoNum type="arabicPeriod"/>
            </a:pPr>
            <a:endParaRPr sz="600"/>
          </a:p>
          <a:p>
            <a:pPr marL="355600" indent="-342900">
              <a:buClr>
                <a:srgbClr val="A6A6A6"/>
              </a:buClr>
              <a:buFont typeface="Calibri"/>
              <a:buAutoNum type="arabicPeriod"/>
              <a:tabLst>
                <a:tab pos="354965" algn="l"/>
              </a:tabLst>
            </a:pPr>
            <a:r>
              <a:rPr dirty="0">
                <a:latin typeface="Calibri"/>
                <a:cs typeface="Calibri"/>
              </a:rPr>
              <a:t>Ма</a:t>
            </a:r>
            <a:r>
              <a:rPr spc="-15" dirty="0">
                <a:latin typeface="Calibri"/>
                <a:cs typeface="Calibri"/>
              </a:rPr>
              <a:t>т</a:t>
            </a:r>
            <a:r>
              <a:rPr spc="-10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мат</a:t>
            </a:r>
            <a:r>
              <a:rPr spc="-10" dirty="0">
                <a:latin typeface="Calibri"/>
                <a:cs typeface="Calibri"/>
              </a:rPr>
              <a:t>и</a:t>
            </a:r>
            <a:r>
              <a:rPr spc="-20" dirty="0">
                <a:latin typeface="Calibri"/>
                <a:cs typeface="Calibri"/>
              </a:rPr>
              <a:t>к</a:t>
            </a:r>
            <a:r>
              <a:rPr spc="5" dirty="0">
                <a:latin typeface="Calibri"/>
                <a:cs typeface="Calibri"/>
              </a:rPr>
              <a:t>а</a:t>
            </a:r>
            <a:r>
              <a:rPr dirty="0">
                <a:latin typeface="Calibri"/>
                <a:cs typeface="Calibri"/>
              </a:rPr>
              <a:t>.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75" dirty="0">
                <a:latin typeface="Calibri"/>
                <a:cs typeface="Calibri"/>
              </a:rPr>
              <a:t>У</a:t>
            </a:r>
            <a:r>
              <a:rPr dirty="0">
                <a:latin typeface="Calibri"/>
                <a:cs typeface="Calibri"/>
              </a:rPr>
              <a:t>мен</a:t>
            </a:r>
            <a:r>
              <a:rPr spc="-10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е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при</a:t>
            </a:r>
            <a:r>
              <a:rPr spc="-10" dirty="0">
                <a:latin typeface="Calibri"/>
                <a:cs typeface="Calibri"/>
              </a:rPr>
              <a:t>м</a:t>
            </a:r>
            <a:r>
              <a:rPr dirty="0">
                <a:latin typeface="Calibri"/>
                <a:cs typeface="Calibri"/>
              </a:rPr>
              <a:t>енять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на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пра</a:t>
            </a:r>
            <a:r>
              <a:rPr spc="5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ти</a:t>
            </a:r>
            <a:r>
              <a:rPr spc="-25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е.</a:t>
            </a:r>
            <a:endParaRPr>
              <a:latin typeface="Calibri"/>
              <a:cs typeface="Calibri"/>
            </a:endParaRPr>
          </a:p>
          <a:p>
            <a:pPr>
              <a:lnSpc>
                <a:spcPts val="600"/>
              </a:lnSpc>
              <a:buClr>
                <a:srgbClr val="A6A6A6"/>
              </a:buClr>
              <a:buFont typeface="Calibri"/>
              <a:buAutoNum type="arabicPeriod"/>
            </a:pPr>
            <a:endParaRPr sz="600"/>
          </a:p>
          <a:p>
            <a:pPr marL="355600" indent="-342900">
              <a:buClr>
                <a:srgbClr val="A6A6A6"/>
              </a:buClr>
              <a:buFont typeface="Calibri"/>
              <a:buAutoNum type="arabicPeriod"/>
              <a:tabLst>
                <a:tab pos="354965" algn="l"/>
              </a:tabLst>
            </a:pPr>
            <a:r>
              <a:rPr dirty="0">
                <a:latin typeface="Calibri"/>
                <a:cs typeface="Calibri"/>
              </a:rPr>
              <a:t>Си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spc="-15" dirty="0">
                <a:latin typeface="Calibri"/>
                <a:cs typeface="Calibri"/>
              </a:rPr>
              <a:t>т</a:t>
            </a:r>
            <a:r>
              <a:rPr spc="-10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м</a:t>
            </a:r>
            <a:r>
              <a:rPr spc="-10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ый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ана</a:t>
            </a:r>
            <a:r>
              <a:rPr spc="5" dirty="0">
                <a:latin typeface="Calibri"/>
                <a:cs typeface="Calibri"/>
              </a:rPr>
              <a:t>л</a:t>
            </a:r>
            <a:r>
              <a:rPr dirty="0">
                <a:latin typeface="Calibri"/>
                <a:cs typeface="Calibri"/>
              </a:rPr>
              <a:t>и</a:t>
            </a:r>
            <a:r>
              <a:rPr spc="-10" dirty="0">
                <a:latin typeface="Calibri"/>
                <a:cs typeface="Calibri"/>
              </a:rPr>
              <a:t>з</a:t>
            </a:r>
            <a:r>
              <a:rPr dirty="0">
                <a:latin typeface="Calibri"/>
                <a:cs typeface="Calibri"/>
              </a:rPr>
              <a:t>.</a:t>
            </a:r>
            <a:endParaRPr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2"/>
              </a:spcBef>
              <a:buClr>
                <a:srgbClr val="A6A6A6"/>
              </a:buClr>
              <a:buFont typeface="Calibri"/>
              <a:buAutoNum type="arabicPeriod"/>
            </a:pPr>
            <a:endParaRPr sz="600"/>
          </a:p>
          <a:p>
            <a:pPr marL="355600" indent="-342900">
              <a:buClr>
                <a:srgbClr val="A6A6A6"/>
              </a:buClr>
              <a:buFont typeface="Calibri"/>
              <a:buAutoNum type="arabicPeriod"/>
              <a:tabLst>
                <a:tab pos="354965" algn="l"/>
              </a:tabLst>
            </a:pPr>
            <a:r>
              <a:rPr dirty="0">
                <a:latin typeface="Calibri"/>
                <a:cs typeface="Calibri"/>
              </a:rPr>
              <a:t>М</a:t>
            </a:r>
            <a:r>
              <a:rPr spc="-10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н</a:t>
            </a:r>
            <a:r>
              <a:rPr spc="-10" dirty="0">
                <a:latin typeface="Calibri"/>
                <a:cs typeface="Calibri"/>
              </a:rPr>
              <a:t>и</a:t>
            </a:r>
            <a:r>
              <a:rPr spc="-30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ори</a:t>
            </a:r>
            <a:r>
              <a:rPr spc="-10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г </a:t>
            </a:r>
            <a:r>
              <a:rPr spc="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и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20" dirty="0">
                <a:latin typeface="Calibri"/>
                <a:cs typeface="Calibri"/>
              </a:rPr>
              <a:t>ц</a:t>
            </a:r>
            <a:r>
              <a:rPr dirty="0">
                <a:latin typeface="Calibri"/>
                <a:cs typeface="Calibri"/>
              </a:rPr>
              <a:t>ен</a:t>
            </a:r>
            <a:r>
              <a:rPr spc="-25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а </a:t>
            </a:r>
            <a:r>
              <a:rPr spc="-10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ея</a:t>
            </a:r>
            <a:r>
              <a:rPr spc="-15" dirty="0">
                <a:latin typeface="Calibri"/>
                <a:cs typeface="Calibri"/>
              </a:rPr>
              <a:t>т</a:t>
            </a:r>
            <a:r>
              <a:rPr spc="-25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ль</a:t>
            </a:r>
            <a:r>
              <a:rPr spc="-10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dirty="0">
                <a:latin typeface="Calibri"/>
                <a:cs typeface="Calibri"/>
              </a:rPr>
              <a:t>ти </a:t>
            </a:r>
            <a:r>
              <a:rPr spc="-15" dirty="0">
                <a:latin typeface="Calibri"/>
                <a:cs typeface="Calibri"/>
              </a:rPr>
              <a:t>с</a:t>
            </a:r>
            <a:r>
              <a:rPr dirty="0">
                <a:latin typeface="Calibri"/>
                <a:cs typeface="Calibri"/>
              </a:rPr>
              <a:t>ебя, д</a:t>
            </a:r>
            <a:r>
              <a:rPr spc="-10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угих</a:t>
            </a:r>
            <a:endParaRPr>
              <a:latin typeface="Calibri"/>
              <a:cs typeface="Calibri"/>
            </a:endParaRPr>
          </a:p>
          <a:p>
            <a:pPr marR="2298065" algn="ctr"/>
            <a:r>
              <a:rPr dirty="0">
                <a:latin typeface="Calibri"/>
                <a:cs typeface="Calibri"/>
              </a:rPr>
              <a:t>л</a:t>
            </a:r>
            <a:r>
              <a:rPr spc="-55" dirty="0">
                <a:latin typeface="Calibri"/>
                <a:cs typeface="Calibri"/>
              </a:rPr>
              <a:t>ю</a:t>
            </a:r>
            <a:r>
              <a:rPr spc="-10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ей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и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организа</a:t>
            </a:r>
            <a:r>
              <a:rPr spc="-10" dirty="0">
                <a:latin typeface="Calibri"/>
                <a:cs typeface="Calibri"/>
              </a:rPr>
              <a:t>ц</a:t>
            </a:r>
            <a:r>
              <a:rPr dirty="0">
                <a:latin typeface="Calibri"/>
                <a:cs typeface="Calibri"/>
              </a:rPr>
              <a:t>ий.</a:t>
            </a:r>
            <a:endParaRPr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70303" y="4873498"/>
            <a:ext cx="4999990" cy="923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buClr>
                <a:srgbClr val="A6A6A6"/>
              </a:buClr>
              <a:buFont typeface="Calibri"/>
              <a:buAutoNum type="arabicPeriod" startAt="10"/>
              <a:tabLst>
                <a:tab pos="355600" algn="l"/>
              </a:tabLst>
            </a:pPr>
            <a:r>
              <a:rPr dirty="0">
                <a:latin typeface="Calibri"/>
                <a:cs typeface="Calibri"/>
              </a:rPr>
              <a:t>Программ</a:t>
            </a:r>
            <a:r>
              <a:rPr spc="-10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ровани</a:t>
            </a:r>
            <a:r>
              <a:rPr spc="5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.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апи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dirty="0">
                <a:latin typeface="Calibri"/>
                <a:cs typeface="Calibri"/>
              </a:rPr>
              <a:t>ание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10" dirty="0">
                <a:latin typeface="Calibri"/>
                <a:cs typeface="Calibri"/>
              </a:rPr>
              <a:t>м</a:t>
            </a:r>
            <a:r>
              <a:rPr dirty="0">
                <a:latin typeface="Calibri"/>
                <a:cs typeface="Calibri"/>
              </a:rPr>
              <a:t>п</a:t>
            </a:r>
            <a:r>
              <a:rPr spc="-10" dirty="0">
                <a:latin typeface="Calibri"/>
                <a:cs typeface="Calibri"/>
              </a:rPr>
              <a:t>ь</a:t>
            </a:r>
            <a:r>
              <a:rPr spc="-20" dirty="0">
                <a:latin typeface="Calibri"/>
                <a:cs typeface="Calibri"/>
              </a:rPr>
              <a:t>ю</a:t>
            </a:r>
            <a:r>
              <a:rPr spc="-15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е</a:t>
            </a:r>
            <a:r>
              <a:rPr spc="5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ных прогр</a:t>
            </a:r>
            <a:r>
              <a:rPr spc="5" dirty="0">
                <a:latin typeface="Calibri"/>
                <a:cs typeface="Calibri"/>
              </a:rPr>
              <a:t>а</a:t>
            </a:r>
            <a:r>
              <a:rPr dirty="0">
                <a:latin typeface="Calibri"/>
                <a:cs typeface="Calibri"/>
              </a:rPr>
              <a:t>м</a:t>
            </a:r>
            <a:r>
              <a:rPr spc="-10" dirty="0">
                <a:latin typeface="Calibri"/>
                <a:cs typeface="Calibri"/>
              </a:rPr>
              <a:t>м</a:t>
            </a:r>
            <a:r>
              <a:rPr dirty="0">
                <a:latin typeface="Calibri"/>
                <a:cs typeface="Calibri"/>
              </a:rPr>
              <a:t>.</a:t>
            </a:r>
            <a:endParaRPr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2"/>
              </a:spcBef>
              <a:buClr>
                <a:srgbClr val="A6A6A6"/>
              </a:buClr>
              <a:buFont typeface="Calibri"/>
              <a:buAutoNum type="arabicPeriod" startAt="10"/>
            </a:pPr>
            <a:endParaRPr sz="600"/>
          </a:p>
          <a:p>
            <a:pPr marL="355600" indent="-342900">
              <a:buClr>
                <a:srgbClr val="A6A6A6"/>
              </a:buClr>
              <a:buFont typeface="Calibri"/>
              <a:buAutoNum type="arabicPeriod" startAt="10"/>
              <a:tabLst>
                <a:tab pos="355600" algn="l"/>
              </a:tabLst>
            </a:pPr>
            <a:r>
              <a:rPr dirty="0">
                <a:latin typeface="Calibri"/>
                <a:cs typeface="Calibri"/>
              </a:rPr>
              <a:t>З</a:t>
            </a:r>
            <a:r>
              <a:rPr spc="-10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ан</a:t>
            </a:r>
            <a:r>
              <a:rPr spc="-10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е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dirty="0">
                <a:latin typeface="Calibri"/>
                <a:cs typeface="Calibri"/>
              </a:rPr>
              <a:t>и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spc="-15" dirty="0">
                <a:latin typeface="Calibri"/>
                <a:cs typeface="Calibri"/>
              </a:rPr>
              <a:t>т</a:t>
            </a:r>
            <a:r>
              <a:rPr spc="-10" dirty="0">
                <a:latin typeface="Calibri"/>
                <a:cs typeface="Calibri"/>
              </a:rPr>
              <a:t>ем</a:t>
            </a:r>
            <a:r>
              <a:rPr dirty="0">
                <a:latin typeface="Calibri"/>
                <a:cs typeface="Calibri"/>
              </a:rPr>
              <a:t>ы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пр</a:t>
            </a:r>
            <a:r>
              <a:rPr spc="-55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даж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и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м</a:t>
            </a:r>
            <a:r>
              <a:rPr dirty="0">
                <a:latin typeface="Calibri"/>
                <a:cs typeface="Calibri"/>
              </a:rPr>
              <a:t>ар</a:t>
            </a:r>
            <a:r>
              <a:rPr spc="-20" dirty="0">
                <a:latin typeface="Calibri"/>
                <a:cs typeface="Calibri"/>
              </a:rPr>
              <a:t>к</a:t>
            </a:r>
            <a:r>
              <a:rPr spc="-10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ти</a:t>
            </a:r>
            <a:r>
              <a:rPr spc="-10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га.</a:t>
            </a:r>
            <a:endParaRPr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1</a:t>
            </a:r>
            <a:r>
              <a:rPr sz="3200" b="1" dirty="0">
                <a:latin typeface="Calibri"/>
                <a:cs typeface="Calibri"/>
              </a:rPr>
              <a:t>1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в</a:t>
            </a:r>
            <a:r>
              <a:rPr sz="3200" b="1" spc="-15" dirty="0">
                <a:latin typeface="Calibri"/>
                <a:cs typeface="Calibri"/>
              </a:rPr>
              <a:t>а</a:t>
            </a:r>
            <a:r>
              <a:rPr sz="3200" b="1" dirty="0">
                <a:latin typeface="Calibri"/>
                <a:cs typeface="Calibri"/>
              </a:rPr>
              <a:t>жных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45" dirty="0">
                <a:latin typeface="Calibri"/>
                <a:cs typeface="Calibri"/>
              </a:rPr>
              <a:t>к</a:t>
            </a:r>
            <a:r>
              <a:rPr sz="3200" b="1" dirty="0">
                <a:latin typeface="Calibri"/>
                <a:cs typeface="Calibri"/>
              </a:rPr>
              <a:t>ачеств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35" dirty="0">
                <a:latin typeface="Calibri"/>
                <a:cs typeface="Calibri"/>
              </a:rPr>
              <a:t>F</a:t>
            </a:r>
            <a:r>
              <a:rPr sz="3200" b="1" dirty="0">
                <a:latin typeface="Calibri"/>
                <a:cs typeface="Calibri"/>
              </a:rPr>
              <a:t>orbes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в Х</a:t>
            </a:r>
            <a:r>
              <a:rPr sz="3200" b="1" spc="-10" dirty="0">
                <a:latin typeface="Calibri"/>
                <a:cs typeface="Calibri"/>
              </a:rPr>
              <a:t>ХI </a:t>
            </a:r>
            <a:r>
              <a:rPr sz="3200" b="1" dirty="0">
                <a:latin typeface="Calibri"/>
                <a:cs typeface="Calibri"/>
              </a:rPr>
              <a:t>ве</a:t>
            </a:r>
            <a:r>
              <a:rPr sz="3200" b="1" spc="-55" dirty="0">
                <a:latin typeface="Calibri"/>
                <a:cs typeface="Calibri"/>
              </a:rPr>
              <a:t>к</a:t>
            </a:r>
            <a:r>
              <a:rPr sz="3200" b="1" dirty="0">
                <a:latin typeface="Calibri"/>
                <a:cs typeface="Calibri"/>
              </a:rPr>
              <a:t>е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56804" y="1412748"/>
            <a:ext cx="2209927" cy="2879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48677" y="4328414"/>
            <a:ext cx="2060575" cy="891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400" b="1" dirty="0">
                <a:latin typeface="Calibri"/>
                <a:cs typeface="Calibri"/>
              </a:rPr>
              <a:t>Берти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Ча</a:t>
            </a:r>
            <a:r>
              <a:rPr sz="1400" b="1" spc="-25" dirty="0">
                <a:latin typeface="Calibri"/>
                <a:cs typeface="Calibri"/>
              </a:rPr>
              <a:t>р</a:t>
            </a:r>
            <a:r>
              <a:rPr sz="1400" b="1" dirty="0">
                <a:latin typeface="Calibri"/>
                <a:cs typeface="Calibri"/>
              </a:rPr>
              <a:t>льз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Форбс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(</a:t>
            </a:r>
            <a:r>
              <a:rPr sz="1400" b="1" dirty="0">
                <a:latin typeface="Calibri"/>
                <a:cs typeface="Calibri"/>
              </a:rPr>
              <a:t>ан</a:t>
            </a:r>
            <a:r>
              <a:rPr sz="1400" b="1" spc="-65" dirty="0">
                <a:latin typeface="Calibri"/>
                <a:cs typeface="Calibri"/>
              </a:rPr>
              <a:t>г</a:t>
            </a:r>
            <a:r>
              <a:rPr sz="1400" b="1" dirty="0">
                <a:latin typeface="Calibri"/>
                <a:cs typeface="Calibri"/>
              </a:rPr>
              <a:t>л.</a:t>
            </a:r>
            <a:endParaRPr sz="1400">
              <a:latin typeface="Calibri"/>
              <a:cs typeface="Calibri"/>
            </a:endParaRPr>
          </a:p>
          <a:p>
            <a:pPr marL="12700"/>
            <a:r>
              <a:rPr sz="1400" b="1" dirty="0">
                <a:latin typeface="Calibri"/>
                <a:cs typeface="Calibri"/>
              </a:rPr>
              <a:t>Bertie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Charles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F</a:t>
            </a:r>
            <a:r>
              <a:rPr sz="1400" b="1" dirty="0">
                <a:latin typeface="Calibri"/>
                <a:cs typeface="Calibri"/>
              </a:rPr>
              <a:t>orbe</a:t>
            </a:r>
            <a:r>
              <a:rPr sz="1400" b="1" spc="5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19"/>
              </a:spcBef>
            </a:pPr>
            <a:endParaRPr sz="600"/>
          </a:p>
          <a:p>
            <a:pPr marL="12700" marR="207645"/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О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сн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ова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т</a:t>
            </a:r>
            <a:r>
              <a:rPr sz="1200" spc="-25" dirty="0">
                <a:solidFill>
                  <a:srgbClr val="7E7E7E"/>
                </a:solidFill>
                <a:latin typeface="Calibri"/>
                <a:cs typeface="Calibri"/>
              </a:rPr>
              <a:t>е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ль</a:t>
            </a:r>
            <a:r>
              <a:rPr sz="1200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жур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н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ала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7E7E7E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orbe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, жур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н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али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с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т</a:t>
            </a:r>
            <a:endParaRPr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9105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91625" y="1"/>
            <a:ext cx="1476374" cy="1412875"/>
          </a:xfrm>
          <a:custGeom>
            <a:avLst/>
            <a:gdLst/>
            <a:ahLst/>
            <a:cxnLst/>
            <a:rect l="l" t="t" r="r" b="b"/>
            <a:pathLst>
              <a:path w="1476374" h="1412875">
                <a:moveTo>
                  <a:pt x="0" y="1412875"/>
                </a:moveTo>
                <a:lnTo>
                  <a:pt x="1476374" y="0"/>
                </a:lnTo>
              </a:path>
            </a:pathLst>
          </a:custGeom>
          <a:ln w="9524">
            <a:solidFill>
              <a:srgbClr val="A6CE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56876" y="4076700"/>
            <a:ext cx="611124" cy="195130"/>
          </a:xfrm>
          <a:custGeom>
            <a:avLst/>
            <a:gdLst/>
            <a:ahLst/>
            <a:cxnLst/>
            <a:rect l="l" t="t" r="r" b="b"/>
            <a:pathLst>
              <a:path w="611124" h="195130">
                <a:moveTo>
                  <a:pt x="0" y="0"/>
                </a:moveTo>
                <a:lnTo>
                  <a:pt x="611124" y="195130"/>
                </a:lnTo>
              </a:path>
            </a:pathLst>
          </a:custGeom>
          <a:ln w="9525">
            <a:solidFill>
              <a:srgbClr val="A6CE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1" y="0"/>
            <a:ext cx="909637" cy="86995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54201" y="1298703"/>
            <a:ext cx="2403475" cy="3283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6700" indent="-254635">
              <a:buFont typeface="Calibri"/>
              <a:buAutoNum type="arabicPeriod"/>
              <a:tabLst>
                <a:tab pos="266700" algn="l"/>
              </a:tabLst>
            </a:pPr>
            <a:r>
              <a:rPr sz="2000" b="1" dirty="0">
                <a:latin typeface="Calibri"/>
                <a:cs typeface="Calibri"/>
              </a:rPr>
              <a:t>Стр</a:t>
            </a:r>
            <a:r>
              <a:rPr sz="2000" b="1" spc="-10" dirty="0">
                <a:latin typeface="Calibri"/>
                <a:cs typeface="Calibri"/>
              </a:rPr>
              <a:t>а</a:t>
            </a:r>
            <a:r>
              <a:rPr sz="2000" b="1" dirty="0">
                <a:latin typeface="Calibri"/>
                <a:cs typeface="Calibri"/>
              </a:rPr>
              <a:t>сть.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2"/>
              </a:spcBef>
              <a:buFont typeface="Calibri"/>
              <a:buAutoNum type="arabicPeriod"/>
            </a:pPr>
            <a:endParaRPr sz="1000"/>
          </a:p>
          <a:p>
            <a:pPr marL="266700" indent="-254635">
              <a:buFont typeface="Calibri"/>
              <a:buAutoNum type="arabicPeriod"/>
              <a:tabLst>
                <a:tab pos="266700" algn="l"/>
              </a:tabLst>
            </a:pPr>
            <a:r>
              <a:rPr sz="2000" b="1" spc="-105" dirty="0">
                <a:latin typeface="Calibri"/>
                <a:cs typeface="Calibri"/>
              </a:rPr>
              <a:t>Т</a:t>
            </a:r>
            <a:r>
              <a:rPr sz="2000" b="1" spc="-25" dirty="0">
                <a:latin typeface="Calibri"/>
                <a:cs typeface="Calibri"/>
              </a:rPr>
              <a:t>р</a:t>
            </a:r>
            <a:r>
              <a:rPr sz="2000" b="1" spc="-75" dirty="0">
                <a:latin typeface="Calibri"/>
                <a:cs typeface="Calibri"/>
              </a:rPr>
              <a:t>у</a:t>
            </a:r>
            <a:r>
              <a:rPr sz="2000" b="1" dirty="0">
                <a:latin typeface="Calibri"/>
                <a:cs typeface="Calibri"/>
              </a:rPr>
              <a:t>д.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Calibri"/>
              <a:buAutoNum type="arabicPeriod"/>
            </a:pPr>
            <a:endParaRPr sz="1000"/>
          </a:p>
          <a:p>
            <a:pPr marL="266700" indent="-254635">
              <a:buFont typeface="Calibri"/>
              <a:buAutoNum type="arabicPeriod"/>
              <a:tabLst>
                <a:tab pos="266700" algn="l"/>
              </a:tabLst>
            </a:pPr>
            <a:r>
              <a:rPr sz="2000" b="1" dirty="0">
                <a:latin typeface="Calibri"/>
                <a:cs typeface="Calibri"/>
              </a:rPr>
              <a:t>Про</a:t>
            </a:r>
            <a:r>
              <a:rPr sz="2000" b="1" spc="10" dirty="0">
                <a:latin typeface="Calibri"/>
                <a:cs typeface="Calibri"/>
              </a:rPr>
              <a:t>ф</a:t>
            </a:r>
            <a:r>
              <a:rPr sz="2000" b="1" dirty="0">
                <a:latin typeface="Calibri"/>
                <a:cs typeface="Calibri"/>
              </a:rPr>
              <a:t>е</a:t>
            </a:r>
            <a:r>
              <a:rPr sz="2000" b="1" spc="-10" dirty="0">
                <a:latin typeface="Calibri"/>
                <a:cs typeface="Calibri"/>
              </a:rPr>
              <a:t>с</a:t>
            </a:r>
            <a:r>
              <a:rPr sz="2000" b="1" dirty="0">
                <a:latin typeface="Calibri"/>
                <a:cs typeface="Calibri"/>
              </a:rPr>
              <a:t>сионализм.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2"/>
              </a:spcBef>
              <a:buFont typeface="Calibri"/>
              <a:buAutoNum type="arabicPeriod"/>
            </a:pPr>
            <a:endParaRPr sz="1000"/>
          </a:p>
          <a:p>
            <a:pPr marL="266700" indent="-254635">
              <a:buFont typeface="Calibri"/>
              <a:buAutoNum type="arabicPeriod"/>
              <a:tabLst>
                <a:tab pos="266700" algn="l"/>
              </a:tabLst>
            </a:pPr>
            <a:r>
              <a:rPr sz="2000" b="1" spc="-25" dirty="0">
                <a:latin typeface="Calibri"/>
                <a:cs typeface="Calibri"/>
              </a:rPr>
              <a:t>К</a:t>
            </a:r>
            <a:r>
              <a:rPr sz="2000" b="1" dirty="0">
                <a:latin typeface="Calibri"/>
                <a:cs typeface="Calibri"/>
              </a:rPr>
              <a:t>он</a:t>
            </a:r>
            <a:r>
              <a:rPr sz="2000" b="1" spc="-10" dirty="0">
                <a:latin typeface="Calibri"/>
                <a:cs typeface="Calibri"/>
              </a:rPr>
              <a:t>ц</a:t>
            </a:r>
            <a:r>
              <a:rPr sz="2000" b="1" dirty="0">
                <a:latin typeface="Calibri"/>
                <a:cs typeface="Calibri"/>
              </a:rPr>
              <a:t>ентрация.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2"/>
              </a:spcBef>
              <a:buFont typeface="Calibri"/>
              <a:buAutoNum type="arabicPeriod"/>
            </a:pPr>
            <a:endParaRPr sz="1000"/>
          </a:p>
          <a:p>
            <a:pPr marL="266700" indent="-254635">
              <a:buFont typeface="Calibri"/>
              <a:buAutoNum type="arabicPeriod"/>
              <a:tabLst>
                <a:tab pos="266700" algn="l"/>
              </a:tabLst>
            </a:pPr>
            <a:r>
              <a:rPr sz="2000" b="1" spc="-125" dirty="0">
                <a:latin typeface="Calibri"/>
                <a:cs typeface="Calibri"/>
              </a:rPr>
              <a:t>У</a:t>
            </a:r>
            <a:r>
              <a:rPr sz="2000" b="1" dirty="0">
                <a:latin typeface="Calibri"/>
                <a:cs typeface="Calibri"/>
              </a:rPr>
              <a:t>силия.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3"/>
              </a:spcBef>
              <a:buFont typeface="Calibri"/>
              <a:buAutoNum type="arabicPeriod"/>
            </a:pPr>
            <a:endParaRPr sz="1000"/>
          </a:p>
          <a:p>
            <a:pPr marL="266700" indent="-254635">
              <a:buFont typeface="Calibri"/>
              <a:buAutoNum type="arabicPeriod"/>
              <a:tabLst>
                <a:tab pos="266700" algn="l"/>
              </a:tabLst>
            </a:pPr>
            <a:r>
              <a:rPr sz="2000" b="1" dirty="0">
                <a:latin typeface="Calibri"/>
                <a:cs typeface="Calibri"/>
              </a:rPr>
              <a:t>Слу</a:t>
            </a:r>
            <a:r>
              <a:rPr sz="2000" b="1" spc="-40" dirty="0">
                <a:latin typeface="Calibri"/>
                <a:cs typeface="Calibri"/>
              </a:rPr>
              <a:t>ж</a:t>
            </a:r>
            <a:r>
              <a:rPr sz="2000" b="1" dirty="0">
                <a:latin typeface="Calibri"/>
                <a:cs typeface="Calibri"/>
              </a:rPr>
              <a:t>ение.</a:t>
            </a:r>
            <a:endParaRPr sz="2000">
              <a:latin typeface="Calibri"/>
              <a:cs typeface="Calibri"/>
            </a:endParaRPr>
          </a:p>
          <a:p>
            <a:pPr marL="324485" indent="-311785">
              <a:spcBef>
                <a:spcPts val="434"/>
              </a:spcBef>
              <a:buFont typeface="Calibri"/>
              <a:buAutoNum type="arabicPeriod"/>
              <a:tabLst>
                <a:tab pos="324485" algn="l"/>
              </a:tabLst>
            </a:pP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15" dirty="0">
                <a:latin typeface="Calibri"/>
                <a:cs typeface="Calibri"/>
              </a:rPr>
              <a:t>д</a:t>
            </a:r>
            <a:r>
              <a:rPr sz="2000" b="1" dirty="0">
                <a:latin typeface="Calibri"/>
                <a:cs typeface="Calibri"/>
              </a:rPr>
              <a:t>ея.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2"/>
              </a:spcBef>
            </a:pPr>
            <a:endParaRPr sz="1000"/>
          </a:p>
          <a:p>
            <a:pPr marL="12700"/>
            <a:r>
              <a:rPr sz="2000" b="1" dirty="0">
                <a:latin typeface="Calibri"/>
                <a:cs typeface="Calibri"/>
              </a:rPr>
              <a:t>8 .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</a:t>
            </a:r>
            <a:r>
              <a:rPr sz="2000" b="1" spc="-10" dirty="0">
                <a:latin typeface="Calibri"/>
                <a:cs typeface="Calibri"/>
              </a:rPr>
              <a:t>а</a:t>
            </a:r>
            <a:r>
              <a:rPr sz="2000" b="1" dirty="0">
                <a:latin typeface="Calibri"/>
                <a:cs typeface="Calibri"/>
              </a:rPr>
              <a:t>с</a:t>
            </a:r>
            <a:r>
              <a:rPr sz="2000" b="1" spc="-15" dirty="0">
                <a:latin typeface="Calibri"/>
                <a:cs typeface="Calibri"/>
              </a:rPr>
              <a:t>т</a:t>
            </a:r>
            <a:r>
              <a:rPr sz="2000" b="1" dirty="0">
                <a:latin typeface="Calibri"/>
                <a:cs typeface="Calibri"/>
              </a:rPr>
              <a:t>ой</a:t>
            </a:r>
            <a:r>
              <a:rPr sz="2000" b="1" spc="5" dirty="0">
                <a:latin typeface="Calibri"/>
                <a:cs typeface="Calibri"/>
              </a:rPr>
              <a:t>ч</a:t>
            </a:r>
            <a:r>
              <a:rPr sz="2000" b="1" dirty="0">
                <a:latin typeface="Calibri"/>
                <a:cs typeface="Calibri"/>
              </a:rPr>
              <a:t>иво</a:t>
            </a:r>
            <a:r>
              <a:rPr sz="2000" b="1" spc="5" dirty="0">
                <a:latin typeface="Calibri"/>
                <a:cs typeface="Calibri"/>
              </a:rPr>
              <a:t>с</a:t>
            </a:r>
            <a:r>
              <a:rPr sz="2000" b="1" spc="-15" dirty="0">
                <a:latin typeface="Calibri"/>
                <a:cs typeface="Calibri"/>
              </a:rPr>
              <a:t>т</a:t>
            </a:r>
            <a:r>
              <a:rPr sz="2000" b="1" spc="-10" dirty="0">
                <a:latin typeface="Calibri"/>
                <a:cs typeface="Calibri"/>
              </a:rPr>
              <a:t>ь</a:t>
            </a:r>
            <a:r>
              <a:rPr sz="2000" b="1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И</a:t>
            </a:r>
            <a:r>
              <a:rPr sz="3200" b="1" spc="-20" dirty="0">
                <a:latin typeface="Calibri"/>
                <a:cs typeface="Calibri"/>
              </a:rPr>
              <a:t>с</a:t>
            </a:r>
            <a:r>
              <a:rPr sz="3200" b="1" dirty="0">
                <a:latin typeface="Calibri"/>
                <a:cs typeface="Calibri"/>
              </a:rPr>
              <a:t>сл</a:t>
            </a:r>
            <a:r>
              <a:rPr sz="3200" b="1" spc="-55" dirty="0">
                <a:latin typeface="Calibri"/>
                <a:cs typeface="Calibri"/>
              </a:rPr>
              <a:t>е</a:t>
            </a:r>
            <a:r>
              <a:rPr sz="3200" b="1" spc="-45" dirty="0">
                <a:latin typeface="Calibri"/>
                <a:cs typeface="Calibri"/>
              </a:rPr>
              <a:t>д</a:t>
            </a:r>
            <a:r>
              <a:rPr sz="3200" b="1" dirty="0">
                <a:latin typeface="Calibri"/>
                <a:cs typeface="Calibri"/>
              </a:rPr>
              <a:t>ован</a:t>
            </a:r>
            <a:r>
              <a:rPr sz="3200" b="1" spc="5" dirty="0">
                <a:latin typeface="Calibri"/>
                <a:cs typeface="Calibri"/>
              </a:rPr>
              <a:t>и</a:t>
            </a:r>
            <a:r>
              <a:rPr sz="3200" b="1" dirty="0">
                <a:latin typeface="Calibri"/>
                <a:cs typeface="Calibri"/>
              </a:rPr>
              <a:t>е Рича</a:t>
            </a:r>
            <a:r>
              <a:rPr sz="3200" b="1" spc="-50" dirty="0">
                <a:latin typeface="Calibri"/>
                <a:cs typeface="Calibri"/>
              </a:rPr>
              <a:t>р</a:t>
            </a:r>
            <a:r>
              <a:rPr sz="3200" b="1" dirty="0">
                <a:latin typeface="Calibri"/>
                <a:cs typeface="Calibri"/>
              </a:rPr>
              <a:t>да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Д</a:t>
            </a:r>
            <a:r>
              <a:rPr sz="3200" b="1" spc="-55" dirty="0">
                <a:latin typeface="Calibri"/>
                <a:cs typeface="Calibri"/>
              </a:rPr>
              <a:t>ж</a:t>
            </a:r>
            <a:r>
              <a:rPr sz="3200" b="1" dirty="0">
                <a:latin typeface="Calibri"/>
                <a:cs typeface="Calibri"/>
              </a:rPr>
              <a:t>о</a:t>
            </a:r>
            <a:r>
              <a:rPr sz="3200" b="1" spc="5" dirty="0">
                <a:latin typeface="Calibri"/>
                <a:cs typeface="Calibri"/>
              </a:rPr>
              <a:t>н</a:t>
            </a:r>
            <a:r>
              <a:rPr sz="3200" b="1" dirty="0">
                <a:latin typeface="Calibri"/>
                <a:cs typeface="Calibri"/>
              </a:rPr>
              <a:t>а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53100" y="1412925"/>
            <a:ext cx="4585208" cy="467995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0227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91625" y="1"/>
            <a:ext cx="1476374" cy="1412875"/>
          </a:xfrm>
          <a:custGeom>
            <a:avLst/>
            <a:gdLst/>
            <a:ahLst/>
            <a:cxnLst/>
            <a:rect l="l" t="t" r="r" b="b"/>
            <a:pathLst>
              <a:path w="1476374" h="1412875">
                <a:moveTo>
                  <a:pt x="0" y="1412875"/>
                </a:moveTo>
                <a:lnTo>
                  <a:pt x="1476374" y="0"/>
                </a:lnTo>
              </a:path>
            </a:pathLst>
          </a:custGeom>
          <a:ln w="9524">
            <a:solidFill>
              <a:srgbClr val="A6CE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56876" y="4076700"/>
            <a:ext cx="611124" cy="195130"/>
          </a:xfrm>
          <a:custGeom>
            <a:avLst/>
            <a:gdLst/>
            <a:ahLst/>
            <a:cxnLst/>
            <a:rect l="l" t="t" r="r" b="b"/>
            <a:pathLst>
              <a:path w="611124" h="195130">
                <a:moveTo>
                  <a:pt x="0" y="0"/>
                </a:moveTo>
                <a:lnTo>
                  <a:pt x="611124" y="195130"/>
                </a:lnTo>
              </a:path>
            </a:pathLst>
          </a:custGeom>
          <a:ln w="9525">
            <a:solidFill>
              <a:srgbClr val="A6CE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1" y="0"/>
            <a:ext cx="909637" cy="86995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54201" y="1293876"/>
            <a:ext cx="4590415" cy="4551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buClr>
                <a:srgbClr val="A6A6A6"/>
              </a:buClr>
              <a:buFont typeface="Arial"/>
              <a:buChar char="•"/>
              <a:tabLst>
                <a:tab pos="299085" algn="l"/>
              </a:tabLst>
            </a:pPr>
            <a:r>
              <a:rPr dirty="0">
                <a:latin typeface="Calibri"/>
                <a:cs typeface="Calibri"/>
              </a:rPr>
              <a:t>М</a:t>
            </a:r>
            <a:r>
              <a:rPr spc="-60" dirty="0">
                <a:latin typeface="Calibri"/>
                <a:cs typeface="Calibri"/>
              </a:rPr>
              <a:t>у</a:t>
            </a:r>
            <a:r>
              <a:rPr dirty="0">
                <a:latin typeface="Calibri"/>
                <a:cs typeface="Calibri"/>
              </a:rPr>
              <a:t>л</a:t>
            </a:r>
            <a:r>
              <a:rPr spc="-80" dirty="0">
                <a:latin typeface="Calibri"/>
                <a:cs typeface="Calibri"/>
              </a:rPr>
              <a:t>ь</a:t>
            </a:r>
            <a:r>
              <a:rPr dirty="0">
                <a:latin typeface="Calibri"/>
                <a:cs typeface="Calibri"/>
              </a:rPr>
              <a:t>тия</a:t>
            </a:r>
            <a:r>
              <a:rPr spc="-10" dirty="0">
                <a:latin typeface="Calibri"/>
                <a:cs typeface="Calibri"/>
              </a:rPr>
              <a:t>з</a:t>
            </a:r>
            <a:r>
              <a:rPr dirty="0">
                <a:latin typeface="Calibri"/>
                <a:cs typeface="Calibri"/>
              </a:rPr>
              <a:t>ыч</a:t>
            </a:r>
            <a:r>
              <a:rPr spc="-10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dirty="0">
                <a:latin typeface="Calibri"/>
                <a:cs typeface="Calibri"/>
              </a:rPr>
              <a:t>ть</a:t>
            </a:r>
            <a:r>
              <a:rPr spc="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и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м</a:t>
            </a:r>
            <a:r>
              <a:rPr spc="-60" dirty="0">
                <a:latin typeface="Calibri"/>
                <a:cs typeface="Calibri"/>
              </a:rPr>
              <a:t>у</a:t>
            </a:r>
            <a:r>
              <a:rPr dirty="0">
                <a:latin typeface="Calibri"/>
                <a:cs typeface="Calibri"/>
              </a:rPr>
              <a:t>л</a:t>
            </a:r>
            <a:r>
              <a:rPr spc="-80" dirty="0">
                <a:latin typeface="Calibri"/>
                <a:cs typeface="Calibri"/>
              </a:rPr>
              <a:t>ь</a:t>
            </a:r>
            <a:r>
              <a:rPr dirty="0">
                <a:latin typeface="Calibri"/>
                <a:cs typeface="Calibri"/>
              </a:rPr>
              <a:t>тик</a:t>
            </a:r>
            <a:r>
              <a:rPr spc="-60" dirty="0">
                <a:latin typeface="Calibri"/>
                <a:cs typeface="Calibri"/>
              </a:rPr>
              <a:t>у</a:t>
            </a:r>
            <a:r>
              <a:rPr dirty="0">
                <a:latin typeface="Calibri"/>
                <a:cs typeface="Calibri"/>
              </a:rPr>
              <a:t>л</a:t>
            </a:r>
            <a:r>
              <a:rPr spc="-80" dirty="0">
                <a:latin typeface="Calibri"/>
                <a:cs typeface="Calibri"/>
              </a:rPr>
              <a:t>ь</a:t>
            </a:r>
            <a:r>
              <a:rPr dirty="0">
                <a:latin typeface="Calibri"/>
                <a:cs typeface="Calibri"/>
              </a:rPr>
              <a:t>турно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dirty="0">
                <a:latin typeface="Calibri"/>
                <a:cs typeface="Calibri"/>
              </a:rPr>
              <a:t>ть</a:t>
            </a:r>
            <a:endParaRPr>
              <a:latin typeface="Calibri"/>
              <a:cs typeface="Calibri"/>
            </a:endParaRPr>
          </a:p>
          <a:p>
            <a:pPr>
              <a:lnSpc>
                <a:spcPts val="600"/>
              </a:lnSpc>
              <a:buClr>
                <a:srgbClr val="A6A6A6"/>
              </a:buClr>
              <a:buFont typeface="Arial"/>
              <a:buChar char="•"/>
            </a:pPr>
            <a:endParaRPr sz="600"/>
          </a:p>
          <a:p>
            <a:pPr marL="299085" indent="-287020">
              <a:buClr>
                <a:srgbClr val="A6A6A6"/>
              </a:buClr>
              <a:buFont typeface="Arial"/>
              <a:buChar char="•"/>
              <a:tabLst>
                <a:tab pos="299085" algn="l"/>
              </a:tabLst>
            </a:pPr>
            <a:r>
              <a:rPr spc="-10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авы</a:t>
            </a:r>
            <a:r>
              <a:rPr spc="5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и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м</a:t>
            </a:r>
            <a:r>
              <a:rPr spc="-25" dirty="0">
                <a:latin typeface="Calibri"/>
                <a:cs typeface="Calibri"/>
              </a:rPr>
              <a:t>е</a:t>
            </a:r>
            <a:r>
              <a:rPr spc="-30" dirty="0">
                <a:latin typeface="Calibri"/>
                <a:cs typeface="Calibri"/>
              </a:rPr>
              <a:t>ж</a:t>
            </a:r>
            <a:r>
              <a:rPr spc="-15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трасл</a:t>
            </a:r>
            <a:r>
              <a:rPr spc="5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вой </a:t>
            </a:r>
            <a:r>
              <a:rPr spc="-20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ом</a:t>
            </a:r>
            <a:r>
              <a:rPr spc="-20" dirty="0">
                <a:latin typeface="Calibri"/>
                <a:cs typeface="Calibri"/>
              </a:rPr>
              <a:t>м</a:t>
            </a:r>
            <a:r>
              <a:rPr dirty="0">
                <a:latin typeface="Calibri"/>
                <a:cs typeface="Calibri"/>
              </a:rPr>
              <a:t>уни</a:t>
            </a:r>
            <a:r>
              <a:rPr spc="-25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ации</a:t>
            </a:r>
            <a:endParaRPr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A6A6A6"/>
              </a:buClr>
              <a:buFont typeface="Arial"/>
              <a:buChar char="•"/>
            </a:pPr>
            <a:endParaRPr sz="550"/>
          </a:p>
          <a:p>
            <a:pPr marL="299085" indent="-287020">
              <a:buClr>
                <a:srgbClr val="A6A6A6"/>
              </a:buClr>
              <a:buFont typeface="Arial"/>
              <a:buChar char="•"/>
              <a:tabLst>
                <a:tab pos="299085" algn="l"/>
              </a:tabLst>
            </a:pPr>
            <a:r>
              <a:rPr dirty="0">
                <a:latin typeface="Calibri"/>
                <a:cs typeface="Calibri"/>
              </a:rPr>
              <a:t>Клиен</a:t>
            </a:r>
            <a:r>
              <a:rPr spc="-30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оориентированно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dirty="0">
                <a:latin typeface="Calibri"/>
                <a:cs typeface="Calibri"/>
              </a:rPr>
              <a:t>ть</a:t>
            </a:r>
            <a:endParaRPr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2"/>
              </a:spcBef>
              <a:buClr>
                <a:srgbClr val="A6A6A6"/>
              </a:buClr>
              <a:buFont typeface="Arial"/>
              <a:buChar char="•"/>
            </a:pPr>
            <a:endParaRPr sz="600"/>
          </a:p>
          <a:p>
            <a:pPr marL="299085" indent="-287020">
              <a:buClr>
                <a:srgbClr val="A6A6A6"/>
              </a:buClr>
              <a:buFont typeface="Arial"/>
              <a:buChar char="•"/>
              <a:tabLst>
                <a:tab pos="299085" algn="l"/>
              </a:tabLst>
            </a:pPr>
            <a:r>
              <a:rPr spc="-75" dirty="0">
                <a:latin typeface="Calibri"/>
                <a:cs typeface="Calibri"/>
              </a:rPr>
              <a:t>У</a:t>
            </a:r>
            <a:r>
              <a:rPr dirty="0">
                <a:latin typeface="Calibri"/>
                <a:cs typeface="Calibri"/>
              </a:rPr>
              <a:t>ме</a:t>
            </a:r>
            <a:r>
              <a:rPr spc="-10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ие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упра</a:t>
            </a:r>
            <a:r>
              <a:rPr spc="-15" dirty="0">
                <a:latin typeface="Calibri"/>
                <a:cs typeface="Calibri"/>
              </a:rPr>
              <a:t>в</a:t>
            </a:r>
            <a:r>
              <a:rPr dirty="0">
                <a:latin typeface="Calibri"/>
                <a:cs typeface="Calibri"/>
              </a:rPr>
              <a:t>лять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проектами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и</a:t>
            </a:r>
            <a:endParaRPr>
              <a:latin typeface="Calibri"/>
              <a:cs typeface="Calibri"/>
            </a:endParaRPr>
          </a:p>
          <a:p>
            <a:pPr marL="299085"/>
            <a:r>
              <a:rPr dirty="0">
                <a:latin typeface="Calibri"/>
                <a:cs typeface="Calibri"/>
              </a:rPr>
              <a:t>про</a:t>
            </a:r>
            <a:r>
              <a:rPr spc="-15" dirty="0">
                <a:latin typeface="Calibri"/>
                <a:cs typeface="Calibri"/>
              </a:rPr>
              <a:t>ц</a:t>
            </a:r>
            <a:r>
              <a:rPr dirty="0">
                <a:latin typeface="Calibri"/>
                <a:cs typeface="Calibri"/>
              </a:rPr>
              <a:t>е</a:t>
            </a:r>
            <a:r>
              <a:rPr spc="-15" dirty="0">
                <a:latin typeface="Calibri"/>
                <a:cs typeface="Calibri"/>
              </a:rPr>
              <a:t>с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dirty="0">
                <a:latin typeface="Calibri"/>
                <a:cs typeface="Calibri"/>
              </a:rPr>
              <a:t>ами</a:t>
            </a:r>
            <a:endParaRPr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47"/>
              </a:spcBef>
            </a:pPr>
            <a:endParaRPr sz="550"/>
          </a:p>
          <a:p>
            <a:pPr marL="299085" marR="233679" indent="-287020">
              <a:lnSpc>
                <a:spcPct val="100099"/>
              </a:lnSpc>
              <a:buClr>
                <a:srgbClr val="A6A6A6"/>
              </a:buClr>
              <a:buFont typeface="Arial"/>
              <a:buChar char="•"/>
              <a:tabLst>
                <a:tab pos="299085" algn="l"/>
              </a:tabLst>
            </a:pPr>
            <a:r>
              <a:rPr spc="-75" dirty="0">
                <a:latin typeface="Calibri"/>
                <a:cs typeface="Calibri"/>
              </a:rPr>
              <a:t>У</a:t>
            </a:r>
            <a:r>
              <a:rPr dirty="0">
                <a:latin typeface="Calibri"/>
                <a:cs typeface="Calibri"/>
              </a:rPr>
              <a:t>мение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быстро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прин</a:t>
            </a:r>
            <a:r>
              <a:rPr spc="-10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мать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р</a:t>
            </a:r>
            <a:r>
              <a:rPr spc="5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шения, распр</a:t>
            </a:r>
            <a:r>
              <a:rPr spc="-20" dirty="0">
                <a:latin typeface="Calibri"/>
                <a:cs typeface="Calibri"/>
              </a:rPr>
              <a:t>е</a:t>
            </a:r>
            <a:r>
              <a:rPr spc="-10" dirty="0">
                <a:latin typeface="Calibri"/>
                <a:cs typeface="Calibri"/>
              </a:rPr>
              <a:t>д</a:t>
            </a:r>
            <a:r>
              <a:rPr spc="-20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лять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р</a:t>
            </a:r>
            <a:r>
              <a:rPr spc="5" dirty="0">
                <a:latin typeface="Calibri"/>
                <a:cs typeface="Calibri"/>
              </a:rPr>
              <a:t>е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dirty="0">
                <a:latin typeface="Calibri"/>
                <a:cs typeface="Calibri"/>
              </a:rPr>
              <a:t>урсы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и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упра</a:t>
            </a:r>
            <a:r>
              <a:rPr spc="-10" dirty="0">
                <a:latin typeface="Calibri"/>
                <a:cs typeface="Calibri"/>
              </a:rPr>
              <a:t>в</a:t>
            </a:r>
            <a:r>
              <a:rPr dirty="0">
                <a:latin typeface="Calibri"/>
                <a:cs typeface="Calibri"/>
              </a:rPr>
              <a:t>лять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своим вр</a:t>
            </a:r>
            <a:r>
              <a:rPr spc="-10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ме</a:t>
            </a:r>
            <a:r>
              <a:rPr spc="-10" dirty="0">
                <a:latin typeface="Calibri"/>
                <a:cs typeface="Calibri"/>
              </a:rPr>
              <a:t>не</a:t>
            </a:r>
            <a:r>
              <a:rPr dirty="0">
                <a:latin typeface="Calibri"/>
                <a:cs typeface="Calibri"/>
              </a:rPr>
              <a:t>м</a:t>
            </a:r>
            <a:endParaRPr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A6A6A6"/>
              </a:buClr>
              <a:buFont typeface="Arial"/>
              <a:buChar char="•"/>
            </a:pPr>
            <a:endParaRPr sz="550"/>
          </a:p>
          <a:p>
            <a:pPr marL="299085" indent="-287020">
              <a:buClr>
                <a:srgbClr val="A6A6A6"/>
              </a:buClr>
              <a:buFont typeface="Arial"/>
              <a:buChar char="•"/>
              <a:tabLst>
                <a:tab pos="299085" algn="l"/>
              </a:tabLst>
            </a:pPr>
            <a:r>
              <a:rPr spc="-135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ворческие</a:t>
            </a:r>
            <a:r>
              <a:rPr spc="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dirty="0">
                <a:latin typeface="Calibri"/>
                <a:cs typeface="Calibri"/>
              </a:rPr>
              <a:t>по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dirty="0">
                <a:latin typeface="Calibri"/>
                <a:cs typeface="Calibri"/>
              </a:rPr>
              <a:t>обно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dirty="0">
                <a:latin typeface="Calibri"/>
                <a:cs typeface="Calibri"/>
              </a:rPr>
              <a:t>ти</a:t>
            </a:r>
            <a:endParaRPr>
              <a:latin typeface="Calibri"/>
              <a:cs typeface="Calibri"/>
            </a:endParaRPr>
          </a:p>
          <a:p>
            <a:pPr>
              <a:lnSpc>
                <a:spcPts val="600"/>
              </a:lnSpc>
              <a:buClr>
                <a:srgbClr val="A6A6A6"/>
              </a:buClr>
              <a:buFont typeface="Arial"/>
              <a:buChar char="•"/>
            </a:pPr>
            <a:endParaRPr sz="600"/>
          </a:p>
          <a:p>
            <a:pPr marL="299085" marR="12700" indent="-287020">
              <a:buClr>
                <a:srgbClr val="A6A6A6"/>
              </a:buClr>
              <a:buFont typeface="Arial"/>
              <a:buChar char="•"/>
              <a:tabLst>
                <a:tab pos="299085" algn="l"/>
              </a:tabLst>
            </a:pPr>
            <a:r>
              <a:rPr spc="-75" dirty="0">
                <a:latin typeface="Calibri"/>
                <a:cs typeface="Calibri"/>
              </a:rPr>
              <a:t>У</a:t>
            </a:r>
            <a:r>
              <a:rPr dirty="0">
                <a:latin typeface="Calibri"/>
                <a:cs typeface="Calibri"/>
              </a:rPr>
              <a:t>мение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раб</a:t>
            </a:r>
            <a:r>
              <a:rPr spc="-15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тать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с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к</a:t>
            </a:r>
            <a:r>
              <a:rPr spc="-40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лле</a:t>
            </a:r>
            <a:r>
              <a:rPr spc="5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тивами,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г</a:t>
            </a:r>
            <a:r>
              <a:rPr spc="-10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уппами и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о</a:t>
            </a:r>
            <a:r>
              <a:rPr spc="-85" dirty="0">
                <a:latin typeface="Calibri"/>
                <a:cs typeface="Calibri"/>
              </a:rPr>
              <a:t>т</a:t>
            </a:r>
            <a:r>
              <a:rPr spc="-10" dirty="0">
                <a:latin typeface="Calibri"/>
                <a:cs typeface="Calibri"/>
              </a:rPr>
              <a:t>д</a:t>
            </a:r>
            <a:r>
              <a:rPr spc="-20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л</a:t>
            </a:r>
            <a:r>
              <a:rPr spc="-10" dirty="0">
                <a:latin typeface="Calibri"/>
                <a:cs typeface="Calibri"/>
              </a:rPr>
              <a:t>ь</a:t>
            </a:r>
            <a:r>
              <a:rPr dirty="0">
                <a:latin typeface="Calibri"/>
                <a:cs typeface="Calibri"/>
              </a:rPr>
              <a:t>ными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л</a:t>
            </a:r>
            <a:r>
              <a:rPr spc="-50" dirty="0">
                <a:latin typeface="Calibri"/>
                <a:cs typeface="Calibri"/>
              </a:rPr>
              <a:t>ю</a:t>
            </a:r>
            <a:r>
              <a:rPr dirty="0">
                <a:latin typeface="Calibri"/>
                <a:cs typeface="Calibri"/>
              </a:rPr>
              <a:t>дьми</a:t>
            </a:r>
            <a:endParaRPr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2"/>
              </a:spcBef>
              <a:buClr>
                <a:srgbClr val="A6A6A6"/>
              </a:buClr>
              <a:buFont typeface="Arial"/>
              <a:buChar char="•"/>
            </a:pPr>
            <a:endParaRPr sz="600"/>
          </a:p>
          <a:p>
            <a:pPr marL="299085" indent="-287020">
              <a:buClr>
                <a:srgbClr val="A6A6A6"/>
              </a:buClr>
              <a:buFont typeface="Arial"/>
              <a:buChar char="•"/>
              <a:tabLst>
                <a:tab pos="299085" algn="l"/>
              </a:tabLst>
            </a:pPr>
            <a:r>
              <a:rPr spc="-10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аб</a:t>
            </a:r>
            <a:r>
              <a:rPr spc="-15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та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с и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dirty="0">
                <a:latin typeface="Calibri"/>
                <a:cs typeface="Calibri"/>
              </a:rPr>
              <a:t>к</a:t>
            </a:r>
            <a:r>
              <a:rPr spc="-10" dirty="0">
                <a:latin typeface="Calibri"/>
                <a:cs typeface="Calibri"/>
              </a:rPr>
              <a:t>у</a:t>
            </a:r>
            <a:r>
              <a:rPr spc="-20" dirty="0">
                <a:latin typeface="Calibri"/>
                <a:cs typeface="Calibri"/>
              </a:rPr>
              <a:t>с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dirty="0">
                <a:latin typeface="Calibri"/>
                <a:cs typeface="Calibri"/>
              </a:rPr>
              <a:t>твен</a:t>
            </a:r>
            <a:r>
              <a:rPr spc="-10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ым</a:t>
            </a:r>
            <a:r>
              <a:rPr spc="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и</a:t>
            </a:r>
            <a:r>
              <a:rPr spc="-10" dirty="0">
                <a:latin typeface="Calibri"/>
                <a:cs typeface="Calibri"/>
              </a:rPr>
              <a:t>н</a:t>
            </a:r>
            <a:r>
              <a:rPr spc="-15" dirty="0">
                <a:latin typeface="Calibri"/>
                <a:cs typeface="Calibri"/>
              </a:rPr>
              <a:t>т</a:t>
            </a:r>
            <a:r>
              <a:rPr spc="-25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л</a:t>
            </a:r>
            <a:r>
              <a:rPr spc="5" dirty="0">
                <a:latin typeface="Calibri"/>
                <a:cs typeface="Calibri"/>
              </a:rPr>
              <a:t>л</a:t>
            </a:r>
            <a:r>
              <a:rPr dirty="0">
                <a:latin typeface="Calibri"/>
                <a:cs typeface="Calibri"/>
              </a:rPr>
              <a:t>ек</a:t>
            </a:r>
            <a:r>
              <a:rPr spc="-30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ом</a:t>
            </a:r>
            <a:endParaRPr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A6A6A6"/>
              </a:buClr>
              <a:buFont typeface="Arial"/>
              <a:buChar char="•"/>
            </a:pPr>
            <a:endParaRPr sz="550"/>
          </a:p>
          <a:p>
            <a:pPr marL="299085" indent="-287020">
              <a:buClr>
                <a:srgbClr val="A6A6A6"/>
              </a:buClr>
              <a:buFont typeface="Arial"/>
              <a:buChar char="•"/>
              <a:tabLst>
                <a:tab pos="299085" algn="l"/>
              </a:tabLst>
            </a:pPr>
            <a:r>
              <a:rPr dirty="0">
                <a:latin typeface="Calibri"/>
                <a:cs typeface="Calibri"/>
              </a:rPr>
              <a:t>Си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spc="-15" dirty="0">
                <a:latin typeface="Calibri"/>
                <a:cs typeface="Calibri"/>
              </a:rPr>
              <a:t>т</a:t>
            </a:r>
            <a:r>
              <a:rPr spc="-10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м</a:t>
            </a:r>
            <a:r>
              <a:rPr spc="-10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ое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мышл</a:t>
            </a:r>
            <a:r>
              <a:rPr spc="5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ние</a:t>
            </a:r>
            <a:endParaRPr>
              <a:latin typeface="Calibri"/>
              <a:cs typeface="Calibri"/>
            </a:endParaRPr>
          </a:p>
          <a:p>
            <a:pPr>
              <a:lnSpc>
                <a:spcPts val="600"/>
              </a:lnSpc>
              <a:buClr>
                <a:srgbClr val="A6A6A6"/>
              </a:buClr>
              <a:buFont typeface="Arial"/>
              <a:buChar char="•"/>
            </a:pPr>
            <a:endParaRPr sz="600"/>
          </a:p>
          <a:p>
            <a:pPr marL="299085" indent="-287020">
              <a:buClr>
                <a:srgbClr val="A6A6A6"/>
              </a:buClr>
              <a:buFont typeface="Arial"/>
              <a:buChar char="•"/>
              <a:tabLst>
                <a:tab pos="299085" algn="l"/>
              </a:tabLst>
            </a:pPr>
            <a:r>
              <a:rPr dirty="0">
                <a:latin typeface="Calibri"/>
                <a:cs typeface="Calibri"/>
              </a:rPr>
              <a:t>Э</a:t>
            </a:r>
            <a:r>
              <a:rPr spc="-25" dirty="0">
                <a:latin typeface="Calibri"/>
                <a:cs typeface="Calibri"/>
              </a:rPr>
              <a:t>к</a:t>
            </a:r>
            <a:r>
              <a:rPr spc="-40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логиче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spc="-20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ое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мышл</a:t>
            </a:r>
            <a:r>
              <a:rPr spc="5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ние</a:t>
            </a:r>
            <a:endParaRPr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30" dirty="0">
                <a:latin typeface="Calibri"/>
                <a:cs typeface="Calibri"/>
              </a:rPr>
              <a:t>А</a:t>
            </a:r>
            <a:r>
              <a:rPr sz="3200" b="1" spc="-125" dirty="0">
                <a:latin typeface="Calibri"/>
                <a:cs typeface="Calibri"/>
              </a:rPr>
              <a:t>т</a:t>
            </a:r>
            <a:r>
              <a:rPr sz="3200" b="1" dirty="0">
                <a:latin typeface="Calibri"/>
                <a:cs typeface="Calibri"/>
              </a:rPr>
              <a:t>лас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н</a:t>
            </a:r>
            <a:r>
              <a:rPr sz="3200" b="1" spc="5" dirty="0">
                <a:latin typeface="Calibri"/>
                <a:cs typeface="Calibri"/>
              </a:rPr>
              <a:t>о</a:t>
            </a:r>
            <a:r>
              <a:rPr sz="3200" b="1" dirty="0">
                <a:latin typeface="Calibri"/>
                <a:cs typeface="Calibri"/>
              </a:rPr>
              <a:t>вых профе</a:t>
            </a:r>
            <a:r>
              <a:rPr sz="3200" b="1" spc="-25" dirty="0">
                <a:latin typeface="Calibri"/>
                <a:cs typeface="Calibri"/>
              </a:rPr>
              <a:t>с</a:t>
            </a:r>
            <a:r>
              <a:rPr sz="3200" b="1" dirty="0">
                <a:latin typeface="Calibri"/>
                <a:cs typeface="Calibri"/>
              </a:rPr>
              <a:t>сий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28053" y="1268806"/>
            <a:ext cx="3912742" cy="467995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7860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Z:\Удинцева Т.А\Фон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750627" y="1528265"/>
            <a:ext cx="11041039" cy="1760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НОВОМУ ВРЕМЕНИ – НОВЫЕ ФОРМЫ </a:t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 МЕТОДЫ ПРОФОРИЕНТАЦИОННОЙ РАБОТЫ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http://aktualizer.ru/wp-content/uploads/2011/12/kak_vibra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666" y="3509963"/>
            <a:ext cx="1944440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0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Удинцева Т.А\Фон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25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87489" y="779214"/>
            <a:ext cx="9144001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«…базовые условия развития экономики – </a:t>
            </a:r>
          </a:p>
          <a:p>
            <a:pPr algn="ctr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это высококвалифицированный, </a:t>
            </a:r>
          </a:p>
          <a:p>
            <a:pPr algn="ctr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подготовленный рабочий класс….</a:t>
            </a:r>
          </a:p>
          <a:p>
            <a:pPr algn="ctr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Нам нужно много сделать </a:t>
            </a:r>
          </a:p>
          <a:p>
            <a:pPr algn="ctr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для изменения системы подготовки рабочих кадров. </a:t>
            </a:r>
          </a:p>
          <a:p>
            <a:pPr algn="ctr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Но нужно подойти к этому неформально. </a:t>
            </a:r>
          </a:p>
          <a:p>
            <a:pPr algn="ctr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Все понимают, что нужно делать. </a:t>
            </a:r>
          </a:p>
          <a:p>
            <a:pPr algn="ctr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Нужно только начать. </a:t>
            </a:r>
          </a:p>
          <a:p>
            <a:pPr algn="ctr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И не сбавлять темпов по этому направлению» </a:t>
            </a:r>
          </a:p>
          <a:p>
            <a:pPr algn="r"/>
            <a:endParaRPr lang="ru-RU" sz="24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r"/>
            <a:r>
              <a:rPr lang="ru-RU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Из ежегодного Послания </a:t>
            </a:r>
          </a:p>
          <a:p>
            <a:pPr algn="r"/>
            <a:r>
              <a:rPr lang="ru-RU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Президента Российской Федерации </a:t>
            </a:r>
          </a:p>
          <a:p>
            <a:pPr algn="r"/>
            <a:r>
              <a:rPr lang="ru-RU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Федеральному Собранию</a:t>
            </a:r>
          </a:p>
          <a:p>
            <a:pPr algn="r"/>
            <a:r>
              <a:rPr lang="ru-RU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= декабрь 2014 =</a:t>
            </a:r>
          </a:p>
          <a:p>
            <a:pPr algn="r"/>
            <a:endParaRPr lang="ru-RU" sz="24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4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Удинцева Т.А\Фон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6536" y="1077879"/>
            <a:ext cx="96080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2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"Приоритетным направлением модернизации является … создание системы поиска и сопровождения молодежи, которая обладает современным инновационным мышлением, и способна в будущем развивать умную экономику, основанную на знаниях ” </a:t>
            </a:r>
          </a:p>
          <a:p>
            <a:pPr algn="r"/>
            <a:r>
              <a:rPr lang="ru-RU" sz="32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/Д.А. Медведев/</a:t>
            </a:r>
            <a:endParaRPr lang="ru-RU" sz="32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ПРАВОВАЯ И НАУЧНО-МЕТОДИЧЕСКАЯ ОСНОВА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640" y="679358"/>
            <a:ext cx="10959152" cy="4975960"/>
          </a:xfrm>
        </p:spPr>
        <p:txBody>
          <a:bodyPr>
            <a:noAutofit/>
          </a:bodyPr>
          <a:lstStyle/>
          <a:p>
            <a:pPr fontAlgn="base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России от 19.07.2011 № МОН-П-1968 "О комплексе мер по проведению профессиональной ориентации учащихся образовательных учреждений общего образования. Поручение Правительства Российской Федерации от 19 марта 2011 г. № АЖ-П12-1623"</a:t>
            </a:r>
          </a:p>
          <a:p>
            <a:pPr fontAlgn="base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Комплекс мер по совершенствованию профессиональной ориентации обучающихся в общеобразовательных организациях и развитию системы СПО с учетом совмещения теоретической подготовки с практическим обучением на предприятии (поручение заместителя председателя Правительства РФ О.Ю.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Голодец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от 25.04.2014 № ОГ-П8-2956)</a:t>
            </a:r>
          </a:p>
          <a:p>
            <a:pPr fontAlgn="base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ФГОС общего и профессионального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образования, профессиональные стандарты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ФЗ РФ  "Об образовании в Российской Федерации»  от 29.12.2012 N 273-ФЗ  (Редакция от 23.07.2013) </a:t>
            </a:r>
          </a:p>
          <a:p>
            <a:pPr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Приоритетный национальный проект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«Образование»</a:t>
            </a:r>
          </a:p>
          <a:p>
            <a:pPr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Национальная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образовательная инициатива «Наша новая школа»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Комплексный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план формирования и реализации современной модели образования в Российской Федерации на плановый период до 2020 года,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Стратегии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развития системы подготовки рабочих кадров и формирования прикладных квалификаций в Российской Федерации до 2020 г.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Концепция сопровождения профессионального самоопределения обучающихся в условиях непрерывности образования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(ФИРО, 2012, 2015)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Региональная целевая программа развития образования Тюменской области</a:t>
            </a:r>
          </a:p>
        </p:txBody>
      </p:sp>
      <p:pic>
        <p:nvPicPr>
          <p:cNvPr id="4" name="Picture 2" descr="http://www.megaflag.ru/images/uploaded/gerb_bw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502" y="864132"/>
            <a:ext cx="796679" cy="95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15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Картинки по запросу рукопожатие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077" y="104893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удивление карти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1160" y="1129894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Картинки по запросу идея картин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7879" y="1156265"/>
            <a:ext cx="33528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Картинки по запросу опыт картинк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077" y="3778416"/>
            <a:ext cx="26193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Картинки по запросу опыт картинк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1160" y="3778416"/>
            <a:ext cx="27051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Картинки по запросу хорошее настроение картинки фот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1969" y="3778417"/>
            <a:ext cx="3533775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17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022" y="467604"/>
            <a:ext cx="10563366" cy="132556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ДЕЙСТВУЮЩИЙ ЗАКОН «ОБ ОБРАЗОВАНИИ В РОССИЙСКОЙ ФЕДЕРАЦИИ»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СОДЕРЖИТ ПОЛОЖЕНИЯ О ПРОФЕССИОНАЛЬНОЙ ОРИЕНТАЦИИ ОБУЧАЮЩИХСЯ, СОГЛАСНО КОТОРЫМ: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детям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испытывающим трудности в освоении основных общеобразовательных программ, развитии и социальной адаптации, в центрах психолого-педагогической, медицинской и социальной помощи, оказывается помощь, в том числе, в профориентации и получении профессии (Ст. 42.2);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старшей школе предусматривается индивидуализация и профессиональная ориентация содержания среднего общего образования (Ст. 66.3);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образование детей направлено, в том числе, на обеспечение их профессиональной ориентации (Ст. 75.1).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600" i="1" dirty="0" smtClean="0"/>
              <a:t>Федеральный </a:t>
            </a:r>
            <a:r>
              <a:rPr lang="ru-RU" sz="2600" i="1" dirty="0"/>
              <a:t>закон Российской Федерации от 29 декабря 2012 г. № 273-ФЗ.</a:t>
            </a:r>
          </a:p>
          <a:p>
            <a:endParaRPr lang="ru-RU" dirty="0"/>
          </a:p>
        </p:txBody>
      </p:sp>
      <p:pic>
        <p:nvPicPr>
          <p:cNvPr id="4" name="Picture 2" descr="http://www.megaflag.ru/images/uploaded/gerb_bw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558" y="467604"/>
            <a:ext cx="796679" cy="95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9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6728" y="354843"/>
            <a:ext cx="10617959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Разработан и </a:t>
            </a: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2015 г. утверждён </a:t>
            </a:r>
            <a:r>
              <a:rPr lang="ru-RU" sz="2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Профессиональный </a:t>
            </a:r>
            <a:r>
              <a:rPr lang="ru-RU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стандарт «Педагог профессионального обучения, профессионального образования и дополнительного профессионального образования». </a:t>
            </a:r>
            <a:endParaRPr lang="ru-RU" sz="2200" i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200" i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рамках данного стандарта выделено, в качестве одной из обобщенных трудовых функций, </a:t>
            </a:r>
            <a:r>
              <a:rPr lang="ru-RU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«проведение </a:t>
            </a:r>
            <a:r>
              <a:rPr lang="ru-RU" sz="22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профориентационных</a:t>
            </a:r>
            <a:r>
              <a:rPr lang="ru-RU" sz="2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мероприятий со школьниками и их родителями (законными представителями)»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включая: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информирование и консультирование школьников и их родителей (законных представителей) по вопросам профессионального самоопределения и профессионального выбора;</a:t>
            </a:r>
            <a:endParaRPr lang="ru-RU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практико-ориентированных </a:t>
            </a:r>
            <a:r>
              <a:rPr lang="ru-RU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профориентационных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мероприятий со школьниками и их родителями (законными представителями).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Таким образом, проведение </a:t>
            </a:r>
            <a:r>
              <a:rPr lang="ru-RU" sz="22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профориентационной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деятельности с учащимися школ становится обязательной составляющей деятельности педагогов, работающих в системах среднего профессионального и высшего образования.</a:t>
            </a:r>
            <a:endParaRPr lang="ru-RU" sz="2200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8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4121" y="9653"/>
            <a:ext cx="8823960" cy="5349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Прик</a:t>
            </a:r>
            <a:r>
              <a:rPr sz="3200" b="1" spc="25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32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Ми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3200" b="1" spc="-4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3200" b="1" spc="-9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4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700"/>
              </a:lnSpc>
              <a:spcBef>
                <a:spcPts val="29"/>
              </a:spcBef>
            </a:pPr>
            <a:endParaRPr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635" algn="ctr"/>
            <a:r>
              <a:rPr sz="3200" b="1" spc="-9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вг</a:t>
            </a:r>
            <a:r>
              <a:rPr sz="3200" b="1" spc="-1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ста</a:t>
            </a:r>
            <a:r>
              <a:rPr sz="32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335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900"/>
              </a:lnSpc>
              <a:spcBef>
                <a:spcPts val="20"/>
              </a:spcBef>
            </a:pP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2700" indent="635" algn="ctr"/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«Ос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ля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3200"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3200" b="1" spc="-4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3200" b="1" spc="-2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с об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бр</a:t>
            </a:r>
            <a:r>
              <a:rPr sz="3200" b="1" spc="2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3200" b="1" spc="-85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b="1" spc="-5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3200" b="1" spc="-2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ел</a:t>
            </a:r>
            <a:r>
              <a:rPr sz="3200" b="1" spc="-20" dirty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ными</a:t>
            </a:r>
            <a:r>
              <a:rPr sz="3200"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иями при</a:t>
            </a:r>
            <a:r>
              <a:rPr sz="32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жке 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оци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ции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вып</a:t>
            </a:r>
            <a:r>
              <a:rPr sz="3200" b="1" spc="-1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скни</a:t>
            </a:r>
            <a:r>
              <a:rPr sz="3200" b="1" spc="-4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ов </a:t>
            </a:r>
            <a:r>
              <a:rPr sz="3200" b="1" spc="-3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3200" b="1" spc="-9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3200" b="1" spc="-3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3200" b="1" spc="-40" dirty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ей,</a:t>
            </a:r>
            <a:r>
              <a:rPr sz="32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риятий,</a:t>
            </a:r>
            <a:r>
              <a:rPr sz="32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про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ен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е раб</a:t>
            </a:r>
            <a:r>
              <a:rPr sz="3200" b="1" spc="-9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ты</a:t>
            </a:r>
            <a:r>
              <a:rPr sz="32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ро</a:t>
            </a:r>
            <a:r>
              <a:rPr sz="3200" b="1" spc="-4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ион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ль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ори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нтац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и ш</a:t>
            </a:r>
            <a:r>
              <a:rPr sz="3200" b="1" spc="-25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3200" b="1" spc="-9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льни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в,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40" dirty="0"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32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чис</a:t>
            </a:r>
            <a:r>
              <a:rPr sz="3200" b="1" spc="-4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пс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3200" b="1" spc="-90" dirty="0">
                <a:latin typeface="Arial" panose="020B0604020202020204" pitchFamily="34" charset="0"/>
                <a:cs typeface="Arial" panose="020B0604020202020204" pitchFamily="34" charset="0"/>
              </a:rPr>
              <a:t>хо</a:t>
            </a:r>
            <a:r>
              <a:rPr sz="3200" b="1" spc="-35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оги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3200" b="1" spc="-4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й, по </a:t>
            </a:r>
            <a:r>
              <a:rPr sz="3200" b="1" spc="-4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b="1" spc="-4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ми</a:t>
            </a:r>
            <a:r>
              <a:rPr sz="3200" b="1" spc="-25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b="1" spc="-5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ан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sz="32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про</a:t>
            </a:r>
            <a:r>
              <a:rPr sz="3200" b="1" spc="-4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3200" b="1" spc="-2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нальн</a:t>
            </a:r>
            <a:r>
              <a:rPr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о выбор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59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5467" y="12828"/>
            <a:ext cx="7427595" cy="1092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Государственная программа РФ</a:t>
            </a:r>
            <a:endParaRPr sz="3600" dirty="0">
              <a:latin typeface="Arial"/>
              <a:cs typeface="Arial"/>
            </a:endParaRPr>
          </a:p>
          <a:p>
            <a:pPr marR="5080" algn="ctr">
              <a:lnSpc>
                <a:spcPts val="4285"/>
              </a:lnSpc>
            </a:pPr>
            <a:r>
              <a:rPr sz="3600" b="1" dirty="0">
                <a:latin typeface="Arial"/>
                <a:cs typeface="Arial"/>
              </a:rPr>
              <a:t>«Р</a:t>
            </a:r>
            <a:r>
              <a:rPr sz="3600" b="1" spc="10" dirty="0">
                <a:latin typeface="Arial"/>
                <a:cs typeface="Arial"/>
              </a:rPr>
              <a:t>А</a:t>
            </a:r>
            <a:r>
              <a:rPr sz="3600" b="1" dirty="0">
                <a:latin typeface="Arial"/>
                <a:cs typeface="Arial"/>
              </a:rPr>
              <a:t>З</a:t>
            </a:r>
            <a:r>
              <a:rPr sz="3600" b="1" spc="5" dirty="0">
                <a:latin typeface="Arial"/>
                <a:cs typeface="Arial"/>
              </a:rPr>
              <a:t>В</a:t>
            </a:r>
            <a:r>
              <a:rPr sz="3600" b="1" dirty="0">
                <a:latin typeface="Arial"/>
                <a:cs typeface="Arial"/>
              </a:rPr>
              <a:t>ИТ</a:t>
            </a:r>
            <a:r>
              <a:rPr sz="3600" b="1" spc="5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ОБР</a:t>
            </a:r>
            <a:r>
              <a:rPr sz="3600" b="1" spc="5" dirty="0">
                <a:latin typeface="Arial"/>
                <a:cs typeface="Arial"/>
              </a:rPr>
              <a:t>А</a:t>
            </a:r>
            <a:r>
              <a:rPr sz="3600" b="1" dirty="0">
                <a:latin typeface="Arial"/>
                <a:cs typeface="Arial"/>
              </a:rPr>
              <a:t>ЗОВ</a:t>
            </a:r>
            <a:r>
              <a:rPr sz="3600" b="1" spc="10" dirty="0">
                <a:latin typeface="Arial"/>
                <a:cs typeface="Arial"/>
              </a:rPr>
              <a:t>А</a:t>
            </a:r>
            <a:r>
              <a:rPr sz="3600" b="1" dirty="0">
                <a:latin typeface="Arial"/>
                <a:cs typeface="Arial"/>
              </a:rPr>
              <a:t>Н</a:t>
            </a:r>
            <a:r>
              <a:rPr sz="3600" b="1" spc="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Я»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50136" y="1530097"/>
            <a:ext cx="723900" cy="79247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12086" y="1487655"/>
            <a:ext cx="5241036" cy="79247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3036" y="1956817"/>
            <a:ext cx="6850380" cy="79247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036" y="2383536"/>
            <a:ext cx="6848856" cy="792479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93036" y="2810256"/>
            <a:ext cx="5323332" cy="79247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93036" y="3236976"/>
            <a:ext cx="6848856" cy="79248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3036" y="3663696"/>
            <a:ext cx="6416040" cy="792480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93036" y="4090415"/>
            <a:ext cx="7648956" cy="79248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93036" y="4517136"/>
            <a:ext cx="7117080" cy="792479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93036" y="4943855"/>
            <a:ext cx="6222492" cy="79248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43088" y="4943855"/>
            <a:ext cx="643128" cy="79248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93036" y="5370576"/>
            <a:ext cx="6449568" cy="79248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93036" y="5797297"/>
            <a:ext cx="2250948" cy="792479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71545" y="5797297"/>
            <a:ext cx="594359" cy="792479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681942" y="1066557"/>
            <a:ext cx="7168515" cy="613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776095">
              <a:lnSpc>
                <a:spcPct val="99800"/>
              </a:lnSpc>
            </a:pPr>
            <a:r>
              <a:rPr sz="3600" b="1" dirty="0">
                <a:latin typeface="Arial"/>
                <a:cs typeface="Arial"/>
              </a:rPr>
              <a:t>на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20</a:t>
            </a:r>
            <a:r>
              <a:rPr sz="3600" b="1" spc="10" dirty="0">
                <a:latin typeface="Arial"/>
                <a:cs typeface="Arial"/>
              </a:rPr>
              <a:t>1</a:t>
            </a:r>
            <a:r>
              <a:rPr sz="3600" b="1" dirty="0">
                <a:latin typeface="Arial"/>
                <a:cs typeface="Arial"/>
              </a:rPr>
              <a:t>3-20</a:t>
            </a:r>
            <a:r>
              <a:rPr sz="3600" b="1" spc="10" dirty="0">
                <a:latin typeface="Arial"/>
                <a:cs typeface="Arial"/>
              </a:rPr>
              <a:t>2</a:t>
            </a:r>
            <a:r>
              <a:rPr sz="3600" b="1" dirty="0">
                <a:latin typeface="Arial"/>
                <a:cs typeface="Arial"/>
              </a:rPr>
              <a:t>0</a:t>
            </a:r>
            <a:r>
              <a:rPr sz="3600" b="1" spc="-40" dirty="0">
                <a:latin typeface="Arial"/>
                <a:cs typeface="Arial"/>
              </a:rPr>
              <a:t> </a:t>
            </a:r>
            <a:r>
              <a:rPr sz="3600" b="1" dirty="0" err="1" smtClean="0">
                <a:latin typeface="Arial"/>
                <a:cs typeface="Arial"/>
              </a:rPr>
              <a:t>годы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80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143250" y="1288257"/>
            <a:ext cx="8129801" cy="45529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dirty="0">
              <a:latin typeface="Calibri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«портрет выпускника школы: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…социально-активная, ответственная личность,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подготовленная к осознанному выбору профессии»</a:t>
            </a:r>
          </a:p>
          <a:p>
            <a:pPr algn="ctr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«…фонд дополнительной литературы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учреждения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должен включать… литературу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 социальному и профессиональному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самоопределению обучающихся»</a:t>
            </a:r>
          </a:p>
        </p:txBody>
      </p:sp>
      <p:sp>
        <p:nvSpPr>
          <p:cNvPr id="14339" name="Rectangle 10"/>
          <p:cNvSpPr>
            <a:spLocks noChangeArrowheads="1"/>
          </p:cNvSpPr>
          <p:nvPr/>
        </p:nvSpPr>
        <p:spPr bwMode="auto">
          <a:xfrm>
            <a:off x="3143250" y="692151"/>
            <a:ext cx="6121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1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b="1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b="1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22300" y="230656"/>
            <a:ext cx="2520950" cy="2663825"/>
            <a:chOff x="1679" y="1342"/>
            <a:chExt cx="3492" cy="589"/>
          </a:xfrm>
        </p:grpSpPr>
        <p:sp>
          <p:nvSpPr>
            <p:cNvPr id="14342" name="Rectangle 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679" y="1342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00" name="Rectangle 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79" y="1366"/>
              <a:ext cx="3208" cy="2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defRPr/>
              </a:pPr>
              <a:endParaRPr lang="ru-RU" sz="2400" b="1" dirty="0">
                <a:solidFill>
                  <a:srgbClr val="000099"/>
                </a:solidFill>
                <a:latin typeface="Calibri" pitchFamily="34" charset="0"/>
              </a:endParaRPr>
            </a:p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defRPr/>
              </a:pPr>
              <a:endParaRPr lang="ru-RU" sz="2400" b="1" dirty="0">
                <a:solidFill>
                  <a:srgbClr val="000099"/>
                </a:solidFill>
                <a:latin typeface="Calibri" pitchFamily="34" charset="0"/>
              </a:endParaRPr>
            </a:p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defRPr/>
              </a:pPr>
              <a:r>
                <a:rPr lang="ru-RU" sz="2400" b="1" dirty="0" smtClean="0">
                  <a:solidFill>
                    <a:srgbClr val="000099"/>
                  </a:solidFill>
                  <a:latin typeface="Calibri" pitchFamily="34" charset="0"/>
                </a:rPr>
                <a:t>  </a:t>
              </a:r>
              <a:r>
                <a:rPr lang="ru-RU" sz="2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ФГОС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7266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725157" y="593725"/>
            <a:ext cx="77755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 dirty="0">
                <a:solidFill>
                  <a:srgbClr val="3268E2"/>
                </a:solidFill>
              </a:rPr>
              <a:t>Лучшее, что есть в жизни – это заниматься делом, которое стоит </a:t>
            </a:r>
            <a:r>
              <a:rPr lang="ru-RU" altLang="ru-RU" sz="4000" b="1" dirty="0" smtClean="0">
                <a:solidFill>
                  <a:srgbClr val="3268E2"/>
                </a:solidFill>
              </a:rPr>
              <a:t>того.</a:t>
            </a:r>
            <a:endParaRPr lang="ru-RU" altLang="ru-RU" sz="4000" b="1" dirty="0">
              <a:solidFill>
                <a:srgbClr val="3268E2"/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ru-RU" altLang="ru-RU" sz="4000" dirty="0"/>
              <a:t> Теодор Рузвельт </a:t>
            </a:r>
          </a:p>
        </p:txBody>
      </p:sp>
    </p:spTree>
    <p:extLst>
      <p:ext uri="{BB962C8B-B14F-4D97-AF65-F5344CB8AC3E}">
        <p14:creationId xmlns:p14="http://schemas.microsoft.com/office/powerpoint/2010/main" val="37861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5033" y="0"/>
            <a:ext cx="7772400" cy="1357312"/>
          </a:xfrm>
        </p:spPr>
        <p:txBody>
          <a:bodyPr rtlCol="0">
            <a:noAutofit/>
          </a:bodyPr>
          <a:lstStyle/>
          <a:p>
            <a:pPr>
              <a:spcAft>
                <a:spcPts val="1800"/>
              </a:spcAft>
              <a:defRPr/>
            </a:pPr>
            <a:r>
              <a:rPr lang="ru-RU" sz="2400" b="1" dirty="0"/>
              <a:t> </a:t>
            </a:r>
            <a:r>
              <a:rPr lang="ru-RU" sz="2400" b="1" dirty="0">
                <a:solidFill>
                  <a:srgbClr val="000066"/>
                </a:solidFill>
              </a:rPr>
              <a:t>Федеральный институт развития образования</a:t>
            </a:r>
            <a:r>
              <a:rPr lang="ru-RU" sz="1050" b="1" dirty="0">
                <a:solidFill>
                  <a:srgbClr val="000066"/>
                </a:solidFill>
              </a:rPr>
              <a:t/>
            </a:r>
            <a:br>
              <a:rPr lang="ru-RU" sz="1050" b="1" dirty="0">
                <a:solidFill>
                  <a:srgbClr val="000066"/>
                </a:solidFill>
              </a:rPr>
            </a:br>
            <a:r>
              <a:rPr lang="ru-RU" sz="1050" b="1" dirty="0">
                <a:solidFill>
                  <a:srgbClr val="000066"/>
                </a:solidFill>
              </a:rPr>
              <a:t/>
            </a:r>
            <a:br>
              <a:rPr lang="ru-RU" sz="105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>ЦЕНТР ПРОФЕССИОНАЛЬНОГО ОБРАЗОВАНИЯ</a:t>
            </a:r>
            <a:endParaRPr lang="ru-RU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4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389" y="260351"/>
            <a:ext cx="1728787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465199" y="2036765"/>
            <a:ext cx="83534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ПРОЕКТЕ КОНЦЕПЦИИ</a:t>
            </a:r>
          </a:p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СОПРОВОЖДЕНИЯ ПРОФЕССИОНАЛЬНОГО САМООПРЕДЕЛЕНИЯ ОБУЧАЮЩИХСЯ </a:t>
            </a: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УСЛОВИЯХ НЕПРЕРЫВНОСТИ ОБРАЗОВАНИЯ</a:t>
            </a:r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5460858" y="4030687"/>
            <a:ext cx="5616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>
                <a:latin typeface="Calibri" pitchFamily="34" charset="0"/>
              </a:rPr>
              <a:t>Сергеев Игорь Станиславович,</a:t>
            </a:r>
          </a:p>
          <a:p>
            <a:r>
              <a:rPr lang="ru-RU" altLang="ru-RU" sz="2400" dirty="0" err="1">
                <a:latin typeface="Calibri" pitchFamily="34" charset="0"/>
              </a:rPr>
              <a:t>к.п.н</a:t>
            </a:r>
            <a:r>
              <a:rPr lang="ru-RU" altLang="ru-RU" sz="2400" dirty="0">
                <a:latin typeface="Calibri" pitchFamily="34" charset="0"/>
              </a:rPr>
              <a:t>., ведущий научный сотрудник ФИРО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9719" y="5227093"/>
            <a:ext cx="6332562" cy="1487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Авторы: В.И. Блинов, И.С. Сергеев, при участии Е.В. 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Зачесовой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Е.Ю. Есениной, И.В. Кузнецовой, П.Н. Новикова, Н.С. 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Пряжникова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Г.В. 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Резапкиной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Н.Ф. Родичева, А.Г. Серебрякова, О.В. Яценко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8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5188" y="1341438"/>
            <a:ext cx="7848600" cy="1809750"/>
          </a:xfrm>
          <a:prstGeom prst="rect">
            <a:avLst/>
          </a:prstGeom>
          <a:solidFill>
            <a:srgbClr val="F8F8F8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1080000"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2012</a:t>
            </a:r>
          </a:p>
          <a:p>
            <a:pPr marL="1080000">
              <a:lnSpc>
                <a:spcPct val="90000"/>
              </a:lnSpc>
              <a:defRPr/>
            </a:pPr>
            <a:r>
              <a:rPr lang="ru-RU" sz="2400" b="1" dirty="0"/>
              <a:t>Концепция организационно-педагогического сопровождения профессионального самоопределения в условиях непрерывности образования </a:t>
            </a:r>
            <a:r>
              <a:rPr lang="en-US" sz="2400" b="1" dirty="0"/>
              <a:t>[</a:t>
            </a:r>
            <a:r>
              <a:rPr lang="ru-RU" sz="2400" b="1" dirty="0"/>
              <a:t>на 2012-2014 гг.</a:t>
            </a:r>
            <a:r>
              <a:rPr lang="en-US" sz="2400" b="1" dirty="0"/>
              <a:t>]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35188" y="3824289"/>
            <a:ext cx="7848600" cy="1476375"/>
          </a:xfrm>
          <a:prstGeom prst="rect">
            <a:avLst/>
          </a:prstGeom>
          <a:solidFill>
            <a:srgbClr val="F8F8F8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1080000"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2015</a:t>
            </a:r>
          </a:p>
          <a:p>
            <a:pPr marL="1080000">
              <a:lnSpc>
                <a:spcPct val="90000"/>
              </a:lnSpc>
              <a:defRPr/>
            </a:pPr>
            <a:r>
              <a:rPr lang="ru-RU" sz="2400" b="1" dirty="0"/>
              <a:t>Концепция сопровождения профессионального самоопределения в условиях непрерывности образования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5188" y="5364164"/>
            <a:ext cx="7848600" cy="1089025"/>
          </a:xfrm>
          <a:prstGeom prst="rect">
            <a:avLst/>
          </a:prstGeom>
          <a:solidFill>
            <a:srgbClr val="F8F8F8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1080000">
              <a:lnSpc>
                <a:spcPct val="90000"/>
              </a:lnSpc>
              <a:defRPr/>
            </a:pPr>
            <a:r>
              <a:rPr lang="ru-RU" sz="2400" b="1" dirty="0"/>
              <a:t>Стратегия развития системы сопровождения профессионального самоопределения обучающихся в 2015-2020 гг.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63751" y="1268414"/>
            <a:ext cx="7993063" cy="194468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63751" y="3789363"/>
            <a:ext cx="7993063" cy="273526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375275" y="3213101"/>
            <a:ext cx="1441450" cy="576263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1919288" y="419101"/>
            <a:ext cx="8229600" cy="7778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Преемственность Концепции</a:t>
            </a:r>
          </a:p>
        </p:txBody>
      </p:sp>
      <p:pic>
        <p:nvPicPr>
          <p:cNvPr id="15368" name="Picture 4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981075"/>
            <a:ext cx="9858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4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9588" y="3500439"/>
            <a:ext cx="10033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079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-17463"/>
            <a:ext cx="8229600" cy="1143001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Проблема 1</a:t>
            </a:r>
            <a:r>
              <a:rPr lang="ru-RU" sz="2400" b="1" dirty="0">
                <a:solidFill>
                  <a:srgbClr val="800000"/>
                </a:solidFill>
              </a:rPr>
              <a:t/>
            </a:r>
            <a:br>
              <a:rPr lang="ru-RU" sz="2400" b="1" dirty="0">
                <a:solidFill>
                  <a:srgbClr val="800000"/>
                </a:solidFill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Борьба интересов и «растаскивание» профориентации</a:t>
            </a:r>
          </a:p>
        </p:txBody>
      </p:sp>
      <p:grpSp>
        <p:nvGrpSpPr>
          <p:cNvPr id="16386" name="Группа 23"/>
          <p:cNvGrpSpPr>
            <a:grpSpLocks/>
          </p:cNvGrpSpPr>
          <p:nvPr/>
        </p:nvGrpSpPr>
        <p:grpSpPr bwMode="auto">
          <a:xfrm>
            <a:off x="1757363" y="1341439"/>
            <a:ext cx="8731250" cy="4158321"/>
            <a:chOff x="412124" y="1340768"/>
            <a:chExt cx="8731876" cy="4158809"/>
          </a:xfrm>
        </p:grpSpPr>
        <p:sp>
          <p:nvSpPr>
            <p:cNvPr id="5" name="Овал 4"/>
            <p:cNvSpPr/>
            <p:nvPr/>
          </p:nvSpPr>
          <p:spPr>
            <a:xfrm>
              <a:off x="2420455" y="2312432"/>
              <a:ext cx="4599318" cy="212432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>
                  <a:latin typeface="Arial" pitchFamily="34" charset="0"/>
                  <a:cs typeface="Arial" pitchFamily="34" charset="0"/>
                </a:rPr>
                <a:t>ПРОФОРИЕНТАЦИЯ</a:t>
              </a:r>
            </a:p>
          </p:txBody>
        </p:sp>
        <p:sp>
          <p:nvSpPr>
            <p:cNvPr id="16389" name="TextBox 5"/>
            <p:cNvSpPr txBox="1">
              <a:spLocks noChangeArrowheads="1"/>
            </p:cNvSpPr>
            <p:nvPr/>
          </p:nvSpPr>
          <p:spPr bwMode="auto">
            <a:xfrm>
              <a:off x="3580326" y="1340768"/>
              <a:ext cx="2137893" cy="400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cs typeface="Arial" charset="0"/>
                </a:rPr>
                <a:t>ПРЕДПРИЯТИЯ</a:t>
              </a:r>
            </a:p>
          </p:txBody>
        </p:sp>
        <p:sp>
          <p:nvSpPr>
            <p:cNvPr id="16390" name="TextBox 6"/>
            <p:cNvSpPr txBox="1">
              <a:spLocks noChangeArrowheads="1"/>
            </p:cNvSpPr>
            <p:nvPr/>
          </p:nvSpPr>
          <p:spPr bwMode="auto">
            <a:xfrm>
              <a:off x="412124" y="1377258"/>
              <a:ext cx="2794715" cy="1015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cs typeface="Arial" charset="0"/>
                </a:rPr>
                <a:t>МЕСТНОЕ (МУНИЦИПАЬНОЕ) САМОУПРАВЛЕНИЕ</a:t>
              </a:r>
            </a:p>
          </p:txBody>
        </p:sp>
        <p:sp>
          <p:nvSpPr>
            <p:cNvPr id="16391" name="TextBox 7"/>
            <p:cNvSpPr txBox="1">
              <a:spLocks noChangeArrowheads="1"/>
            </p:cNvSpPr>
            <p:nvPr/>
          </p:nvSpPr>
          <p:spPr bwMode="auto">
            <a:xfrm>
              <a:off x="577403" y="3234073"/>
              <a:ext cx="1380187" cy="400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cs typeface="Arial" charset="0"/>
                </a:rPr>
                <a:t>ВУЗЫ</a:t>
              </a:r>
            </a:p>
          </p:txBody>
        </p:sp>
        <p:sp>
          <p:nvSpPr>
            <p:cNvPr id="16392" name="TextBox 8"/>
            <p:cNvSpPr txBox="1">
              <a:spLocks noChangeArrowheads="1"/>
            </p:cNvSpPr>
            <p:nvPr/>
          </p:nvSpPr>
          <p:spPr bwMode="auto">
            <a:xfrm>
              <a:off x="7817476" y="2852936"/>
              <a:ext cx="105606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cs typeface="Arial" charset="0"/>
                </a:rPr>
                <a:t>СПО</a:t>
              </a:r>
            </a:p>
            <a:p>
              <a:r>
                <a:rPr lang="ru-RU" sz="2000" b="1">
                  <a:cs typeface="Arial" charset="0"/>
                </a:rPr>
                <a:t>(ДПО)</a:t>
              </a:r>
            </a:p>
          </p:txBody>
        </p:sp>
        <p:sp>
          <p:nvSpPr>
            <p:cNvPr id="16393" name="TextBox 9"/>
            <p:cNvSpPr txBox="1">
              <a:spLocks noChangeArrowheads="1"/>
            </p:cNvSpPr>
            <p:nvPr/>
          </p:nvSpPr>
          <p:spPr bwMode="auto">
            <a:xfrm>
              <a:off x="5859888" y="1660593"/>
              <a:ext cx="3284112" cy="400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cs typeface="Arial" charset="0"/>
                </a:rPr>
                <a:t>«ПРОФОРИЕНТАТОРЫ»</a:t>
              </a:r>
            </a:p>
          </p:txBody>
        </p:sp>
        <p:sp>
          <p:nvSpPr>
            <p:cNvPr id="16394" name="TextBox 10"/>
            <p:cNvSpPr txBox="1">
              <a:spLocks noChangeArrowheads="1"/>
            </p:cNvSpPr>
            <p:nvPr/>
          </p:nvSpPr>
          <p:spPr bwMode="auto">
            <a:xfrm>
              <a:off x="1004552" y="4854722"/>
              <a:ext cx="2328929" cy="400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cs typeface="Arial" charset="0"/>
                </a:rPr>
                <a:t>ОБУЧАЮЩИЕСЯ</a:t>
              </a:r>
            </a:p>
          </p:txBody>
        </p:sp>
        <p:sp>
          <p:nvSpPr>
            <p:cNvPr id="16395" name="TextBox 11"/>
            <p:cNvSpPr txBox="1">
              <a:spLocks noChangeArrowheads="1"/>
            </p:cNvSpPr>
            <p:nvPr/>
          </p:nvSpPr>
          <p:spPr bwMode="auto">
            <a:xfrm>
              <a:off x="4157729" y="5099420"/>
              <a:ext cx="1676401" cy="400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cs typeface="Arial" charset="0"/>
                </a:rPr>
                <a:t>РОДИТЕЛИ</a:t>
              </a:r>
            </a:p>
          </p:txBody>
        </p:sp>
        <p:sp>
          <p:nvSpPr>
            <p:cNvPr id="16396" name="TextBox 12"/>
            <p:cNvSpPr txBox="1">
              <a:spLocks noChangeArrowheads="1"/>
            </p:cNvSpPr>
            <p:nvPr/>
          </p:nvSpPr>
          <p:spPr bwMode="auto">
            <a:xfrm>
              <a:off x="6334258" y="4764569"/>
              <a:ext cx="26302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cs typeface="Arial" charset="0"/>
                </a:rPr>
                <a:t>ШКОЛА (ФГОС ОО)</a:t>
              </a:r>
            </a:p>
          </p:txBody>
        </p:sp>
        <p:sp>
          <p:nvSpPr>
            <p:cNvPr id="14" name="Стрелка вниз 13"/>
            <p:cNvSpPr/>
            <p:nvPr/>
          </p:nvSpPr>
          <p:spPr>
            <a:xfrm rot="19087702">
              <a:off x="2137860" y="2442622"/>
              <a:ext cx="617582" cy="398509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Стрелка вниз 15"/>
            <p:cNvSpPr/>
            <p:nvPr/>
          </p:nvSpPr>
          <p:spPr>
            <a:xfrm rot="1890939">
              <a:off x="6424417" y="2177478"/>
              <a:ext cx="617582" cy="400097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Стрелка вниз 16"/>
            <p:cNvSpPr/>
            <p:nvPr/>
          </p:nvSpPr>
          <p:spPr>
            <a:xfrm rot="21434973">
              <a:off x="4435137" y="1805960"/>
              <a:ext cx="617581" cy="398510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Стрелка вниз 17"/>
            <p:cNvSpPr/>
            <p:nvPr/>
          </p:nvSpPr>
          <p:spPr>
            <a:xfrm rot="16200000">
              <a:off x="1632984" y="3207896"/>
              <a:ext cx="619198" cy="400079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Стрелка вниз 18"/>
            <p:cNvSpPr/>
            <p:nvPr/>
          </p:nvSpPr>
          <p:spPr>
            <a:xfrm rot="5031551">
              <a:off x="7118984" y="3072149"/>
              <a:ext cx="619198" cy="398491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Стрелка вниз 19"/>
            <p:cNvSpPr/>
            <p:nvPr/>
          </p:nvSpPr>
          <p:spPr>
            <a:xfrm rot="12386420">
              <a:off x="2534763" y="4249409"/>
              <a:ext cx="619169" cy="398509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Стрелка вниз 20"/>
            <p:cNvSpPr/>
            <p:nvPr/>
          </p:nvSpPr>
          <p:spPr>
            <a:xfrm rot="8617024">
              <a:off x="6435531" y="4220831"/>
              <a:ext cx="617581" cy="400097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2" name="Стрелка вниз 21"/>
            <p:cNvSpPr/>
            <p:nvPr/>
          </p:nvSpPr>
          <p:spPr>
            <a:xfrm rot="10800000">
              <a:off x="4724083" y="4585998"/>
              <a:ext cx="617581" cy="398509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3" name="Заголовок 2"/>
          <p:cNvSpPr txBox="1">
            <a:spLocks/>
          </p:cNvSpPr>
          <p:nvPr/>
        </p:nvSpPr>
        <p:spPr>
          <a:xfrm>
            <a:off x="1919289" y="5516563"/>
            <a:ext cx="8569325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2400" b="1" u="sng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Решение:</a:t>
            </a:r>
          </a:p>
          <a:p>
            <a:pPr>
              <a:defRPr/>
            </a:pPr>
            <a:r>
              <a:rPr lang="ru-RU" sz="2400" b="1" u="sng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государственная координация профориентационной работы </a:t>
            </a:r>
            <a:endParaRPr lang="ru-RU" sz="2400" b="1" u="sng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882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Цели сопровождения профессионального самоопределения</a:t>
            </a:r>
          </a:p>
        </p:txBody>
      </p:sp>
      <p:grpSp>
        <p:nvGrpSpPr>
          <p:cNvPr id="23554" name="Группа 31"/>
          <p:cNvGrpSpPr>
            <a:grpSpLocks/>
          </p:cNvGrpSpPr>
          <p:nvPr/>
        </p:nvGrpSpPr>
        <p:grpSpPr bwMode="auto">
          <a:xfrm>
            <a:off x="1847851" y="1557339"/>
            <a:ext cx="8532813" cy="4967287"/>
            <a:chOff x="323528" y="1556792"/>
            <a:chExt cx="8532440" cy="4968552"/>
          </a:xfrm>
        </p:grpSpPr>
        <p:sp>
          <p:nvSpPr>
            <p:cNvPr id="9" name="Поле 1"/>
            <p:cNvSpPr txBox="1"/>
            <p:nvPr/>
          </p:nvSpPr>
          <p:spPr>
            <a:xfrm>
              <a:off x="323528" y="2493656"/>
              <a:ext cx="3384402" cy="12385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28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imes New Roman"/>
                  <a:cs typeface="Arial" pitchFamily="34" charset="0"/>
                </a:rPr>
                <a:t>МАКРОУРОВЕНЬ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(ОРГ.-ПЕД.)</a:t>
              </a:r>
            </a:p>
          </p:txBody>
        </p:sp>
        <p:sp>
          <p:nvSpPr>
            <p:cNvPr id="10" name="Поле 4"/>
            <p:cNvSpPr txBox="1"/>
            <p:nvPr/>
          </p:nvSpPr>
          <p:spPr>
            <a:xfrm>
              <a:off x="323528" y="4737364"/>
              <a:ext cx="3097078" cy="8511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БАЛАНС</a:t>
              </a:r>
            </a:p>
            <a:p>
              <a:pPr algn="ctr">
                <a:defRPr/>
              </a:pPr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«СПРОСА И ПРЕДЛОЖЕНИЯ» НА РЫНКЕ ТРУДА</a:t>
              </a:r>
            </a:p>
          </p:txBody>
        </p:sp>
        <p:sp>
          <p:nvSpPr>
            <p:cNvPr id="23" name="Поле 2"/>
            <p:cNvSpPr txBox="1"/>
            <p:nvPr/>
          </p:nvSpPr>
          <p:spPr>
            <a:xfrm>
              <a:off x="3923821" y="2493656"/>
              <a:ext cx="4751180" cy="12226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ru-RU"/>
              </a:defPPr>
              <a:lvl1pPr algn="ctr">
                <a:lnSpc>
                  <a:spcPct val="115000"/>
                </a:lnSpc>
                <a:spcAft>
                  <a:spcPts val="1000"/>
                </a:spcAft>
                <a:defRPr sz="1100">
                  <a:effectLst/>
                  <a:latin typeface="Times New Roman"/>
                  <a:ea typeface="Times New Roman"/>
                  <a:cs typeface="Times New Roman"/>
                </a:defRPr>
              </a:lvl1pPr>
            </a:lstStyle>
            <a:p>
              <a:pPr>
                <a:defRPr/>
              </a:pPr>
              <a:r>
                <a:rPr lang="ru-RU" sz="28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МИКРОУРОВЕНЬ</a:t>
              </a:r>
            </a:p>
            <a:p>
              <a:pPr>
                <a:defRPr/>
              </a:pPr>
              <a:r>
                <a:rPr lang="ru-RU" sz="2400" b="1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(ПСИХ.-ПЕД.)</a:t>
              </a:r>
            </a:p>
          </p:txBody>
        </p:sp>
        <p:sp>
          <p:nvSpPr>
            <p:cNvPr id="18" name="Стрелка вниз 17"/>
            <p:cNvSpPr/>
            <p:nvPr/>
          </p:nvSpPr>
          <p:spPr>
            <a:xfrm>
              <a:off x="1547437" y="3967231"/>
              <a:ext cx="812764" cy="614518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ru-RU" sz="24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19" name="Стрелка вниз 18"/>
            <p:cNvSpPr/>
            <p:nvPr/>
          </p:nvSpPr>
          <p:spPr>
            <a:xfrm>
              <a:off x="3923821" y="3860841"/>
              <a:ext cx="781016" cy="1727640"/>
            </a:xfrm>
            <a:prstGeom prst="down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Стрелка вниз 19"/>
            <p:cNvSpPr/>
            <p:nvPr/>
          </p:nvSpPr>
          <p:spPr>
            <a:xfrm>
              <a:off x="7824138" y="3860841"/>
              <a:ext cx="781016" cy="658981"/>
            </a:xfrm>
            <a:prstGeom prst="down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оле 4"/>
            <p:cNvSpPr txBox="1"/>
            <p:nvPr/>
          </p:nvSpPr>
          <p:spPr>
            <a:xfrm>
              <a:off x="3853974" y="5674227"/>
              <a:ext cx="2158906" cy="8511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2400" b="1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ПОДДЕРЖКА ВЫБОРА</a:t>
              </a:r>
            </a:p>
          </p:txBody>
        </p:sp>
        <p:sp>
          <p:nvSpPr>
            <p:cNvPr id="22" name="Поле 4"/>
            <p:cNvSpPr txBox="1"/>
            <p:nvPr/>
          </p:nvSpPr>
          <p:spPr>
            <a:xfrm>
              <a:off x="4571492" y="4521409"/>
              <a:ext cx="4284476" cy="8511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2400" b="1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ПРОФОРИЕНТАЦИОННЫЕ КОМПЕТЕНЦИИ</a:t>
              </a:r>
            </a:p>
          </p:txBody>
        </p:sp>
        <p:sp>
          <p:nvSpPr>
            <p:cNvPr id="24" name="Стрелка вниз 23"/>
            <p:cNvSpPr/>
            <p:nvPr/>
          </p:nvSpPr>
          <p:spPr>
            <a:xfrm>
              <a:off x="1547437" y="1556792"/>
              <a:ext cx="812764" cy="614518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ru-RU" sz="24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31" name="Стрелка вниз 30"/>
            <p:cNvSpPr/>
            <p:nvPr/>
          </p:nvSpPr>
          <p:spPr>
            <a:xfrm>
              <a:off x="6023992" y="1556792"/>
              <a:ext cx="781016" cy="658980"/>
            </a:xfrm>
            <a:prstGeom prst="down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3" name="Овал 32"/>
          <p:cNvSpPr/>
          <p:nvPr/>
        </p:nvSpPr>
        <p:spPr>
          <a:xfrm>
            <a:off x="5951539" y="4149726"/>
            <a:ext cx="4537075" cy="16557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0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РАЗМИНКА. Напишите в парах за 1 мин. как можно больше слов-существительных, в состав которых входит часть – </a:t>
            </a:r>
            <a:r>
              <a:rPr 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503487"/>
            <a:ext cx="5181600" cy="3378698"/>
          </a:xfrm>
        </p:spPr>
        <p:txBody>
          <a:bodyPr/>
          <a:lstStyle/>
          <a:p>
            <a:r>
              <a:rPr lang="ru-RU" dirty="0" smtClean="0"/>
              <a:t>Профессия</a:t>
            </a:r>
          </a:p>
          <a:p>
            <a:r>
              <a:rPr lang="ru-RU" dirty="0" smtClean="0"/>
              <a:t>Профессионализм</a:t>
            </a:r>
          </a:p>
          <a:p>
            <a:r>
              <a:rPr lang="ru-RU" dirty="0" smtClean="0"/>
              <a:t>Профессионал</a:t>
            </a:r>
          </a:p>
          <a:p>
            <a:r>
              <a:rPr lang="ru-RU" dirty="0" smtClean="0"/>
              <a:t>Профориентация </a:t>
            </a:r>
          </a:p>
          <a:p>
            <a:r>
              <a:rPr lang="ru-RU" dirty="0" smtClean="0"/>
              <a:t>Профиль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503487"/>
            <a:ext cx="5181600" cy="3214925"/>
          </a:xfrm>
        </p:spPr>
        <p:txBody>
          <a:bodyPr/>
          <a:lstStyle/>
          <a:p>
            <a:r>
              <a:rPr lang="ru-RU" dirty="0" smtClean="0"/>
              <a:t>Профилактика</a:t>
            </a:r>
          </a:p>
          <a:p>
            <a:r>
              <a:rPr lang="ru-RU" dirty="0" smtClean="0"/>
              <a:t>Профсоюз </a:t>
            </a:r>
            <a:endParaRPr lang="ru-RU" dirty="0"/>
          </a:p>
          <a:p>
            <a:r>
              <a:rPr lang="ru-RU" dirty="0" smtClean="0"/>
              <a:t>Профи</a:t>
            </a:r>
            <a:endParaRPr lang="ru-RU" dirty="0"/>
          </a:p>
          <a:p>
            <a:r>
              <a:rPr lang="ru-RU" dirty="0" smtClean="0"/>
              <a:t>Проформа</a:t>
            </a:r>
          </a:p>
          <a:p>
            <a:r>
              <a:rPr lang="ru-RU" dirty="0" smtClean="0"/>
              <a:t>Профицит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16"/>
          <p:cNvGrpSpPr>
            <a:grpSpLocks/>
          </p:cNvGrpSpPr>
          <p:nvPr/>
        </p:nvGrpSpPr>
        <p:grpSpPr bwMode="auto">
          <a:xfrm>
            <a:off x="1919288" y="1700214"/>
            <a:ext cx="2952750" cy="4752975"/>
            <a:chOff x="395536" y="1700808"/>
            <a:chExt cx="2952328" cy="47525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95536" y="1700808"/>
              <a:ext cx="2952328" cy="475252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30450" y="1810335"/>
              <a:ext cx="2041233" cy="25540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accent5">
                      <a:lumMod val="75000"/>
                    </a:schemeClr>
                  </a:solidFill>
                  <a:sym typeface="Webdings"/>
                </a:rPr>
                <a:t>школьник</a:t>
              </a:r>
            </a:p>
            <a:p>
              <a:pPr algn="ctr">
                <a:defRPr/>
              </a:pPr>
              <a:r>
                <a:rPr lang="ru-RU" sz="3200" b="1" dirty="0">
                  <a:solidFill>
                    <a:schemeClr val="accent5">
                      <a:lumMod val="75000"/>
                    </a:schemeClr>
                  </a:solidFill>
                  <a:sym typeface="Webdings"/>
                </a:rPr>
                <a:t>(семья)</a:t>
              </a:r>
            </a:p>
            <a:p>
              <a:pPr algn="ctr">
                <a:defRPr/>
              </a:pPr>
              <a:r>
                <a:rPr lang="ru-RU" sz="9600" dirty="0">
                  <a:solidFill>
                    <a:schemeClr val="accent5">
                      <a:lumMod val="75000"/>
                    </a:schemeClr>
                  </a:solidFill>
                  <a:sym typeface="Webdings"/>
                </a:rPr>
                <a:t></a:t>
              </a:r>
              <a:endParaRPr lang="ru-RU" sz="9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06636" y="5300919"/>
              <a:ext cx="1609495" cy="7079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4000" b="1" dirty="0">
                  <a:solidFill>
                    <a:schemeClr val="accent5">
                      <a:lumMod val="75000"/>
                    </a:schemeClr>
                  </a:solidFill>
                  <a:sym typeface="Webdings"/>
                </a:rPr>
                <a:t>школа</a:t>
              </a:r>
              <a:endParaRPr lang="ru-RU" sz="13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" name="Двойная стрелка вверх/вниз 7"/>
            <p:cNvSpPr/>
            <p:nvPr/>
          </p:nvSpPr>
          <p:spPr>
            <a:xfrm>
              <a:off x="1474882" y="4077072"/>
              <a:ext cx="576180" cy="1296866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5602" name="Группа 15"/>
          <p:cNvGrpSpPr>
            <a:grpSpLocks/>
          </p:cNvGrpSpPr>
          <p:nvPr/>
        </p:nvGrpSpPr>
        <p:grpSpPr bwMode="auto">
          <a:xfrm>
            <a:off x="7391401" y="1628776"/>
            <a:ext cx="2881313" cy="4824413"/>
            <a:chOff x="5868144" y="1628800"/>
            <a:chExt cx="2880320" cy="482453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868144" y="1628800"/>
              <a:ext cx="2880320" cy="4824536"/>
            </a:xfrm>
            <a:prstGeom prst="rect">
              <a:avLst/>
            </a:prstGeom>
            <a:solidFill>
              <a:srgbClr val="DEDCF2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977644" y="2014573"/>
              <a:ext cx="2626407" cy="2062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accent4">
                      <a:lumMod val="50000"/>
                    </a:schemeClr>
                  </a:solidFill>
                  <a:sym typeface="Webdings"/>
                </a:rPr>
                <a:t>работодатель</a:t>
              </a:r>
            </a:p>
            <a:p>
              <a:pPr algn="ctr">
                <a:defRPr/>
              </a:pPr>
              <a:r>
                <a:rPr lang="ru-RU" sz="9600" dirty="0">
                  <a:solidFill>
                    <a:schemeClr val="accent4">
                      <a:lumMod val="50000"/>
                    </a:schemeClr>
                  </a:solidFill>
                  <a:sym typeface="Webdings"/>
                </a:rPr>
                <a:t></a:t>
              </a:r>
              <a:endParaRPr lang="ru-RU" sz="9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28383" y="5129327"/>
              <a:ext cx="2375668" cy="13240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b="1" dirty="0">
                  <a:solidFill>
                    <a:schemeClr val="accent4">
                      <a:lumMod val="50000"/>
                    </a:schemeClr>
                  </a:solidFill>
                  <a:sym typeface="Webdings"/>
                </a:rPr>
                <a:t>колледж</a:t>
              </a:r>
            </a:p>
            <a:p>
              <a:pPr algn="ctr">
                <a:defRPr/>
              </a:pPr>
              <a:r>
                <a:rPr lang="ru-RU" sz="4000" b="1" dirty="0">
                  <a:solidFill>
                    <a:schemeClr val="accent4">
                      <a:lumMod val="50000"/>
                    </a:schemeClr>
                  </a:solidFill>
                  <a:sym typeface="Webdings"/>
                </a:rPr>
                <a:t>(вуз)</a:t>
              </a:r>
              <a:endParaRPr lang="ru-RU" sz="138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" name="Двойная стрелка вверх/вниз 8"/>
            <p:cNvSpPr/>
            <p:nvPr/>
          </p:nvSpPr>
          <p:spPr>
            <a:xfrm>
              <a:off x="7020272" y="4076787"/>
              <a:ext cx="576064" cy="1223994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4224338" y="4011613"/>
            <a:ext cx="3816350" cy="2324100"/>
            <a:chOff x="2699792" y="4011449"/>
            <a:chExt cx="3816423" cy="2323713"/>
          </a:xfrm>
        </p:grpSpPr>
        <p:sp>
          <p:nvSpPr>
            <p:cNvPr id="10" name="TextBox 9"/>
            <p:cNvSpPr txBox="1"/>
            <p:nvPr/>
          </p:nvSpPr>
          <p:spPr>
            <a:xfrm>
              <a:off x="3060161" y="4011449"/>
              <a:ext cx="3024246" cy="232371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2800" b="1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>
                <a:lnSpc>
                  <a:spcPct val="90000"/>
                </a:lnSpc>
                <a:defRPr/>
              </a:pPr>
              <a:endParaRPr lang="ru-RU" sz="2600" b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algn="ctr">
                <a:lnSpc>
                  <a:spcPct val="90000"/>
                </a:lnSpc>
                <a:defRPr/>
              </a:pPr>
              <a:r>
                <a:rPr lang="ru-RU" sz="2600" b="1" dirty="0">
                  <a:solidFill>
                    <a:schemeClr val="accent3">
                      <a:lumMod val="75000"/>
                    </a:schemeClr>
                  </a:solidFill>
                </a:rPr>
                <a:t>региональная (муниципальная ) инфраструктура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ru-RU" sz="2600" b="1" dirty="0">
                  <a:solidFill>
                    <a:schemeClr val="accent3">
                      <a:lumMod val="75000"/>
                    </a:schemeClr>
                  </a:solidFill>
                </a:rPr>
                <a:t>профориентации</a:t>
              </a:r>
              <a:endParaRPr lang="ru-RU" sz="26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1" name="Двойная стрелка вверх/вниз 10"/>
            <p:cNvSpPr/>
            <p:nvPr/>
          </p:nvSpPr>
          <p:spPr>
            <a:xfrm rot="5400000">
              <a:off x="4319919" y="2529411"/>
              <a:ext cx="576167" cy="3816423"/>
            </a:xfrm>
            <a:prstGeom prst="upDown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2279650" y="269875"/>
            <a:ext cx="7632700" cy="1143000"/>
          </a:xfrm>
          <a:prstGeom prst="rect">
            <a:avLst/>
          </a:prstGeom>
          <a:solidFill>
            <a:srgbClr val="DEDCF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Региональные (муниципальные)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органы управления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4872038" y="1412875"/>
            <a:ext cx="2519362" cy="2592388"/>
            <a:chOff x="3347864" y="1412776"/>
            <a:chExt cx="2520280" cy="2592288"/>
          </a:xfrm>
        </p:grpSpPr>
        <p:sp>
          <p:nvSpPr>
            <p:cNvPr id="14" name="Счетверенная стрелка 13"/>
            <p:cNvSpPr/>
            <p:nvPr/>
          </p:nvSpPr>
          <p:spPr>
            <a:xfrm>
              <a:off x="3347864" y="1412776"/>
              <a:ext cx="2520280" cy="2592288"/>
            </a:xfrm>
            <a:prstGeom prst="quadArrow">
              <a:avLst/>
            </a:prstGeom>
            <a:solidFill>
              <a:srgbClr val="FFC2BD"/>
            </a:solidFill>
            <a:ln>
              <a:solidFill>
                <a:srgbClr val="FE7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E1E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47864" y="2309679"/>
              <a:ext cx="2520280" cy="8318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СОЦИАЛЬНЫЙ ДИАЛОГ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077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524000" y="260350"/>
            <a:ext cx="9144000" cy="88423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Компетенции профессионального самоопределения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(«профориентационные компетенции»)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Компетенция ориентировки</a:t>
            </a:r>
          </a:p>
          <a:p>
            <a:pPr lvl="1">
              <a:buClr>
                <a:schemeClr val="accent5">
                  <a:lumMod val="75000"/>
                </a:schemeClr>
              </a:buClr>
              <a:buNone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готовность самостоятельно ориентироваться в профориентационно значимом информационном поле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Компетенция выбора</a:t>
            </a:r>
          </a:p>
          <a:p>
            <a:pPr lvl="1">
              <a:buClr>
                <a:schemeClr val="accent5">
                  <a:lumMod val="75000"/>
                </a:schemeClr>
              </a:buClr>
              <a:buNone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готовность совершать самостоятельный, осознанный и ответственный профессиональный выбор и воплощать его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Компетенция проектирования</a:t>
            </a:r>
          </a:p>
          <a:p>
            <a:pPr lvl="1">
              <a:buClr>
                <a:schemeClr val="accent5">
                  <a:lumMod val="75000"/>
                </a:schemeClr>
              </a:buClr>
              <a:buNone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готовность проектировать собственную жизненно-профессиональную и карьерную перспективу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Компетенция совершенствования</a:t>
            </a:r>
          </a:p>
          <a:p>
            <a:pPr lvl="1">
              <a:buClr>
                <a:schemeClr val="accent5">
                  <a:lumMod val="75000"/>
                </a:schemeClr>
              </a:buClr>
              <a:buNone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готовность совершенствовать собственное профессиональное мастерство</a:t>
            </a:r>
          </a:p>
        </p:txBody>
      </p:sp>
    </p:spTree>
    <p:extLst>
      <p:ext uri="{BB962C8B-B14F-4D97-AF65-F5344CB8AC3E}">
        <p14:creationId xmlns:p14="http://schemas.microsoft.com/office/powerpoint/2010/main" val="19169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446663" y="274638"/>
            <a:ext cx="8764137" cy="12827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Стратегия СПС – 2015-2020: 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прорывные направления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446663" y="1557338"/>
            <a:ext cx="8764137" cy="4895850"/>
          </a:xfrm>
        </p:spPr>
        <p:txBody>
          <a:bodyPr rtlCol="0">
            <a:normAutofit/>
          </a:bodyPr>
          <a:lstStyle/>
          <a:p>
            <a:pPr marL="514350" indent="-514350"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и развитие механизмов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непосредственного вовлечения работодателей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их объединений в профориентационную работу (ГЧП)</a:t>
            </a:r>
          </a:p>
          <a:p>
            <a:pPr marL="514350" indent="-514350"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реализация региональных моделей организации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проб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учащихся общеобразовательных школ</a:t>
            </a:r>
          </a:p>
          <a:p>
            <a:pPr marL="514350" indent="-514350"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реализация региональных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моделей оценки результативности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профориентационной работы </a:t>
            </a:r>
          </a:p>
          <a:p>
            <a:pPr marL="514350" indent="-514350"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требований  к 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профессиональной ориентации содержания общего образования</a:t>
            </a:r>
          </a:p>
          <a:p>
            <a:pPr marL="514350" indent="-514350">
              <a:lnSpc>
                <a:spcPct val="80000"/>
              </a:lnSpc>
              <a:spcBef>
                <a:spcPts val="700"/>
              </a:spcBef>
              <a:buClr>
                <a:srgbClr val="009900"/>
              </a:buClr>
              <a:buFont typeface="Wingdings" pitchFamily="2" charset="2"/>
              <a:buChar char="Ø"/>
              <a:defRPr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80000"/>
              </a:lnSpc>
              <a:spcBef>
                <a:spcPts val="700"/>
              </a:spcBef>
              <a:buClr>
                <a:srgbClr val="800000"/>
              </a:buClr>
              <a:buFont typeface="Wingdings" pitchFamily="2" charset="2"/>
              <a:buChar char="ü"/>
              <a:defRPr/>
            </a:pP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80000"/>
              </a:lnSpc>
              <a:spcBef>
                <a:spcPts val="700"/>
              </a:spcBef>
              <a:buClr>
                <a:srgbClr val="800000"/>
              </a:buClr>
              <a:buFont typeface="Wingdings" pitchFamily="2" charset="2"/>
              <a:buChar char="ü"/>
              <a:defRPr/>
            </a:pPr>
            <a:endParaRPr lang="ru-RU" sz="2200" dirty="0"/>
          </a:p>
          <a:p>
            <a:pPr marL="514350" indent="-514350">
              <a:lnSpc>
                <a:spcPct val="80000"/>
              </a:lnSpc>
              <a:spcBef>
                <a:spcPts val="700"/>
              </a:spcBef>
              <a:buClr>
                <a:srgbClr val="800000"/>
              </a:buClr>
              <a:buFont typeface="Wingdings" pitchFamily="2" charset="2"/>
              <a:buChar char="ü"/>
              <a:defRPr/>
            </a:pPr>
            <a:endParaRPr lang="ru-RU" sz="1800" dirty="0"/>
          </a:p>
          <a:p>
            <a:pPr marL="514350" indent="-514350">
              <a:lnSpc>
                <a:spcPct val="80000"/>
              </a:lnSpc>
              <a:spcBef>
                <a:spcPts val="700"/>
              </a:spcBef>
              <a:buFont typeface="Wingdings" pitchFamily="2" charset="2"/>
              <a:buChar char="ü"/>
              <a:defRPr/>
            </a:pPr>
            <a:endParaRPr lang="ru-RU" sz="2200" dirty="0"/>
          </a:p>
          <a:p>
            <a:pPr marL="514350" indent="-514350">
              <a:lnSpc>
                <a:spcPct val="80000"/>
              </a:lnSpc>
              <a:spcBef>
                <a:spcPts val="700"/>
              </a:spcBef>
              <a:buFont typeface="Wingdings" pitchFamily="2" charset="2"/>
              <a:buChar char="ü"/>
              <a:defRPr/>
            </a:pPr>
            <a:endParaRPr lang="ru-RU" sz="2200" dirty="0"/>
          </a:p>
          <a:p>
            <a:pPr marL="514350" indent="-514350">
              <a:spcBef>
                <a:spcPts val="700"/>
              </a:spcBef>
              <a:buFont typeface="Calibri" pitchFamily="34" charset="0"/>
              <a:buAutoNum type="arabicPeriod"/>
              <a:defRPr/>
            </a:pPr>
            <a:endParaRPr lang="ru-RU" sz="2000" dirty="0"/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1930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1524001" y="2060576"/>
            <a:ext cx="9180513" cy="4797425"/>
          </a:xfrm>
          <a:prstGeom prst="downArrow">
            <a:avLst>
              <a:gd name="adj1" fmla="val 50000"/>
              <a:gd name="adj2" fmla="val 5058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Направление </a:t>
            </a:r>
            <a:r>
              <a:rPr lang="ru-RU" sz="4000" b="1" dirty="0" smtClean="0">
                <a:solidFill>
                  <a:srgbClr val="C00000"/>
                </a:solidFill>
              </a:rPr>
              <a:t>движения в реализации СПС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1981200" y="1125538"/>
            <a:ext cx="8229600" cy="5516563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ts val="2400"/>
              </a:spcBef>
              <a:buNone/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Переход </a:t>
            </a:r>
          </a:p>
          <a:p>
            <a:pPr algn="ctr">
              <a:spcBef>
                <a:spcPts val="2400"/>
              </a:spcBef>
              <a:buNone/>
            </a:pP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40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ИДЕИ </a:t>
            </a:r>
          </a:p>
          <a:p>
            <a:pPr algn="ctr">
              <a:spcBef>
                <a:spcPts val="240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профориентационных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мероприятий</a:t>
            </a:r>
          </a:p>
          <a:p>
            <a:pPr algn="ctr">
              <a:spcBef>
                <a:spcPts val="2400"/>
              </a:spcBef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ИДЕЕ </a:t>
            </a:r>
          </a:p>
          <a:p>
            <a:pPr algn="ctr">
              <a:spcBef>
                <a:spcPts val="2400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сопровождения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 профессионального самоопределения и формирования </a:t>
            </a: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профориентационных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4917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ПАНОРАМА ИДЕЙ </a:t>
            </a:r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750627" y="1528265"/>
            <a:ext cx="11041039" cy="1760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НОВОМУ ВРЕМЕНИ – НОВЫЕ  ФОРМЫ </a:t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МЕТОДЫ ПРОФОРИЕНТАЦИОННОЙ РАБОТЫ 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49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Создаём вместе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АЗБУКУ СОВРЕМЕННЫХ ФОРМ И МЕТОДОВ ПРОФОРИЕНТАЦИОННОЙ РАБОТЫ В ТЮМЕНСКОЙ ОБЛАСТИ 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Название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А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аукцион профессий, …</a:t>
            </a:r>
          </a:p>
          <a:p>
            <a:r>
              <a:rPr lang="ru-RU" dirty="0" smtClean="0"/>
              <a:t>Б </a:t>
            </a:r>
          </a:p>
          <a:p>
            <a:r>
              <a:rPr lang="ru-RU" dirty="0" smtClean="0"/>
              <a:t>В</a:t>
            </a:r>
          </a:p>
          <a:p>
            <a:r>
              <a:rPr lang="ru-RU" dirty="0" smtClean="0"/>
              <a:t>Г</a:t>
            </a:r>
          </a:p>
          <a:p>
            <a:r>
              <a:rPr lang="ru-RU" dirty="0" smtClean="0"/>
              <a:t>Д</a:t>
            </a:r>
          </a:p>
          <a:p>
            <a:r>
              <a:rPr lang="ru-RU" dirty="0"/>
              <a:t>Е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81382" y="2087006"/>
            <a:ext cx="5183188" cy="3684588"/>
          </a:xfrm>
        </p:spPr>
        <p:txBody>
          <a:bodyPr/>
          <a:lstStyle/>
          <a:p>
            <a:r>
              <a:rPr lang="ru-RU" dirty="0" smtClean="0"/>
              <a:t>Кто автор идеи, основная суть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2848" y="1084264"/>
            <a:ext cx="8770937" cy="5297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4339" name="Группа 43"/>
          <p:cNvGrpSpPr>
            <a:grpSpLocks/>
          </p:cNvGrpSpPr>
          <p:nvPr/>
        </p:nvGrpSpPr>
        <p:grpSpPr bwMode="auto">
          <a:xfrm>
            <a:off x="1580134" y="1317099"/>
            <a:ext cx="9047163" cy="4946542"/>
            <a:chOff x="-3992" y="910458"/>
            <a:chExt cx="9046628" cy="4947753"/>
          </a:xfrm>
        </p:grpSpPr>
        <p:sp>
          <p:nvSpPr>
            <p:cNvPr id="41" name="Стрелка вверх 40"/>
            <p:cNvSpPr/>
            <p:nvPr/>
          </p:nvSpPr>
          <p:spPr>
            <a:xfrm rot="10800000">
              <a:off x="7352861" y="4085234"/>
              <a:ext cx="498446" cy="652622"/>
            </a:xfrm>
            <a:prstGeom prst="upArrow">
              <a:avLst/>
            </a:prstGeom>
            <a:solidFill>
              <a:schemeClr val="accent4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0" name="Стрелка вверх 39"/>
            <p:cNvSpPr/>
            <p:nvPr/>
          </p:nvSpPr>
          <p:spPr>
            <a:xfrm rot="10800000">
              <a:off x="1084252" y="3773714"/>
              <a:ext cx="498446" cy="652622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345" name="TextBox 3"/>
            <p:cNvSpPr txBox="1">
              <a:spLocks noChangeArrowheads="1"/>
            </p:cNvSpPr>
            <p:nvPr/>
          </p:nvSpPr>
          <p:spPr bwMode="auto">
            <a:xfrm>
              <a:off x="-3992" y="934962"/>
              <a:ext cx="2674935" cy="307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solidFill>
                    <a:schemeClr val="accent4">
                      <a:lumMod val="50000"/>
                    </a:schemeClr>
                  </a:solidFill>
                  <a:latin typeface="Arial" charset="0"/>
                </a:rPr>
                <a:t>ШКОЛЬНИК</a:t>
              </a:r>
            </a:p>
          </p:txBody>
        </p:sp>
        <p:pic>
          <p:nvPicPr>
            <p:cNvPr id="14346" name="Рисунок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85" y="1220141"/>
              <a:ext cx="1088470" cy="816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7" name="TextBox 9"/>
            <p:cNvSpPr txBox="1">
              <a:spLocks noChangeArrowheads="1"/>
            </p:cNvSpPr>
            <p:nvPr/>
          </p:nvSpPr>
          <p:spPr bwMode="auto">
            <a:xfrm>
              <a:off x="3480958" y="1908206"/>
              <a:ext cx="2186256" cy="738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solidFill>
                    <a:schemeClr val="accent4">
                      <a:lumMod val="50000"/>
                    </a:schemeClr>
                  </a:solidFill>
                  <a:latin typeface="Arial" charset="0"/>
                </a:rPr>
                <a:t>ОБРАЗОВАТЕЛЬНОЕ УЧРЕЖДЕНИЕ</a:t>
              </a:r>
            </a:p>
            <a:p>
              <a:pPr algn="ctr" eaLnBrk="1" hangingPunct="1"/>
              <a:endParaRPr lang="ru-RU" altLang="ru-RU" sz="1400" dirty="0">
                <a:solidFill>
                  <a:schemeClr val="accent4">
                    <a:lumMod val="50000"/>
                  </a:schemeClr>
                </a:solidFill>
                <a:latin typeface="Arial" charset="0"/>
              </a:endParaRPr>
            </a:p>
          </p:txBody>
        </p:sp>
        <p:pic>
          <p:nvPicPr>
            <p:cNvPr id="14348" name="Picture 4" descr="C:\Program Files (x86)\Microsoft Office\MEDIA\CAGCAT10\j0285360.wm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064" y="1179865"/>
              <a:ext cx="912917" cy="84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9" name="TextBox 19"/>
            <p:cNvSpPr txBox="1">
              <a:spLocks noChangeArrowheads="1"/>
            </p:cNvSpPr>
            <p:nvPr/>
          </p:nvSpPr>
          <p:spPr bwMode="auto">
            <a:xfrm>
              <a:off x="55363" y="2236146"/>
              <a:ext cx="25562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solidFill>
                    <a:srgbClr val="C00000"/>
                  </a:solidFill>
                  <a:latin typeface="Arial" charset="0"/>
                </a:rPr>
                <a:t>ПРОФОРИЕНТАЦИЯ</a:t>
              </a:r>
            </a:p>
          </p:txBody>
        </p:sp>
        <p:sp>
          <p:nvSpPr>
            <p:cNvPr id="14" name="TextBox 21"/>
            <p:cNvSpPr txBox="1"/>
            <p:nvPr/>
          </p:nvSpPr>
          <p:spPr>
            <a:xfrm>
              <a:off x="230943" y="2810159"/>
              <a:ext cx="2279515" cy="10774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  <a:prstDash val="dash"/>
            </a:ln>
          </p:spPr>
          <p:txBody>
            <a:bodyPr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600" dirty="0">
                  <a:solidFill>
                    <a:schemeClr val="tx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Диагностика способностей и возможностей школьника</a:t>
              </a:r>
            </a:p>
          </p:txBody>
        </p:sp>
        <p:sp>
          <p:nvSpPr>
            <p:cNvPr id="18" name="TextBox 25"/>
            <p:cNvSpPr txBox="1"/>
            <p:nvPr/>
          </p:nvSpPr>
          <p:spPr>
            <a:xfrm>
              <a:off x="6206734" y="2803397"/>
              <a:ext cx="2651762" cy="1046696"/>
            </a:xfrm>
            <a:prstGeom prst="rect">
              <a:avLst/>
            </a:prstGeom>
            <a:ln w="28575">
              <a:solidFill>
                <a:schemeClr val="accent4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ctr" defTabSz="914400" eaLnBrk="1" latinLnBrk="0" hangingPunct="1">
                <a:defRPr sz="1400">
                  <a:solidFill>
                    <a:schemeClr val="tx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14400" eaLnBrk="1" latinLnBrk="0" hangingPunct="1">
                <a:defRPr sz="1800">
                  <a:latin typeface="+mn-lt"/>
                  <a:cs typeface="+mn-cs"/>
                </a:defRPr>
              </a:lvl2pPr>
              <a:lvl3pPr defTabSz="914400" eaLnBrk="1" latinLnBrk="0" hangingPunct="1">
                <a:defRPr sz="1800">
                  <a:latin typeface="+mn-lt"/>
                  <a:cs typeface="+mn-cs"/>
                </a:defRPr>
              </a:lvl3pPr>
              <a:lvl4pPr defTabSz="914400" eaLnBrk="1" latinLnBrk="0" hangingPunct="1">
                <a:defRPr sz="1800">
                  <a:latin typeface="+mn-lt"/>
                  <a:cs typeface="+mn-cs"/>
                </a:defRPr>
              </a:lvl4pPr>
              <a:lvl5pPr defTabSz="914400" eaLnBrk="1" latinLnBrk="0" hangingPunct="1">
                <a:defRPr sz="1800">
                  <a:latin typeface="+mn-lt"/>
                  <a:cs typeface="+mn-cs"/>
                </a:defRPr>
              </a:lvl5pPr>
              <a:lvl6pPr>
                <a:defRPr sz="1800">
                  <a:latin typeface="+mn-lt"/>
                  <a:cs typeface="+mn-cs"/>
                </a:defRPr>
              </a:lvl6pPr>
              <a:lvl7pPr>
                <a:defRPr sz="1800">
                  <a:latin typeface="+mn-lt"/>
                  <a:cs typeface="+mn-cs"/>
                </a:defRPr>
              </a:lvl7pPr>
              <a:lvl8pPr>
                <a:defRPr sz="1800">
                  <a:latin typeface="+mn-lt"/>
                  <a:cs typeface="+mn-cs"/>
                </a:defRPr>
              </a:lvl8pPr>
              <a:lvl9pPr>
                <a:defRPr sz="1800">
                  <a:latin typeface="+mn-lt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1600" dirty="0"/>
                <a:t>Прогнозирование потребностей экономики на 5-10 лет</a:t>
              </a:r>
            </a:p>
            <a:p>
              <a:pPr algn="l">
                <a:defRPr/>
              </a:pPr>
              <a:endParaRPr lang="ru-RU" sz="1200" i="1" dirty="0"/>
            </a:p>
          </p:txBody>
        </p:sp>
        <p:sp>
          <p:nvSpPr>
            <p:cNvPr id="21" name="TextBox 13"/>
            <p:cNvSpPr txBox="1"/>
            <p:nvPr/>
          </p:nvSpPr>
          <p:spPr>
            <a:xfrm>
              <a:off x="2993030" y="4737856"/>
              <a:ext cx="3162113" cy="830465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marL="0" algn="ctr" defTabSz="914400" eaLnBrk="1" latinLnBrk="0" hangingPunct="1">
                <a:defRPr sz="1400">
                  <a:solidFill>
                    <a:schemeClr val="tx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>
                <a:defRPr sz="1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>
                <a:defRPr sz="1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>
                <a:defRPr sz="1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>
                <a:defRPr sz="1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sz="1600" dirty="0"/>
                <a:t>Перечень </a:t>
              </a:r>
              <a:r>
                <a:rPr lang="ru-RU" sz="1600" b="1" dirty="0">
                  <a:solidFill>
                    <a:srgbClr val="CC0000"/>
                  </a:solidFill>
                </a:rPr>
                <a:t>востребованных </a:t>
              </a:r>
              <a:r>
                <a:rPr lang="ru-RU" sz="1600" dirty="0"/>
                <a:t>профессий и специальностей,  </a:t>
              </a:r>
              <a:r>
                <a:rPr lang="ru-RU" sz="1600" b="1" dirty="0">
                  <a:solidFill>
                    <a:srgbClr val="CC0000"/>
                  </a:solidFill>
                </a:rPr>
                <a:t>подходящих школьнику</a:t>
              </a:r>
            </a:p>
          </p:txBody>
        </p:sp>
        <p:sp>
          <p:nvSpPr>
            <p:cNvPr id="23" name="Стрелка вверх 22"/>
            <p:cNvSpPr/>
            <p:nvPr/>
          </p:nvSpPr>
          <p:spPr>
            <a:xfrm>
              <a:off x="3745969" y="2581653"/>
              <a:ext cx="1656234" cy="2074154"/>
            </a:xfrm>
            <a:prstGeom prst="upArrow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pic>
          <p:nvPicPr>
            <p:cNvPr id="14355" name="Picture 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9281" y="1123283"/>
              <a:ext cx="949607" cy="78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6" name="TextBox 9"/>
            <p:cNvSpPr txBox="1">
              <a:spLocks noChangeArrowheads="1"/>
            </p:cNvSpPr>
            <p:nvPr/>
          </p:nvSpPr>
          <p:spPr bwMode="auto">
            <a:xfrm>
              <a:off x="6758179" y="910458"/>
              <a:ext cx="2186256" cy="307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solidFill>
                    <a:schemeClr val="accent4">
                      <a:lumMod val="50000"/>
                    </a:schemeClr>
                  </a:solidFill>
                  <a:latin typeface="Arial" charset="0"/>
                </a:rPr>
                <a:t>РЫНОК ТРУДА</a:t>
              </a:r>
            </a:p>
          </p:txBody>
        </p:sp>
        <p:sp>
          <p:nvSpPr>
            <p:cNvPr id="29" name="Стрелка вправо 28"/>
            <p:cNvSpPr/>
            <p:nvPr/>
          </p:nvSpPr>
          <p:spPr>
            <a:xfrm>
              <a:off x="2051699" y="1260380"/>
              <a:ext cx="1790594" cy="381093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Стрелка вправо 29"/>
            <p:cNvSpPr/>
            <p:nvPr/>
          </p:nvSpPr>
          <p:spPr>
            <a:xfrm>
              <a:off x="5310643" y="1260380"/>
              <a:ext cx="1792182" cy="381093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359" name="TextBox 19"/>
            <p:cNvSpPr txBox="1">
              <a:spLocks noChangeArrowheads="1"/>
            </p:cNvSpPr>
            <p:nvPr/>
          </p:nvSpPr>
          <p:spPr bwMode="auto">
            <a:xfrm>
              <a:off x="6486410" y="2092872"/>
              <a:ext cx="25562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solidFill>
                    <a:srgbClr val="C00000"/>
                  </a:solidFill>
                  <a:latin typeface="Arial" charset="0"/>
                </a:rPr>
                <a:t>ПРОГНОЗ</a:t>
              </a:r>
            </a:p>
          </p:txBody>
        </p:sp>
        <p:sp>
          <p:nvSpPr>
            <p:cNvPr id="17" name="TextBox 24"/>
            <p:cNvSpPr txBox="1"/>
            <p:nvPr/>
          </p:nvSpPr>
          <p:spPr>
            <a:xfrm>
              <a:off x="248405" y="4458387"/>
              <a:ext cx="2279515" cy="13237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  <a:prstDash val="dash"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ctr" defTabSz="914400" eaLnBrk="1" latinLnBrk="0" hangingPunct="1">
                <a:defRPr sz="1400">
                  <a:solidFill>
                    <a:schemeClr val="tx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</a:defRPr>
              </a:lvl5pPr>
              <a:lvl6pPr>
                <a:defRPr sz="1800">
                  <a:solidFill>
                    <a:schemeClr val="tx1"/>
                  </a:solidFill>
                </a:defRPr>
              </a:lvl6pPr>
              <a:lvl7pPr>
                <a:defRPr sz="1800">
                  <a:solidFill>
                    <a:schemeClr val="tx1"/>
                  </a:solidFill>
                </a:defRPr>
              </a:lvl7pPr>
              <a:lvl8pPr>
                <a:defRPr sz="1800">
                  <a:solidFill>
                    <a:schemeClr val="tx1"/>
                  </a:solidFill>
                </a:defRPr>
              </a:lvl8pPr>
              <a:lvl9pPr>
                <a:defRPr sz="1800">
                  <a:solidFill>
                    <a:schemeClr val="tx1"/>
                  </a:solidFill>
                </a:defRPr>
              </a:lvl9pPr>
            </a:lstStyle>
            <a:p>
              <a:pPr>
                <a:defRPr/>
              </a:pPr>
              <a:r>
                <a:rPr lang="ru-RU" sz="1600" dirty="0"/>
                <a:t>Перечень специальностей </a:t>
              </a:r>
              <a:br>
                <a:rPr lang="ru-RU" sz="1600" dirty="0"/>
              </a:br>
              <a:r>
                <a:rPr lang="ru-RU" sz="1600" dirty="0"/>
                <a:t>и профессий, </a:t>
              </a:r>
            </a:p>
            <a:p>
              <a:pPr>
                <a:defRPr/>
              </a:pPr>
              <a:r>
                <a:rPr lang="ru-RU" sz="1600" b="1" dirty="0">
                  <a:solidFill>
                    <a:srgbClr val="CC0000"/>
                  </a:solidFill>
                </a:rPr>
                <a:t>подходящих школьнику</a:t>
              </a:r>
            </a:p>
          </p:txBody>
        </p:sp>
        <p:pic>
          <p:nvPicPr>
            <p:cNvPr id="14363" name="Picture 2" descr="C:\Users\teran.CBM\Desktop\1354620764_kedit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84" y="4968399"/>
              <a:ext cx="419537" cy="41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Стрелка вверх 37"/>
            <p:cNvSpPr/>
            <p:nvPr/>
          </p:nvSpPr>
          <p:spPr>
            <a:xfrm rot="5400000">
              <a:off x="2526478" y="4782323"/>
              <a:ext cx="497009" cy="494124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TextBox 24"/>
            <p:cNvSpPr txBox="1"/>
            <p:nvPr/>
          </p:nvSpPr>
          <p:spPr>
            <a:xfrm>
              <a:off x="6578981" y="4780729"/>
              <a:ext cx="2279515" cy="1077482"/>
            </a:xfrm>
            <a:prstGeom prst="rect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marL="0" algn="ctr" defTabSz="914400" eaLnBrk="1" latinLnBrk="0" hangingPunct="1">
                <a:defRPr sz="1400">
                  <a:solidFill>
                    <a:schemeClr val="tx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14400" eaLnBrk="1" latinLnBrk="0" hangingPunct="1"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2pPr>
              <a:lvl3pPr defTabSz="914400" eaLnBrk="1" latinLnBrk="0" hangingPunct="1"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3pPr>
              <a:lvl4pPr defTabSz="914400" eaLnBrk="1" latinLnBrk="0" hangingPunct="1"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4pPr>
              <a:lvl5pPr defTabSz="914400" eaLnBrk="1" latinLnBrk="0" hangingPunct="1"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5pPr>
              <a:lvl6pPr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6pPr>
              <a:lvl7pPr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7pPr>
              <a:lvl8pPr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8pPr>
              <a:lvl9pPr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1600" dirty="0"/>
                <a:t>Перечень </a:t>
              </a:r>
              <a:r>
                <a:rPr lang="ru-RU" sz="1600" b="1" dirty="0">
                  <a:solidFill>
                    <a:srgbClr val="CC0000"/>
                  </a:solidFill>
                </a:rPr>
                <a:t>востребованных </a:t>
              </a:r>
              <a:r>
                <a:rPr lang="ru-RU" sz="1600" dirty="0"/>
                <a:t>профессий и специальностей</a:t>
              </a:r>
              <a:endParaRPr lang="ru-RU" sz="1600" b="1" dirty="0">
                <a:solidFill>
                  <a:srgbClr val="CC0000"/>
                </a:solidFill>
              </a:endParaRPr>
            </a:p>
          </p:txBody>
        </p:sp>
        <p:pic>
          <p:nvPicPr>
            <p:cNvPr id="14362" name="Picture 2" descr="C:\Users\teran.CBM\Desktop\1354620764_kedit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1949" y="4780729"/>
              <a:ext cx="372359" cy="37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77" name="Прямоугольник 44"/>
          <p:cNvSpPr>
            <a:spLocks noChangeArrowheads="1"/>
          </p:cNvSpPr>
          <p:nvPr/>
        </p:nvSpPr>
        <p:spPr bwMode="auto">
          <a:xfrm>
            <a:off x="1631503" y="104731"/>
            <a:ext cx="9846263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76141D"/>
                </a:solidFill>
                <a:latin typeface="+mj-lt"/>
              </a:rPr>
              <a:t>Профессиональная реализация личности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76141D"/>
                </a:solidFill>
                <a:latin typeface="+mj-lt"/>
              </a:rPr>
              <a:t>в системе «школа-колледж/вуз-рынок труда</a:t>
            </a:r>
            <a:r>
              <a:rPr lang="ru-RU" sz="2400" b="1" dirty="0" smtClean="0">
                <a:solidFill>
                  <a:srgbClr val="76141D"/>
                </a:solidFill>
                <a:latin typeface="+mj-lt"/>
              </a:rPr>
              <a:t>» (пример проекта Р. Карелия)</a:t>
            </a:r>
            <a:endParaRPr lang="ru-RU" sz="2400" b="1" dirty="0">
              <a:solidFill>
                <a:srgbClr val="76141D"/>
              </a:solidFill>
              <a:latin typeface="+mj-lt"/>
            </a:endParaRPr>
          </a:p>
          <a:p>
            <a:pPr algn="ctr" eaLnBrk="1" hangingPunct="1">
              <a:defRPr/>
            </a:pPr>
            <a:endParaRPr lang="ru-RU" altLang="ru-RU" sz="2400" b="1" dirty="0">
              <a:solidFill>
                <a:srgbClr val="76141D"/>
              </a:solidFill>
              <a:latin typeface="+mj-lt"/>
              <a:cs typeface="Tahoma" pitchFamily="34" charset="0"/>
            </a:endParaRPr>
          </a:p>
        </p:txBody>
      </p:sp>
      <p:sp>
        <p:nvSpPr>
          <p:cNvPr id="32" name="Стрелка вверх 31"/>
          <p:cNvSpPr/>
          <p:nvPr/>
        </p:nvSpPr>
        <p:spPr bwMode="auto">
          <a:xfrm rot="16200000">
            <a:off x="7683949" y="5228462"/>
            <a:ext cx="496887" cy="437511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2848" y="920336"/>
            <a:ext cx="8795641" cy="3874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32774" y="87910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УМНАЯ КАРЬЕРА</a:t>
            </a:r>
          </a:p>
        </p:txBody>
      </p:sp>
      <p:sp>
        <p:nvSpPr>
          <p:cNvPr id="6" name="AutoShape 6" descr="https://encrypted-tbn0.gstatic.com/images?q=tbn:ANd9GcR0a96gBfzQeVCsvy5lwT1Ofm_pUtRYCjdilu8N1ycCu-HOuE0JAw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://cdns2.freepik.com/free-photo/human-shoes-footprints_318-3811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75" b="94531" l="7031" r="89844">
                        <a14:foregroundMark x1="36719" y1="49219" x2="36719" y2="49219"/>
                        <a14:foregroundMark x1="37500" y1="71875" x2="37500" y2="71875"/>
                        <a14:foregroundMark x1="61719" y1="58594" x2="61719" y2="5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2986" y="3978691"/>
            <a:ext cx="1195666" cy="119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http://cdns2.freepik.com/free-photo/human-shoes-footprints_318-3811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75" b="94531" l="7031" r="89844">
                        <a14:foregroundMark x1="36719" y1="49219" x2="36719" y2="49219"/>
                        <a14:foregroundMark x1="37500" y1="71875" x2="37500" y2="71875"/>
                        <a14:foregroundMark x1="61719" y1="58594" x2="61719" y2="5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7548" y="3223857"/>
            <a:ext cx="1195666" cy="119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6919" y="1"/>
            <a:ext cx="7764780" cy="109727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27236" y="1"/>
            <a:ext cx="946403" cy="109727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09176" y="1"/>
            <a:ext cx="807720" cy="109727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5476" y="585216"/>
            <a:ext cx="6917435" cy="112166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82311" y="1194816"/>
            <a:ext cx="2535936" cy="1121664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3784" y="1194816"/>
            <a:ext cx="806196" cy="112166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2767" y="2206752"/>
            <a:ext cx="848868" cy="792479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9196" y="2206752"/>
            <a:ext cx="8177783" cy="792479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15668" y="2633473"/>
            <a:ext cx="5727192" cy="792479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15668" y="3060193"/>
            <a:ext cx="8142732" cy="792479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15668" y="3486911"/>
            <a:ext cx="6051804" cy="79248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5668" y="3913632"/>
            <a:ext cx="7304532" cy="79248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15668" y="4340352"/>
            <a:ext cx="7228332" cy="79248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15668" y="4767072"/>
            <a:ext cx="7150608" cy="792479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15668" y="5193792"/>
            <a:ext cx="3563112" cy="792479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06340" y="5193792"/>
            <a:ext cx="594360" cy="792479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" name="TextBox 20"/>
          <p:cNvSpPr txBox="1"/>
          <p:nvPr/>
        </p:nvSpPr>
        <p:spPr>
          <a:xfrm>
            <a:off x="5057314" y="5986271"/>
            <a:ext cx="4805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/>
                <a:cs typeface="Arial"/>
              </a:rPr>
              <a:t>Концепция Общер</a:t>
            </a:r>
            <a:r>
              <a:rPr lang="ru-RU" b="1" spc="-45" dirty="0">
                <a:latin typeface="Arial"/>
                <a:cs typeface="Arial"/>
              </a:rPr>
              <a:t>о</a:t>
            </a:r>
            <a:r>
              <a:rPr lang="ru-RU" b="1" dirty="0">
                <a:latin typeface="Arial"/>
                <a:cs typeface="Arial"/>
              </a:rPr>
              <a:t>ссийс</a:t>
            </a:r>
            <a:r>
              <a:rPr lang="ru-RU" b="1" spc="-45" dirty="0">
                <a:latin typeface="Arial"/>
                <a:cs typeface="Arial"/>
              </a:rPr>
              <a:t>к</a:t>
            </a:r>
            <a:r>
              <a:rPr lang="ru-RU" b="1" dirty="0">
                <a:latin typeface="Arial"/>
                <a:cs typeface="Arial"/>
              </a:rPr>
              <a:t>ой сис</a:t>
            </a:r>
            <a:r>
              <a:rPr lang="ru-RU" b="1" spc="-30" dirty="0">
                <a:latin typeface="Arial"/>
                <a:cs typeface="Arial"/>
              </a:rPr>
              <a:t>т</a:t>
            </a:r>
            <a:r>
              <a:rPr lang="ru-RU" b="1" spc="-40" dirty="0">
                <a:latin typeface="Arial"/>
                <a:cs typeface="Arial"/>
              </a:rPr>
              <a:t>е</a:t>
            </a:r>
            <a:r>
              <a:rPr lang="ru-RU" b="1" dirty="0">
                <a:latin typeface="Arial"/>
                <a:cs typeface="Arial"/>
              </a:rPr>
              <a:t>мы</a:t>
            </a:r>
            <a:r>
              <a:rPr lang="ru-RU" b="1" spc="25" dirty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оценки к</a:t>
            </a:r>
            <a:r>
              <a:rPr lang="ru-RU" b="1" spc="-65" dirty="0">
                <a:latin typeface="Arial"/>
                <a:cs typeface="Arial"/>
              </a:rPr>
              <a:t>а</a:t>
            </a:r>
            <a:r>
              <a:rPr lang="ru-RU" b="1" dirty="0">
                <a:latin typeface="Arial"/>
                <a:cs typeface="Arial"/>
              </a:rPr>
              <a:t>ч</a:t>
            </a:r>
            <a:r>
              <a:rPr lang="ru-RU" b="1" spc="-45" dirty="0">
                <a:latin typeface="Arial"/>
                <a:cs typeface="Arial"/>
              </a:rPr>
              <a:t>е</a:t>
            </a:r>
            <a:r>
              <a:rPr lang="ru-RU" b="1" dirty="0">
                <a:latin typeface="Arial"/>
                <a:cs typeface="Arial"/>
              </a:rPr>
              <a:t>с</a:t>
            </a:r>
            <a:r>
              <a:rPr lang="ru-RU" b="1" spc="-30" dirty="0">
                <a:latin typeface="Arial"/>
                <a:cs typeface="Arial"/>
              </a:rPr>
              <a:t>т</a:t>
            </a:r>
            <a:r>
              <a:rPr lang="ru-RU" b="1" spc="-40" dirty="0">
                <a:latin typeface="Arial"/>
                <a:cs typeface="Arial"/>
              </a:rPr>
              <a:t>в</a:t>
            </a:r>
            <a:r>
              <a:rPr lang="ru-RU" b="1" dirty="0">
                <a:latin typeface="Arial"/>
                <a:cs typeface="Arial"/>
              </a:rPr>
              <a:t>а</a:t>
            </a:r>
            <a:r>
              <a:rPr lang="ru-RU" b="1" spc="35" dirty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обр</a:t>
            </a:r>
            <a:r>
              <a:rPr lang="ru-RU" b="1" spc="15" dirty="0">
                <a:latin typeface="Arial"/>
                <a:cs typeface="Arial"/>
              </a:rPr>
              <a:t>а</a:t>
            </a:r>
            <a:r>
              <a:rPr lang="ru-RU" b="1" spc="-65" dirty="0">
                <a:latin typeface="Arial"/>
                <a:cs typeface="Arial"/>
              </a:rPr>
              <a:t>з</a:t>
            </a:r>
            <a:r>
              <a:rPr lang="ru-RU" b="1" dirty="0">
                <a:latin typeface="Arial"/>
                <a:cs typeface="Arial"/>
              </a:rPr>
              <a:t>о</a:t>
            </a:r>
            <a:r>
              <a:rPr lang="ru-RU" b="1" spc="-40" dirty="0">
                <a:latin typeface="Arial"/>
                <a:cs typeface="Arial"/>
              </a:rPr>
              <a:t>в</a:t>
            </a:r>
            <a:r>
              <a:rPr lang="ru-RU" b="1" dirty="0">
                <a:latin typeface="Arial"/>
                <a:cs typeface="Arial"/>
              </a:rPr>
              <a:t>ания</a:t>
            </a:r>
            <a:endParaRPr lang="ru-RU" dirty="0">
              <a:latin typeface="Arial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549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2563"/>
            <a:ext cx="7165975" cy="4525962"/>
          </a:xfrm>
        </p:spPr>
      </p:pic>
      <p:sp>
        <p:nvSpPr>
          <p:cNvPr id="153603" name="Прямоугольник 4"/>
          <p:cNvSpPr>
            <a:spLocks noChangeArrowheads="1"/>
          </p:cNvSpPr>
          <p:nvPr/>
        </p:nvSpPr>
        <p:spPr bwMode="auto">
          <a:xfrm>
            <a:off x="723331" y="4893695"/>
            <a:ext cx="11191164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«</a:t>
            </a:r>
            <a:r>
              <a:rPr lang="ru-RU" altLang="ru-RU" sz="2800" dirty="0" smtClean="0"/>
              <a:t>ВЫЖИВАЕТ</a:t>
            </a:r>
            <a:r>
              <a:rPr lang="en-US" altLang="ru-RU" sz="2800" dirty="0" smtClean="0"/>
              <a:t> </a:t>
            </a:r>
            <a:r>
              <a:rPr lang="ru-RU" altLang="ru-RU" sz="2800" dirty="0" smtClean="0"/>
              <a:t>НЕ САМЫЙ СИЛЬНЫЙ И НЕ САМЫЙ УМНЫЙ,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800" dirty="0" smtClean="0"/>
              <a:t>А ТОТ, КТО </a:t>
            </a:r>
            <a:r>
              <a:rPr lang="en-US" altLang="ru-RU" sz="2800" dirty="0" smtClean="0"/>
              <a:t> </a:t>
            </a:r>
            <a:r>
              <a:rPr lang="ru-RU" altLang="ru-RU" sz="2800" dirty="0" smtClean="0"/>
              <a:t>ЛУЧШЕ ВСЕХ ОТКЛИКАЕТСЯ</a:t>
            </a:r>
            <a:r>
              <a:rPr lang="en-US" altLang="ru-RU" sz="2800" dirty="0" smtClean="0"/>
              <a:t> </a:t>
            </a:r>
            <a:endParaRPr lang="ru-RU" altLang="ru-RU" sz="2800" dirty="0" smtClean="0"/>
          </a:p>
          <a:p>
            <a:pPr algn="ctr" eaLnBrk="1" hangingPunct="1">
              <a:lnSpc>
                <a:spcPct val="90000"/>
              </a:lnSpc>
            </a:pPr>
            <a:r>
              <a:rPr lang="ru-RU" altLang="ru-RU" sz="2800" dirty="0" smtClean="0"/>
              <a:t>НА ПРОИСХОДЯЩИЕ ИЗМЕНЕНИЯ.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2000" dirty="0" smtClean="0"/>
              <a:t>Ч. ДАРВИН</a:t>
            </a:r>
            <a:endParaRPr lang="en-US" altLang="ru-RU" sz="2000" dirty="0"/>
          </a:p>
        </p:txBody>
      </p:sp>
    </p:spTree>
    <p:extLst>
      <p:ext uri="{BB962C8B-B14F-4D97-AF65-F5344CB8AC3E}">
        <p14:creationId xmlns:p14="http://schemas.microsoft.com/office/powerpoint/2010/main" val="420669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8768" y="5025415"/>
            <a:ext cx="385776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10" y="721862"/>
            <a:ext cx="3480179" cy="58477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60357" y="5025415"/>
            <a:ext cx="481766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ПРОФЕССИОНАЛИЗМ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35907" y="2812083"/>
            <a:ext cx="6017526" cy="70788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ПРОФОРИЕНТАЦИЯ 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63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english-drive.ru/wp-content/uploads/2012/07/%D0%B2%D0%BE%D0%BF%D1%80%D0%BE%D1%8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8595" y="1130040"/>
            <a:ext cx="3860941" cy="3860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38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7828" y="300354"/>
            <a:ext cx="3700779" cy="647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4000" b="1" spc="-25" dirty="0">
                <a:latin typeface="Calibri"/>
                <a:cs typeface="Calibri"/>
              </a:rPr>
              <a:t>Вызовы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spc="-25" dirty="0">
                <a:latin typeface="Calibri"/>
                <a:cs typeface="Calibri"/>
              </a:rPr>
              <a:t>Х</a:t>
            </a:r>
            <a:r>
              <a:rPr sz="4000" b="1" spc="-30" dirty="0">
                <a:latin typeface="Calibri"/>
                <a:cs typeface="Calibri"/>
              </a:rPr>
              <a:t>Х</a:t>
            </a:r>
            <a:r>
              <a:rPr sz="4000" b="1" spc="-15" dirty="0">
                <a:latin typeface="Calibri"/>
                <a:cs typeface="Calibri"/>
              </a:rPr>
              <a:t>I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ве</a:t>
            </a:r>
            <a:r>
              <a:rPr sz="4000" b="1" spc="-60" dirty="0">
                <a:latin typeface="Calibri"/>
                <a:cs typeface="Calibri"/>
              </a:rPr>
              <a:t>к</a:t>
            </a:r>
            <a:r>
              <a:rPr sz="4000" b="1" spc="-20" dirty="0">
                <a:latin typeface="Calibri"/>
                <a:cs typeface="Calibri"/>
              </a:rPr>
              <a:t>а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0304" y="1435734"/>
            <a:ext cx="2313305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800" b="1" spc="-20" dirty="0">
                <a:latin typeface="Calibri"/>
                <a:cs typeface="Calibri"/>
              </a:rPr>
              <a:t>ВРЕМЯ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ГЕРОЕВ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44081" y="764667"/>
            <a:ext cx="1752727" cy="252006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44081" y="3311779"/>
            <a:ext cx="1740661" cy="252006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33004" y="764667"/>
            <a:ext cx="1834769" cy="2520061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33004" y="3311805"/>
            <a:ext cx="1836039" cy="2520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3992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0304" y="307467"/>
            <a:ext cx="3585845" cy="16471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29920"/>
            <a:r>
              <a:rPr sz="3200" b="1" dirty="0">
                <a:latin typeface="Calibri"/>
                <a:cs typeface="Calibri"/>
              </a:rPr>
              <a:t>Вызовы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Х</a:t>
            </a:r>
            <a:r>
              <a:rPr sz="3200" b="1" spc="-5" dirty="0">
                <a:latin typeface="Calibri"/>
                <a:cs typeface="Calibri"/>
              </a:rPr>
              <a:t>Х</a:t>
            </a:r>
            <a:r>
              <a:rPr sz="3200" b="1" spc="-10" dirty="0">
                <a:latin typeface="Calibri"/>
                <a:cs typeface="Calibri"/>
              </a:rPr>
              <a:t>I </a:t>
            </a:r>
            <a:r>
              <a:rPr sz="3200" b="1" dirty="0">
                <a:latin typeface="Calibri"/>
                <a:cs typeface="Calibri"/>
              </a:rPr>
              <a:t>ве</a:t>
            </a:r>
            <a:r>
              <a:rPr sz="3200" b="1" spc="-45" dirty="0">
                <a:latin typeface="Calibri"/>
                <a:cs typeface="Calibri"/>
              </a:rPr>
              <a:t>к</a:t>
            </a:r>
            <a:r>
              <a:rPr sz="3200" b="1" dirty="0">
                <a:latin typeface="Calibri"/>
                <a:cs typeface="Calibri"/>
              </a:rPr>
              <a:t>а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28"/>
              </a:spcBef>
            </a:pPr>
            <a:endParaRPr sz="1000"/>
          </a:p>
          <a:p>
            <a:pPr marL="12700"/>
            <a:r>
              <a:rPr sz="3200" b="1" spc="-320" dirty="0">
                <a:latin typeface="Calibri"/>
                <a:cs typeface="Calibri"/>
              </a:rPr>
              <a:t>Г</a:t>
            </a:r>
            <a:r>
              <a:rPr sz="3200" b="1" dirty="0">
                <a:latin typeface="Calibri"/>
                <a:cs typeface="Calibri"/>
              </a:rPr>
              <a:t>лоба</a:t>
            </a:r>
            <a:r>
              <a:rPr sz="3200" b="1" spc="-15" dirty="0">
                <a:latin typeface="Calibri"/>
                <a:cs typeface="Calibri"/>
              </a:rPr>
              <a:t>л</a:t>
            </a:r>
            <a:r>
              <a:rPr sz="3200" b="1" dirty="0">
                <a:latin typeface="Calibri"/>
                <a:cs typeface="Calibri"/>
              </a:rPr>
              <a:t>ьность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ми</a:t>
            </a:r>
            <a:r>
              <a:rPr sz="3200" b="1" spc="-10" dirty="0">
                <a:latin typeface="Calibri"/>
                <a:cs typeface="Calibri"/>
              </a:rPr>
              <a:t>р</a:t>
            </a:r>
            <a:r>
              <a:rPr sz="3200" b="1" dirty="0">
                <a:latin typeface="Calibri"/>
                <a:cs typeface="Calibri"/>
              </a:rPr>
              <a:t>а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84035" y="1412824"/>
            <a:ext cx="3912742" cy="467995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22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0304" y="307466"/>
            <a:ext cx="3688079" cy="2134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29920"/>
            <a:r>
              <a:rPr sz="3200" b="1" dirty="0">
                <a:latin typeface="Calibri"/>
                <a:cs typeface="Calibri"/>
              </a:rPr>
              <a:t>Вызовы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Х</a:t>
            </a:r>
            <a:r>
              <a:rPr sz="3200" b="1" spc="-5" dirty="0">
                <a:latin typeface="Calibri"/>
                <a:cs typeface="Calibri"/>
              </a:rPr>
              <a:t>Х</a:t>
            </a:r>
            <a:r>
              <a:rPr sz="3200" b="1" spc="-10" dirty="0">
                <a:latin typeface="Calibri"/>
                <a:cs typeface="Calibri"/>
              </a:rPr>
              <a:t>I </a:t>
            </a:r>
            <a:r>
              <a:rPr sz="3200" b="1" dirty="0">
                <a:latin typeface="Calibri"/>
                <a:cs typeface="Calibri"/>
              </a:rPr>
              <a:t>ве</a:t>
            </a:r>
            <a:r>
              <a:rPr sz="3200" b="1" spc="-45" dirty="0">
                <a:latin typeface="Calibri"/>
                <a:cs typeface="Calibri"/>
              </a:rPr>
              <a:t>к</a:t>
            </a:r>
            <a:r>
              <a:rPr sz="3200" b="1" dirty="0">
                <a:latin typeface="Calibri"/>
                <a:cs typeface="Calibri"/>
              </a:rPr>
              <a:t>а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28"/>
              </a:spcBef>
            </a:pPr>
            <a:endParaRPr sz="1000"/>
          </a:p>
          <a:p>
            <a:pPr marL="12700"/>
            <a:r>
              <a:rPr sz="3200" b="1" dirty="0">
                <a:latin typeface="Calibri"/>
                <a:cs typeface="Calibri"/>
              </a:rPr>
              <a:t>С</a:t>
            </a:r>
            <a:r>
              <a:rPr sz="3200" b="1" spc="-70" dirty="0">
                <a:latin typeface="Calibri"/>
                <a:cs typeface="Calibri"/>
              </a:rPr>
              <a:t>к</a:t>
            </a:r>
            <a:r>
              <a:rPr sz="3200" b="1" dirty="0">
                <a:latin typeface="Calibri"/>
                <a:cs typeface="Calibri"/>
              </a:rPr>
              <a:t>орость изменения</a:t>
            </a:r>
            <a:endParaRPr sz="3200">
              <a:latin typeface="Calibri"/>
              <a:cs typeface="Calibri"/>
            </a:endParaRPr>
          </a:p>
          <a:p>
            <a:pPr marL="12700"/>
            <a:r>
              <a:rPr sz="3200" b="1" spc="-30" dirty="0">
                <a:latin typeface="Calibri"/>
                <a:cs typeface="Calibri"/>
              </a:rPr>
              <a:t>те</a:t>
            </a:r>
            <a:r>
              <a:rPr sz="3200" b="1" dirty="0">
                <a:latin typeface="Calibri"/>
                <a:cs typeface="Calibri"/>
              </a:rPr>
              <a:t>х</a:t>
            </a:r>
            <a:r>
              <a:rPr sz="3200" b="1" spc="5" dirty="0">
                <a:latin typeface="Calibri"/>
                <a:cs typeface="Calibri"/>
              </a:rPr>
              <a:t>н</a:t>
            </a:r>
            <a:r>
              <a:rPr sz="3200" b="1" spc="-55" dirty="0">
                <a:latin typeface="Calibri"/>
                <a:cs typeface="Calibri"/>
              </a:rPr>
              <a:t>о</a:t>
            </a:r>
            <a:r>
              <a:rPr sz="3200" b="1" dirty="0">
                <a:latin typeface="Calibri"/>
                <a:cs typeface="Calibri"/>
              </a:rPr>
              <a:t>логий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83273" y="1426387"/>
            <a:ext cx="3913758" cy="466648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3271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0303" y="307466"/>
            <a:ext cx="3640454" cy="2134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29920"/>
            <a:r>
              <a:rPr sz="3200" b="1" dirty="0">
                <a:latin typeface="Calibri"/>
                <a:cs typeface="Calibri"/>
              </a:rPr>
              <a:t>Вызовы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Х</a:t>
            </a:r>
            <a:r>
              <a:rPr sz="3200" b="1" spc="-5" dirty="0">
                <a:latin typeface="Calibri"/>
                <a:cs typeface="Calibri"/>
              </a:rPr>
              <a:t>Х</a:t>
            </a:r>
            <a:r>
              <a:rPr sz="3200" b="1" spc="-10" dirty="0">
                <a:latin typeface="Calibri"/>
                <a:cs typeface="Calibri"/>
              </a:rPr>
              <a:t>I </a:t>
            </a:r>
            <a:r>
              <a:rPr sz="3200" b="1" dirty="0">
                <a:latin typeface="Calibri"/>
                <a:cs typeface="Calibri"/>
              </a:rPr>
              <a:t>ве</a:t>
            </a:r>
            <a:r>
              <a:rPr sz="3200" b="1" spc="-45" dirty="0">
                <a:latin typeface="Calibri"/>
                <a:cs typeface="Calibri"/>
              </a:rPr>
              <a:t>к</a:t>
            </a:r>
            <a:r>
              <a:rPr sz="3200" b="1" dirty="0">
                <a:latin typeface="Calibri"/>
                <a:cs typeface="Calibri"/>
              </a:rPr>
              <a:t>а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28"/>
              </a:spcBef>
            </a:pPr>
            <a:endParaRPr sz="1000"/>
          </a:p>
          <a:p>
            <a:pPr marL="12700"/>
            <a:r>
              <a:rPr sz="3200" b="1" dirty="0">
                <a:latin typeface="Calibri"/>
                <a:cs typeface="Calibri"/>
              </a:rPr>
              <a:t>Из</a:t>
            </a:r>
            <a:r>
              <a:rPr sz="3200" b="1" spc="-10" dirty="0">
                <a:latin typeface="Calibri"/>
                <a:cs typeface="Calibri"/>
              </a:rPr>
              <a:t>м</a:t>
            </a:r>
            <a:r>
              <a:rPr sz="3200" b="1" dirty="0">
                <a:latin typeface="Calibri"/>
                <a:cs typeface="Calibri"/>
              </a:rPr>
              <a:t>енение</a:t>
            </a:r>
            <a:endParaRPr sz="3200">
              <a:latin typeface="Calibri"/>
              <a:cs typeface="Calibri"/>
            </a:endParaRPr>
          </a:p>
          <a:p>
            <a:pPr marL="12700"/>
            <a:r>
              <a:rPr sz="3200" b="1" dirty="0">
                <a:latin typeface="Calibri"/>
                <a:cs typeface="Calibri"/>
              </a:rPr>
              <a:t>ст</a:t>
            </a:r>
            <a:r>
              <a:rPr sz="3200" b="1" spc="-40" dirty="0">
                <a:latin typeface="Calibri"/>
                <a:cs typeface="Calibri"/>
              </a:rPr>
              <a:t>р</a:t>
            </a:r>
            <a:r>
              <a:rPr sz="3200" b="1" dirty="0">
                <a:latin typeface="Calibri"/>
                <a:cs typeface="Calibri"/>
              </a:rPr>
              <a:t>ук</a:t>
            </a:r>
            <a:r>
              <a:rPr sz="3200" b="1" spc="-10" dirty="0">
                <a:latin typeface="Calibri"/>
                <a:cs typeface="Calibri"/>
              </a:rPr>
              <a:t>т</a:t>
            </a:r>
            <a:r>
              <a:rPr sz="3200" b="1" dirty="0">
                <a:latin typeface="Calibri"/>
                <a:cs typeface="Calibri"/>
              </a:rPr>
              <a:t>у</a:t>
            </a:r>
            <a:r>
              <a:rPr sz="3200" b="1" spc="-15" dirty="0">
                <a:latin typeface="Calibri"/>
                <a:cs typeface="Calibri"/>
              </a:rPr>
              <a:t>р</a:t>
            </a:r>
            <a:r>
              <a:rPr sz="3200" b="1" dirty="0">
                <a:latin typeface="Calibri"/>
                <a:cs typeface="Calibri"/>
              </a:rPr>
              <a:t>ы заня</a:t>
            </a:r>
            <a:r>
              <a:rPr sz="3200" b="1" spc="-25" dirty="0">
                <a:latin typeface="Calibri"/>
                <a:cs typeface="Calibri"/>
              </a:rPr>
              <a:t>т</a:t>
            </a:r>
            <a:r>
              <a:rPr sz="3200" b="1" dirty="0">
                <a:latin typeface="Calibri"/>
                <a:cs typeface="Calibri"/>
              </a:rPr>
              <a:t>ости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84035" y="1412824"/>
            <a:ext cx="3912742" cy="4679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71426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1205</Words>
  <Application>Microsoft Office PowerPoint</Application>
  <PresentationFormat>Широкоэкранный</PresentationFormat>
  <Paragraphs>304</Paragraphs>
  <Slides>38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9" baseType="lpstr">
      <vt:lpstr>Arial</vt:lpstr>
      <vt:lpstr>Bookman Old Style</vt:lpstr>
      <vt:lpstr>Calibri</vt:lpstr>
      <vt:lpstr>Calibri Light</vt:lpstr>
      <vt:lpstr>Symbol</vt:lpstr>
      <vt:lpstr>Tahoma</vt:lpstr>
      <vt:lpstr>Times New Roman</vt:lpstr>
      <vt:lpstr>Trebuchet MS</vt:lpstr>
      <vt:lpstr>Webdings</vt:lpstr>
      <vt:lpstr>Wingdings</vt:lpstr>
      <vt:lpstr>Тема Office</vt:lpstr>
      <vt:lpstr>Презентация PowerPoint</vt:lpstr>
      <vt:lpstr>Презентация PowerPoint</vt:lpstr>
      <vt:lpstr>РАЗМИНКА. Напишите в парах за 1 мин. как можно больше слов-существительных, в состав которых входит часть – ПРОФ-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Выбор профессии: компетенции</vt:lpstr>
      <vt:lpstr>11 важных качеств Forbes в ХХI веке</vt:lpstr>
      <vt:lpstr>Исследование Ричарда Джона</vt:lpstr>
      <vt:lpstr>Атлас новых профессий</vt:lpstr>
      <vt:lpstr>Презентация PowerPoint</vt:lpstr>
      <vt:lpstr>Презентация PowerPoint</vt:lpstr>
      <vt:lpstr>Презентация PowerPoint</vt:lpstr>
      <vt:lpstr>ПРАВОВАЯ И НАУЧНО-МЕТОДИЧЕСКАЯ ОСНОВА </vt:lpstr>
      <vt:lpstr>ДЕЙСТВУЮЩИЙ ЗАКОН «ОБ ОБРАЗОВАНИИ В РОССИЙСКОЙ ФЕДЕРАЦИИ» СОДЕРЖИТ ПОЛОЖЕНИЯ О ПРОФЕССИОНАЛЬНОЙ ОРИЕНТАЦИИ ОБУЧАЮЩИХСЯ, СОГЛАСНО КОТОРЫМ: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Федеральный институт развития образования  ЦЕНТР ПРОФЕССИОНАЛЬНОГО ОБРАЗОВАНИЯ</vt:lpstr>
      <vt:lpstr>Презентация PowerPoint</vt:lpstr>
      <vt:lpstr>Проблема 1 Борьба интересов и «растаскивание» профориентации</vt:lpstr>
      <vt:lpstr>Цели сопровождения профессионального самоопределения</vt:lpstr>
      <vt:lpstr>Презентация PowerPoint</vt:lpstr>
      <vt:lpstr>Компетенции профессионального самоопределения («профориентационные компетенции»)</vt:lpstr>
      <vt:lpstr>Стратегия СПС – 2015-2020:  прорывные направления</vt:lpstr>
      <vt:lpstr>Направление движения в реализации СПС</vt:lpstr>
      <vt:lpstr>ПАНОРАМА ИДЕЙ </vt:lpstr>
      <vt:lpstr>Создаём вместе АЗБУКУ СОВРЕМЕННЫХ ФОРМ И МЕТОДОВ ПРОФОРИЕНТАЦИОННОЙ РАБОТЫ В ТЮМЕНСКОЙ ОБЛАСТИ 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Сергей</cp:lastModifiedBy>
  <cp:revision>41</cp:revision>
  <dcterms:created xsi:type="dcterms:W3CDTF">2016-01-30T19:14:16Z</dcterms:created>
  <dcterms:modified xsi:type="dcterms:W3CDTF">2016-02-10T14:32:47Z</dcterms:modified>
</cp:coreProperties>
</file>