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58" r:id="rId5"/>
    <p:sldId id="262" r:id="rId6"/>
    <p:sldId id="263" r:id="rId7"/>
    <p:sldId id="266" r:id="rId8"/>
    <p:sldId id="264" r:id="rId9"/>
    <p:sldId id="270" r:id="rId10"/>
    <p:sldId id="272" r:id="rId11"/>
    <p:sldId id="265" r:id="rId12"/>
    <p:sldId id="257" r:id="rId13"/>
    <p:sldId id="267" r:id="rId14"/>
    <p:sldId id="275" r:id="rId15"/>
    <p:sldId id="276" r:id="rId16"/>
    <p:sldId id="277" r:id="rId17"/>
    <p:sldId id="274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42988" y="1916113"/>
            <a:ext cx="7643812" cy="4897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mailto:agpc@yandex.r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5%D1%80%D0%B5%D0%B4%D0%B0%D1%87%D0%B0_%D0%B8%D0%BD%D1%84%D0%BE%D1%80%D0%BC%D0%B0%D1%86%D0%B8%D0%B8" TargetMode="External"/><Relationship Id="rId2" Type="http://schemas.openxmlformats.org/officeDocument/2006/relationships/hyperlink" Target="https://ru.wikipedia.org/wiki/%D0%9F%D1%83%D0%B1%D0%BB%D0%B8%D1%87%D0%BD%D1%8B%D0%B9_%D0%B4%D0%BE%D1%81%D1%82%D1%83%D0%B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12976"/>
            <a:ext cx="3888432" cy="324036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916832"/>
            <a:ext cx="7313612" cy="9906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Профориентация – шаг в сознательную жизнь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149080"/>
            <a:ext cx="2816498" cy="1057672"/>
          </a:xfrm>
        </p:spPr>
        <p:txBody>
          <a:bodyPr/>
          <a:lstStyle/>
          <a:p>
            <a:r>
              <a:rPr lang="ru-RU" sz="2400" dirty="0" smtClean="0"/>
              <a:t>Пантелеева Н.А., </a:t>
            </a:r>
            <a:r>
              <a:rPr lang="ru-RU" sz="1800" i="1" dirty="0" smtClean="0"/>
              <a:t>старший мастер </a:t>
            </a:r>
            <a:endParaRPr lang="ru-RU" i="1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835696" y="548680"/>
            <a:ext cx="6840760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ДЕПАРТАМЕНТ ОБРАЗОВАНИЯ И НАУКИ ТЮМЕНСКОЙ ОБЛАСТИ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АВТОНОМНОЕ ПРОФЕССИОНАЛЬНОЕ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ОБРАЗОВАТЕЛЬНОЕ УЧРЕЖДЕНИЕ ТЮМЕНСКОЙ ОБЛАСТИ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ГОЛЫШМАНОВСКИЙ АГРОПЕДАГОГИЧЕСКИЙ КОЛЛЕДЖ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(ГАПОУ ТО «Голышмановский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агропедколледж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Рисунок 1" descr="H:\Рабочий стол\фото\работодатели\организации\SDC16906.JPG"/>
          <p:cNvPicPr>
            <a:picLocks noChangeAspect="1" noChangeArrowheads="1"/>
          </p:cNvPicPr>
          <p:nvPr/>
        </p:nvPicPr>
        <p:blipFill>
          <a:blip r:embed="rId3" cstate="print"/>
          <a:srcRect b="7813"/>
          <a:stretch>
            <a:fillRect/>
          </a:stretch>
        </p:blipFill>
        <p:spPr bwMode="auto">
          <a:xfrm>
            <a:off x="611560" y="3501008"/>
            <a:ext cx="3744416" cy="2600893"/>
          </a:xfrm>
          <a:prstGeom prst="rect">
            <a:avLst/>
          </a:prstGeom>
          <a:solidFill>
            <a:srgbClr val="993366"/>
          </a:solidFill>
          <a:ln w="9525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292080" y="5157192"/>
            <a:ext cx="3456384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627300, Тюменская область, Голышмановский район,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р.п. Голышманово, ул. Садовая, 1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</a:t>
            </a: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факс</a:t>
            </a: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8(34546) 2-53-74; 2-56-16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e-mail: </a:t>
            </a:r>
            <a:r>
              <a:rPr lang="en-US" sz="1050" b="1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agpc</a:t>
            </a: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@yandex.ru</a:t>
            </a: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сайт</a:t>
            </a: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agropedcolledg.ucoz.ru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Рисунок 33" descr="C:\Documents and Settings\Admin\Рабочий стол\для выставки _3\эмблема колледж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6"/>
            <a:ext cx="2088232" cy="122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Введение в специальность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268760"/>
            <a:ext cx="7313613" cy="4525963"/>
          </a:xfrm>
        </p:spPr>
        <p:txBody>
          <a:bodyPr/>
          <a:lstStyle/>
          <a:p>
            <a:r>
              <a:rPr lang="ru-RU" sz="2400" dirty="0" smtClean="0"/>
              <a:t>Занятия, направленные на знакомство с профессией, ее особенностями, характеристикой, основными профессиональными компетенциями, видами выполняемых работ, квалификациями, перечнем предприятий и организаций для работы, деловыми качествами</a:t>
            </a:r>
            <a:endParaRPr lang="ru-RU" sz="2400" dirty="0"/>
          </a:p>
        </p:txBody>
      </p:sp>
      <p:pic>
        <p:nvPicPr>
          <p:cNvPr id="5" name="Рисунок 4" descr="K:\Рабочий стол\фото\Декады проф.маст\Декада -14\SDC10686.JPG"/>
          <p:cNvPicPr/>
          <p:nvPr/>
        </p:nvPicPr>
        <p:blipFill>
          <a:blip r:embed="rId2" cstate="print"/>
          <a:srcRect l="321" t="12820" r="3526" b="2137"/>
          <a:stretch>
            <a:fillRect/>
          </a:stretch>
        </p:blipFill>
        <p:spPr bwMode="auto">
          <a:xfrm>
            <a:off x="5220072" y="4005064"/>
            <a:ext cx="345638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Производственная практика -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340768"/>
            <a:ext cx="7776864" cy="4525963"/>
          </a:xfrm>
        </p:spPr>
        <p:txBody>
          <a:bodyPr/>
          <a:lstStyle/>
          <a:p>
            <a:r>
              <a:rPr lang="ru-RU" sz="2000" dirty="0" smtClean="0"/>
              <a:t>составная часть профессионального образования, подготовка рабочих и повышение их квалификации непосредственно на производстве</a:t>
            </a:r>
          </a:p>
          <a:p>
            <a:r>
              <a:rPr lang="ru-RU" sz="2000" dirty="0" smtClean="0"/>
              <a:t>Целью производственной практики учащихся колледжа является приобретение практических навыков технической и организаторской работы, необходимых для получения квалификации по различным профессиям</a:t>
            </a:r>
          </a:p>
          <a:p>
            <a:endParaRPr lang="ru-RU" sz="1800" dirty="0"/>
          </a:p>
        </p:txBody>
      </p:sp>
      <p:pic>
        <p:nvPicPr>
          <p:cNvPr id="33794" name="Picture 2" descr="SDC108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861048"/>
            <a:ext cx="3556243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5" name="Picture 3" descr="SDC156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861048"/>
            <a:ext cx="3528392" cy="2501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357765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Отработка умений в реальных условиях производства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:\Documents and Settings\Admin\Рабочий стол\для выставки золотая осень\Изображение 469.jpg"/>
          <p:cNvPicPr>
            <a:picLocks noGrp="1"/>
          </p:cNvPicPr>
          <p:nvPr>
            <p:ph idx="1"/>
          </p:nvPr>
        </p:nvPicPr>
        <p:blipFill>
          <a:blip r:embed="rId2" cstate="print"/>
          <a:srcRect l="6250" r="3125" b="15556"/>
          <a:stretch>
            <a:fillRect/>
          </a:stretch>
        </p:blipFill>
        <p:spPr bwMode="auto">
          <a:xfrm>
            <a:off x="4788024" y="2708920"/>
            <a:ext cx="4176464" cy="2736304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для выставки золотая осень\AV5B51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429000"/>
            <a:ext cx="4176464" cy="2815861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87624" y="1124744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Задачи практики:</a:t>
            </a:r>
          </a:p>
          <a:p>
            <a:r>
              <a:rPr lang="ru-RU" sz="1600" dirty="0" smtClean="0"/>
              <a:t>   закрепление у учащихся теоретических знаний и совершенствование приобретённых в процессе обучения в колледже профессиональных умений в рамках профессии для освоения рабочей профессии;</a:t>
            </a:r>
          </a:p>
          <a:p>
            <a:r>
              <a:rPr lang="ru-RU" sz="1600" dirty="0" smtClean="0"/>
              <a:t>  развитие навыков самостоятельного использования теоретических знаний в области производства для решения практических задач;</a:t>
            </a:r>
          </a:p>
          <a:p>
            <a:r>
              <a:rPr lang="ru-RU" sz="1600" dirty="0" smtClean="0"/>
              <a:t>  решение вопросов трудоустройства по окончании колледжа.</a:t>
            </a:r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Личность мастера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/о: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908720"/>
            <a:ext cx="7313613" cy="4525963"/>
          </a:xfrm>
        </p:spPr>
        <p:txBody>
          <a:bodyPr/>
          <a:lstStyle/>
          <a:p>
            <a:r>
              <a:rPr lang="ru-RU" sz="2400" dirty="0" smtClean="0"/>
              <a:t>Уровень квалификации</a:t>
            </a:r>
          </a:p>
          <a:p>
            <a:r>
              <a:rPr lang="ru-RU" sz="2400" dirty="0" smtClean="0"/>
              <a:t>Демонстрация умений</a:t>
            </a:r>
          </a:p>
          <a:p>
            <a:r>
              <a:rPr lang="ru-RU" sz="2400" dirty="0" smtClean="0"/>
              <a:t>Отношение к обучающимся</a:t>
            </a:r>
          </a:p>
          <a:p>
            <a:r>
              <a:rPr lang="ru-RU" sz="2400" dirty="0" smtClean="0"/>
              <a:t>Внешний облик</a:t>
            </a:r>
          </a:p>
          <a:p>
            <a:r>
              <a:rPr lang="ru-RU" sz="2400" dirty="0" smtClean="0"/>
              <a:t>Участие в мероприятиях</a:t>
            </a:r>
          </a:p>
          <a:p>
            <a:r>
              <a:rPr lang="ru-RU" sz="2400" dirty="0" smtClean="0"/>
              <a:t>Педагогический такт и др.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3" y="1628800"/>
            <a:ext cx="3078041" cy="41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K:\Рабочий стол\фото\Конкурсы ОБЛасть\112___04\IMG_1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717032"/>
            <a:ext cx="3480387" cy="2610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88640"/>
            <a:ext cx="5400600" cy="5937523"/>
          </a:xfrm>
        </p:spPr>
        <p:txBody>
          <a:bodyPr/>
          <a:lstStyle/>
          <a:p>
            <a:r>
              <a:rPr lang="ru-RU" sz="2000" dirty="0" smtClean="0"/>
              <a:t>- это доброволец, человек, добровольно предоставляющий свои услуги не из-за каких-либо материальных или финансовых побуждений и не по социальным, экономическим, политическим мотивам, а по убеждению, что его деятельность принесет пользу.</a:t>
            </a:r>
          </a:p>
          <a:p>
            <a:r>
              <a:rPr lang="ru-RU" sz="2400" dirty="0" smtClean="0"/>
              <a:t>Наш волонтерский отряд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«Вместе мы сила»</a:t>
            </a:r>
          </a:p>
          <a:p>
            <a:r>
              <a:rPr lang="ru-RU" sz="2200" dirty="0" err="1" smtClean="0"/>
              <a:t>Профориентационная</a:t>
            </a:r>
            <a:r>
              <a:rPr lang="ru-RU" sz="2200" dirty="0" smtClean="0"/>
              <a:t> работа;</a:t>
            </a:r>
          </a:p>
          <a:p>
            <a:r>
              <a:rPr lang="ru-RU" sz="2200" dirty="0" smtClean="0"/>
              <a:t>Пропаганда здорового образа жизни;</a:t>
            </a:r>
          </a:p>
          <a:p>
            <a:r>
              <a:rPr lang="ru-RU" sz="2200" dirty="0" smtClean="0"/>
              <a:t>Профилактика правонарушений;</a:t>
            </a:r>
          </a:p>
          <a:p>
            <a:r>
              <a:rPr lang="ru-RU" sz="2200" dirty="0" smtClean="0"/>
              <a:t>Просветительская работа (буклеты, </a:t>
            </a:r>
            <a:r>
              <a:rPr lang="ru-RU" sz="2200" dirty="0" err="1" smtClean="0"/>
              <a:t>флешмобы</a:t>
            </a:r>
            <a:r>
              <a:rPr lang="ru-RU" sz="2200" dirty="0" smtClean="0"/>
              <a:t>, </a:t>
            </a:r>
            <a:r>
              <a:rPr lang="ru-RU" sz="2200" dirty="0" err="1" smtClean="0"/>
              <a:t>квесты</a:t>
            </a:r>
            <a:r>
              <a:rPr lang="ru-RU" sz="2200" dirty="0" smtClean="0"/>
              <a:t>);</a:t>
            </a:r>
          </a:p>
          <a:p>
            <a:r>
              <a:rPr lang="ru-RU" sz="2200" dirty="0" smtClean="0"/>
              <a:t>Участие в молодежных проектах; </a:t>
            </a:r>
          </a:p>
          <a:p>
            <a:r>
              <a:rPr lang="ru-RU" sz="2200" dirty="0" smtClean="0"/>
              <a:t>Сохранность окружающей среды</a:t>
            </a:r>
          </a:p>
          <a:p>
            <a:endParaRPr lang="ru-RU" sz="2000" dirty="0"/>
          </a:p>
        </p:txBody>
      </p:sp>
      <p:pic>
        <p:nvPicPr>
          <p:cNvPr id="4" name="Рисунок 3" descr="http://www.aids.tomsk.ru/wp-content/uploads/2013/04/%D0%92%D0%BE%D0%BB%D0%BE%D0%BD%D1%82%D0%B5%D1%80%D1%8B_Page_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3168352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teologia.ru/www/news/2014/10/y24928237236_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717805" cy="850106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Родительские собрания,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выезды в школы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600" y="1340768"/>
            <a:ext cx="4392488" cy="4929411"/>
          </a:xfrm>
        </p:spPr>
        <p:txBody>
          <a:bodyPr/>
          <a:lstStyle/>
          <a:p>
            <a:r>
              <a:rPr lang="ru-RU" sz="2400" dirty="0" smtClean="0"/>
              <a:t>Это  форма связи семьи, общественности и образовательной организации, это университет важной педагогической информации, которая должна помочь родителям увидеть индивидуальные возможности их детей и нацелить на развитие способностей. </a:t>
            </a:r>
          </a:p>
          <a:p>
            <a:endParaRPr lang="ru-RU" sz="2400" dirty="0"/>
          </a:p>
        </p:txBody>
      </p:sp>
      <p:pic>
        <p:nvPicPr>
          <p:cNvPr id="4" name="Рисунок 3" descr="http://shumeyka-school.ucoz.ru/doc1/cgf1y2lfzmlszxmzmjcz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77072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queen-time.ru/media/1_kOi72ix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4139952" cy="239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Социальные сети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971600" y="908720"/>
            <a:ext cx="4824536" cy="3951288"/>
          </a:xfrm>
        </p:spPr>
        <p:txBody>
          <a:bodyPr/>
          <a:lstStyle/>
          <a:p>
            <a:r>
              <a:rPr lang="ru-RU" sz="2400" dirty="0" smtClean="0"/>
              <a:t>- специализированный программный сервис – то место, та площадка, на которой в ходе общения будет осуществляться взаимодействие между людьми. </a:t>
            </a:r>
          </a:p>
          <a:p>
            <a:r>
              <a:rPr lang="ru-RU" sz="2400" dirty="0" smtClean="0"/>
              <a:t>Социальные  сервисы нужны не только для поиска собеседника (социальных контактов), но и для появления сообществ людей, заинтересованных в общей 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цели – </a:t>
            </a:r>
            <a:r>
              <a:rPr lang="ru-RU" sz="2400" dirty="0" smtClean="0"/>
              <a:t>поиске </a:t>
            </a:r>
            <a:r>
              <a:rPr lang="ru-RU" sz="2400" dirty="0" err="1" smtClean="0"/>
              <a:t>контента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  <p:pic>
        <p:nvPicPr>
          <p:cNvPr id="4" name="Рисунок 3" descr="http://ic.pics.livejournal.com/lifeinweb/48878895/30951/30951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268760"/>
            <a:ext cx="3258244" cy="235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apravda.com/sites/default/files/field/image/173_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149080"/>
            <a:ext cx="33123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77809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Средства массовой информации (СМИ)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268760"/>
            <a:ext cx="8172400" cy="48574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— система органов </a:t>
            </a:r>
            <a:r>
              <a:rPr lang="ru-RU" dirty="0" smtClean="0">
                <a:hlinkClick r:id="rId2" tooltip="Публичный доступ"/>
              </a:rPr>
              <a:t>публичной</a:t>
            </a:r>
            <a:r>
              <a:rPr lang="ru-RU" dirty="0" smtClean="0"/>
              <a:t> </a:t>
            </a:r>
            <a:r>
              <a:rPr lang="ru-RU" u="sng" dirty="0" smtClean="0">
                <a:hlinkClick r:id="rId3" tooltip="Передача информации"/>
              </a:rPr>
              <a:t>передачи информации</a:t>
            </a:r>
            <a:r>
              <a:rPr lang="ru-RU" dirty="0" smtClean="0"/>
              <a:t> с помощью технических средств </a:t>
            </a:r>
            <a:r>
              <a:rPr lang="ru-RU" sz="2000" dirty="0" smtClean="0"/>
              <a:t>(периодическое печатное издание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, сетевое издание, телеканал, радиоканал, телепрограмма, радиопрограмма, видеопрограмма, </a:t>
            </a:r>
            <a:r>
              <a:rPr lang="ru-RU" sz="2000" dirty="0" err="1" smtClean="0">
                <a:solidFill>
                  <a:schemeClr val="bg1">
                    <a:lumMod val="10000"/>
                  </a:schemeClr>
                </a:solidFill>
              </a:rPr>
              <a:t>кинохроникальная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 программа, иная форма периодического распространения массовой информации) </a:t>
            </a:r>
            <a:endParaRPr lang="ru-RU" dirty="0" smtClean="0">
              <a:solidFill>
                <a:schemeClr val="bg1">
                  <a:lumMod val="1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ttp://svobodaslova.info/uploads/posts/2014-10/thumbs/14123116881w644h387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01008"/>
            <a:ext cx="28638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chel.fas.gov.ru/sites/chel.f.isfb.ru/files/styles/large/public/s1_66106_171_0.jpg?itok=X2gOy7k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501008"/>
            <a:ext cx="3078088" cy="210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vremya-peremen.ucoz.ru/_nw/2/0514109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437112"/>
            <a:ext cx="3193957" cy="21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1800" b="1" i="1" dirty="0" smtClean="0"/>
              <a:t>Развиваясь в ногу со временем, в колледже постоянно обновляется перечень профессий и специальностей, востребованных на рынке труда</a:t>
            </a:r>
            <a:endParaRPr lang="ru-RU" sz="1800" dirty="0"/>
          </a:p>
        </p:txBody>
      </p:sp>
      <p:pic>
        <p:nvPicPr>
          <p:cNvPr id="4" name="Содержимое 3" descr="C:\Documents and Settings\Admin\Рабочий стол\для выставки золотая осень\DSC002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3254" y="2276873"/>
            <a:ext cx="3819066" cy="2849844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Интерактивные формы и методы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профориентационной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работы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Интерактивность </a:t>
            </a:r>
          </a:p>
          <a:p>
            <a:r>
              <a:rPr lang="ru-RU" dirty="0" smtClean="0"/>
              <a:t>(от англ. </a:t>
            </a:r>
            <a:r>
              <a:rPr lang="ru-RU" dirty="0" err="1" smtClean="0"/>
              <a:t>interactive</a:t>
            </a:r>
            <a:r>
              <a:rPr lang="ru-RU" dirty="0" smtClean="0"/>
              <a:t> «взаимодействующий») - это некая взаимная деятельность, а именно - взаимодействие. </a:t>
            </a:r>
            <a:endParaRPr lang="ru-RU" dirty="0"/>
          </a:p>
        </p:txBody>
      </p:sp>
      <p:pic>
        <p:nvPicPr>
          <p:cNvPr id="32770" name="Picture 2" descr="K:\Ст. мастер\АГРОКЛАссы\Агроклассы, занятие№3\SDC11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500438"/>
            <a:ext cx="2307450" cy="30766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501781" cy="922114"/>
          </a:xfrm>
        </p:spPr>
        <p:txBody>
          <a:bodyPr/>
          <a:lstStyle/>
          <a:p>
            <a:pPr algn="ctr"/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Профориентационная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интерактивная инсталляция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268760"/>
            <a:ext cx="8316416" cy="478539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Профориентация –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выбор профессии или ориентация на профессию. Комплекс занятий, проводимый с целью выявить склонность человека к определенному виду деятельности.</a:t>
            </a:r>
            <a:endParaRPr lang="ru-RU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Инсталляция</a:t>
            </a:r>
            <a:r>
              <a:rPr lang="ru-RU" sz="2200" dirty="0" smtClean="0"/>
              <a:t> (англ. </a:t>
            </a:r>
            <a:r>
              <a:rPr lang="ru-RU" sz="2200" dirty="0" err="1" smtClean="0"/>
              <a:t>installation</a:t>
            </a:r>
            <a:r>
              <a:rPr lang="ru-RU" sz="2200" dirty="0" smtClean="0"/>
              <a:t> - установка, размещение, монтаж) - форма современного искусства, представляющая собой объёмно- пространственную композицию из разнообразных реальных предметов, объединённых единым художественным замыслом. </a:t>
            </a:r>
          </a:p>
          <a:p>
            <a:r>
              <a:rPr lang="ru-RU" sz="2200" dirty="0" smtClean="0"/>
              <a:t>Под </a:t>
            </a:r>
            <a:r>
              <a:rPr lang="ru-RU" sz="2200" b="1" dirty="0" err="1" smtClean="0">
                <a:solidFill>
                  <a:schemeClr val="accent6">
                    <a:lumMod val="50000"/>
                  </a:schemeClr>
                </a:solidFill>
              </a:rPr>
              <a:t>профориентационной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 интерактивной инсталляцией  </a:t>
            </a:r>
            <a:r>
              <a:rPr lang="ru-RU" sz="2200" dirty="0" smtClean="0"/>
              <a:t>подразумевается  созданная  в пространстве  объемно-пространственная  композиция из разнообразных реальных предметов и  объемных элементов декорации, раскрывающая содержание профессии, определенную идею и являющаяся пространством для организации взаимодействия между объектами инсталляции и её зрителями.</a:t>
            </a:r>
            <a:endParaRPr lang="ru-RU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313613" cy="1143000"/>
          </a:xfrm>
        </p:spPr>
        <p:txBody>
          <a:bodyPr/>
          <a:lstStyle/>
          <a:p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Профориентационный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тренинг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196752"/>
            <a:ext cx="7429773" cy="4785395"/>
          </a:xfrm>
        </p:spPr>
        <p:txBody>
          <a:bodyPr/>
          <a:lstStyle/>
          <a:p>
            <a:r>
              <a:rPr lang="ru-RU" sz="2400" dirty="0" smtClean="0"/>
              <a:t>Обучающиеся в активной форме получают необходимую информацию о профессиях, совместно выявляют проблемные стороны выбора профессии, приобретают коммуникативные навыки. </a:t>
            </a:r>
          </a:p>
          <a:p>
            <a:r>
              <a:rPr lang="ru-RU" sz="2400" dirty="0" smtClean="0"/>
              <a:t>ПРИМЕР: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«Моя профессия – мое будущее» </a:t>
            </a:r>
            <a:r>
              <a:rPr lang="ru-RU" sz="2400" dirty="0" smtClean="0"/>
              <a:t>включает в себя следующие упражнения:</a:t>
            </a:r>
          </a:p>
          <a:p>
            <a:pPr lvl="0"/>
            <a:r>
              <a:rPr lang="ru-RU" sz="2400" dirty="0" smtClean="0"/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«Имя – легенда»;</a:t>
            </a:r>
          </a:p>
          <a:p>
            <a:pPr lvl="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«Знания –основа умений»;</a:t>
            </a:r>
          </a:p>
          <a:p>
            <a:pPr lvl="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«День из жизни…»;</a:t>
            </a:r>
          </a:p>
          <a:p>
            <a:pPr lvl="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«Калейдоскоп профессий»;</a:t>
            </a:r>
          </a:p>
          <a:p>
            <a:pPr lvl="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«Могу, хочу, надо».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313613" cy="11430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Экскурсия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052736"/>
            <a:ext cx="7313613" cy="4525963"/>
          </a:xfrm>
        </p:spPr>
        <p:txBody>
          <a:bodyPr/>
          <a:lstStyle/>
          <a:p>
            <a:r>
              <a:rPr lang="ru-RU" sz="2400" dirty="0" smtClean="0"/>
              <a:t>Экскурсия на предприятие – это один из способов понимания сути деятельности в той или иной профессии. </a:t>
            </a:r>
          </a:p>
          <a:p>
            <a:r>
              <a:rPr lang="ru-RU" sz="2400" dirty="0" smtClean="0"/>
              <a:t>Задача такой экскурсии заключается в том, чтобы научить  самостоятельно производить конкретный анализ профессиональной деятельности </a:t>
            </a:r>
            <a:endParaRPr lang="ru-RU" sz="2400" dirty="0"/>
          </a:p>
        </p:txBody>
      </p:sp>
      <p:pic>
        <p:nvPicPr>
          <p:cNvPr id="4" name="Picture 3" descr="K:\Ст. мастер\Сайт колледжа\2014 год\Агропоколение, занятие 2\В музе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933056"/>
            <a:ext cx="3639047" cy="2426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K:\Рабочий стол\фото\Винзили, экскурсии, Тюмень\Экскурсия\SDC18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861048"/>
            <a:ext cx="3333891" cy="2500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Конкурс профессионального мастерства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28800"/>
            <a:ext cx="7776864" cy="4525963"/>
          </a:xfrm>
        </p:spPr>
        <p:txBody>
          <a:bodyPr/>
          <a:lstStyle/>
          <a:p>
            <a:r>
              <a:rPr lang="ru-RU" sz="2400" dirty="0" smtClean="0"/>
              <a:t>Смысл конкурсных программ                           заключается в сравнении                                                       себя с окружающими.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Конкурсные программы позволяют:</a:t>
            </a:r>
          </a:p>
          <a:p>
            <a:pPr lvl="0"/>
            <a:r>
              <a:rPr lang="ru-RU" dirty="0" smtClean="0"/>
              <a:t>сформировать адекватную самооценку;</a:t>
            </a:r>
          </a:p>
          <a:p>
            <a:pPr lvl="0"/>
            <a:r>
              <a:rPr lang="ru-RU" dirty="0" smtClean="0"/>
              <a:t>развить свои волевые качества;</a:t>
            </a:r>
          </a:p>
          <a:p>
            <a:pPr lvl="0"/>
            <a:r>
              <a:rPr lang="ru-RU" dirty="0" smtClean="0"/>
              <a:t>воспитать свой эстетический вкус;</a:t>
            </a:r>
          </a:p>
          <a:p>
            <a:r>
              <a:rPr lang="ru-RU" dirty="0" smtClean="0"/>
              <a:t>самоопределиться в мире профессий.</a:t>
            </a:r>
            <a:endParaRPr lang="ru-RU" dirty="0"/>
          </a:p>
        </p:txBody>
      </p:sp>
      <p:pic>
        <p:nvPicPr>
          <p:cNvPr id="3074" name="Picture 2" descr="K:\Ст. мастер\Сайт колледжа\WS -2015 конкурс\Евгения готовит.JPG"/>
          <p:cNvPicPr>
            <a:picLocks noChangeAspect="1" noChangeArrowheads="1"/>
          </p:cNvPicPr>
          <p:nvPr/>
        </p:nvPicPr>
        <p:blipFill>
          <a:blip r:embed="rId2" cstate="print"/>
          <a:srcRect l="15387" b="3188"/>
          <a:stretch>
            <a:fillRect/>
          </a:stretch>
        </p:blipFill>
        <p:spPr bwMode="auto">
          <a:xfrm>
            <a:off x="6084168" y="1340768"/>
            <a:ext cx="277180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884368" cy="34605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Конкурсы по профессиям на различных уровнях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4818" name="Рисунок 35" descr="H:\Рабочий стол\фото\фото на банер\SDC16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89868"/>
            <a:ext cx="3528391" cy="2538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K:\Рабочий стол\фото\КОНКУРС Славим человека труда\IMG_13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3" y="3645024"/>
            <a:ext cx="3816424" cy="2807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K:\Рабочий стол\фото\Конкурсы ОБЛасть\112___04\IMG_1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717032"/>
            <a:ext cx="3627669" cy="2720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K:\Рабочий стол\фото\Декады проф.маст\Декада -14\IMG_0029.JPG"/>
          <p:cNvPicPr>
            <a:picLocks noGrp="1"/>
          </p:cNvPicPr>
          <p:nvPr>
            <p:ph idx="1"/>
          </p:nvPr>
        </p:nvPicPr>
        <p:blipFill>
          <a:blip r:embed="rId5" cstate="print"/>
          <a:srcRect l="14958" t="20857"/>
          <a:stretch>
            <a:fillRect/>
          </a:stretch>
        </p:blipFill>
        <p:spPr bwMode="auto">
          <a:xfrm>
            <a:off x="5220072" y="908720"/>
            <a:ext cx="352839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День открытых дверей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556792"/>
            <a:ext cx="7313613" cy="4525963"/>
          </a:xfrm>
        </p:spPr>
        <p:txBody>
          <a:bodyPr/>
          <a:lstStyle/>
          <a:p>
            <a:r>
              <a:rPr lang="ru-RU" dirty="0" smtClean="0"/>
              <a:t>Обучающиеся колледжа представляют свою будущую профессию для учащихся школ в различных формах</a:t>
            </a:r>
            <a:endParaRPr lang="ru-RU" dirty="0"/>
          </a:p>
        </p:txBody>
      </p:sp>
      <p:pic>
        <p:nvPicPr>
          <p:cNvPr id="4" name="Рисунок 3" descr="K:\Рабочий стол\фото\Выставки, встречи, конкурсы, ЭКСКУРСИИ\Экскурсия школа №1\SDC103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429000"/>
            <a:ext cx="3888432" cy="2836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K:\Рабочий стол\фото\Выставки, встречи, конкурсы, ЭКСКУРСИИ\День с- х раб. обслуживание\SDC17115.JPG"/>
          <p:cNvPicPr>
            <a:picLocks noChangeAspect="1" noChangeArrowheads="1"/>
          </p:cNvPicPr>
          <p:nvPr/>
        </p:nvPicPr>
        <p:blipFill>
          <a:blip r:embed="rId3" cstate="print"/>
          <a:srcRect l="8956" t="3814" r="15869" b="11863"/>
          <a:stretch>
            <a:fillRect/>
          </a:stretch>
        </p:blipFill>
        <p:spPr bwMode="auto">
          <a:xfrm>
            <a:off x="1259632" y="3429000"/>
            <a:ext cx="3456384" cy="2907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:\Рабочий стол\фото\Ярмарка 13 АПК\IMG_0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124744"/>
            <a:ext cx="345638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313613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Выставки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96752"/>
            <a:ext cx="7529637" cy="4525963"/>
          </a:xfrm>
        </p:spPr>
        <p:txBody>
          <a:bodyPr/>
          <a:lstStyle/>
          <a:p>
            <a:r>
              <a:rPr lang="ru-RU" sz="2200" dirty="0" smtClean="0"/>
              <a:t>Презентация</a:t>
            </a:r>
          </a:p>
          <a:p>
            <a:r>
              <a:rPr lang="ru-RU" sz="2200" dirty="0" smtClean="0"/>
              <a:t>Ярмарка</a:t>
            </a:r>
          </a:p>
          <a:p>
            <a:r>
              <a:rPr lang="ru-RU" sz="2200" dirty="0" smtClean="0"/>
              <a:t>Конкурс</a:t>
            </a:r>
          </a:p>
          <a:p>
            <a:r>
              <a:rPr lang="ru-RU" sz="2200" dirty="0" smtClean="0"/>
              <a:t>Итоговая</a:t>
            </a:r>
          </a:p>
          <a:p>
            <a:r>
              <a:rPr lang="ru-RU" sz="2200" dirty="0" smtClean="0"/>
              <a:t>Творческих работ</a:t>
            </a:r>
          </a:p>
          <a:p>
            <a:r>
              <a:rPr lang="ru-RU" sz="2200" dirty="0" smtClean="0"/>
              <a:t>Тематическая</a:t>
            </a:r>
          </a:p>
          <a:p>
            <a:r>
              <a:rPr lang="ru-RU" sz="2200" dirty="0" smtClean="0"/>
              <a:t>Дефиле</a:t>
            </a:r>
          </a:p>
          <a:p>
            <a:r>
              <a:rPr lang="ru-RU" sz="2200" dirty="0" smtClean="0"/>
              <a:t> </a:t>
            </a:r>
            <a:endParaRPr lang="ru-RU" sz="2200" dirty="0"/>
          </a:p>
        </p:txBody>
      </p:sp>
      <p:pic>
        <p:nvPicPr>
          <p:cNvPr id="4" name="Рисунок 3" descr="K:\Рабочий стол\фото\Выставки, встречи, конкурсы, ЭКСКУРСИИ\Дефиле Новый год\20131227_182716.jpg"/>
          <p:cNvPicPr/>
          <p:nvPr/>
        </p:nvPicPr>
        <p:blipFill>
          <a:blip r:embed="rId3" cstate="print"/>
          <a:srcRect l="4009" t="721" r="16782" b="13942"/>
          <a:stretch>
            <a:fillRect/>
          </a:stretch>
        </p:blipFill>
        <p:spPr bwMode="auto">
          <a:xfrm>
            <a:off x="4139952" y="3645024"/>
            <a:ext cx="1768475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K:\Рабочий стол\фото\Декады проф.маст\Декада -14\SDC1067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221088"/>
            <a:ext cx="2609850" cy="1960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K:\Рабочий стол\фото\Конкурсы ОБЛасть\Фестиваль Мир профессий-14\Подготовка к фестивалю\19102014357.jpg"/>
          <p:cNvPicPr/>
          <p:nvPr/>
        </p:nvPicPr>
        <p:blipFill>
          <a:blip r:embed="rId5" cstate="print"/>
          <a:srcRect t="4612" r="2703" b="14320"/>
          <a:stretch>
            <a:fillRect/>
          </a:stretch>
        </p:blipFill>
        <p:spPr bwMode="auto">
          <a:xfrm>
            <a:off x="6588224" y="908720"/>
            <a:ext cx="223495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H:\Рабочий стол\фото\Кабинеты после ремонта\100SSCAM\SDC14955.JPG"/>
          <p:cNvPicPr>
            <a:picLocks noChangeAspect="1" noChangeArrowheads="1"/>
          </p:cNvPicPr>
          <p:nvPr/>
        </p:nvPicPr>
        <p:blipFill>
          <a:blip r:embed="rId6" cstate="print"/>
          <a:srcRect l="1895" t="17059" r="1474" b="9016"/>
          <a:stretch>
            <a:fillRect/>
          </a:stretch>
        </p:blipFill>
        <p:spPr bwMode="auto">
          <a:xfrm>
            <a:off x="251520" y="4293096"/>
            <a:ext cx="3672408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Шаблон оформления 'Надпись крупным планом'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Шаблон оформления 'Надпись крупным планом'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Надпись крупным планом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312</TotalTime>
  <Words>604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Тема2</vt:lpstr>
      <vt:lpstr>Профориентация – шаг в сознательную жизнь</vt:lpstr>
      <vt:lpstr>Интерактивные формы и методы профориентационной работы</vt:lpstr>
      <vt:lpstr>Профориентационная интерактивная инсталляция </vt:lpstr>
      <vt:lpstr>Профориентационный тренинг</vt:lpstr>
      <vt:lpstr>Экскурсия </vt:lpstr>
      <vt:lpstr>Конкурс профессионального мастерства</vt:lpstr>
      <vt:lpstr>Конкурсы по профессиям на различных уровнях</vt:lpstr>
      <vt:lpstr>День открытых дверей</vt:lpstr>
      <vt:lpstr>Выставки </vt:lpstr>
      <vt:lpstr>Введение в специальность</vt:lpstr>
      <vt:lpstr>Производственная практика -</vt:lpstr>
      <vt:lpstr>Отработка умений в реальных условиях производства</vt:lpstr>
      <vt:lpstr>Личность мастера п/о: </vt:lpstr>
      <vt:lpstr>Слайд 14</vt:lpstr>
      <vt:lpstr>Родительские собрания, выезды в школы</vt:lpstr>
      <vt:lpstr>Социальные сети</vt:lpstr>
      <vt:lpstr>Средства массовой информации (СМИ)</vt:lpstr>
      <vt:lpstr>Развиваясь в ногу со временем, в колледже постоянно обновляется перечень профессий и специальностей, востребованных на рынке труда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 формы и методы профориентационной работы</dc:title>
  <dc:creator>Пользователь</dc:creator>
  <cp:lastModifiedBy>Пользователь</cp:lastModifiedBy>
  <cp:revision>34</cp:revision>
  <dcterms:created xsi:type="dcterms:W3CDTF">2016-01-27T07:22:51Z</dcterms:created>
  <dcterms:modified xsi:type="dcterms:W3CDTF">2016-02-02T17:30:52Z</dcterms:modified>
</cp:coreProperties>
</file>