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2"/>
  </p:notesMasterIdLst>
  <p:handoutMasterIdLst>
    <p:handoutMasterId r:id="rId13"/>
  </p:handoutMasterIdLst>
  <p:sldIdLst>
    <p:sldId id="290" r:id="rId2"/>
    <p:sldId id="284" r:id="rId3"/>
    <p:sldId id="256" r:id="rId4"/>
    <p:sldId id="267" r:id="rId5"/>
    <p:sldId id="285" r:id="rId6"/>
    <p:sldId id="268" r:id="rId7"/>
    <p:sldId id="287" r:id="rId8"/>
    <p:sldId id="288" r:id="rId9"/>
    <p:sldId id="289" r:id="rId10"/>
    <p:sldId id="286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5C3"/>
    <a:srgbClr val="1A2AC0"/>
    <a:srgbClr val="231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E48A9-42B5-47AD-8A49-B6A8EC456FF3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F3AAE-E0F8-4EF9-A422-189EBA7AC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243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843A6-B50C-4C95-B8E0-0C4F46BFCAE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3429F-C60A-42B5-B7EB-D7FC77348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3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429F-C60A-42B5-B7EB-D7FC77348A6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87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endParaRPr lang="ru-RU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10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7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2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0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61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95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0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7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4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kolkovo.ru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7339142" cy="352044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Современные подходы в профессиональной ориентации молодежи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err="1" smtClean="0"/>
              <a:t>Шаркунова</a:t>
            </a:r>
            <a:r>
              <a:rPr lang="ru-RU" dirty="0" smtClean="0"/>
              <a:t> Юлия Владимировна</a:t>
            </a:r>
          </a:p>
          <a:p>
            <a:pPr algn="r"/>
            <a:r>
              <a:rPr lang="ru-RU" dirty="0" err="1" smtClean="0"/>
              <a:t>к.п.н</a:t>
            </a:r>
            <a:r>
              <a:rPr lang="ru-RU" dirty="0" smtClean="0"/>
              <a:t>., заведующая кафедрой педагогики </a:t>
            </a:r>
          </a:p>
          <a:p>
            <a:pPr algn="r"/>
            <a:r>
              <a:rPr lang="ru-RU" dirty="0" smtClean="0"/>
              <a:t>и психологии ТОГИРРО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02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0"/>
          <p:cNvGrpSpPr>
            <a:grpSpLocks/>
          </p:cNvGrpSpPr>
          <p:nvPr/>
        </p:nvGrpSpPr>
        <p:grpSpPr bwMode="auto">
          <a:xfrm>
            <a:off x="305366" y="288880"/>
            <a:ext cx="8858280" cy="6357982"/>
            <a:chOff x="1358146" y="1193212"/>
            <a:chExt cx="1785950" cy="579927"/>
          </a:xfrm>
        </p:grpSpPr>
        <p:sp>
          <p:nvSpPr>
            <p:cNvPr id="16" name="AutoShape 8"/>
            <p:cNvSpPr>
              <a:spLocks noChangeArrowheads="1"/>
            </p:cNvSpPr>
            <p:nvPr/>
          </p:nvSpPr>
          <p:spPr bwMode="gray">
            <a:xfrm>
              <a:off x="1358146" y="1193212"/>
              <a:ext cx="1785950" cy="579927"/>
            </a:xfrm>
            <a:prstGeom prst="roundRect">
              <a:avLst>
                <a:gd name="adj" fmla="val 4256"/>
              </a:avLst>
            </a:prstGeom>
            <a:solidFill>
              <a:schemeClr val="bg2">
                <a:lumMod val="75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sz="2400" smtClean="0"/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1386494" y="1200062"/>
              <a:ext cx="1734503" cy="565325"/>
            </a:xfrm>
            <a:prstGeom prst="roundRect">
              <a:avLst>
                <a:gd name="adj" fmla="val 4272"/>
              </a:avLst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2400" smtClean="0"/>
            </a:p>
          </p:txBody>
        </p:sp>
      </p:grpSp>
      <p:pic>
        <p:nvPicPr>
          <p:cNvPr id="5123" name="Picture 2" descr="\\depon-nur\Общая\lenta.tif\lenta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</a:blip>
          <a:srcRect l="21774" r="18716" b="9920"/>
          <a:stretch>
            <a:fillRect/>
          </a:stretch>
        </p:blipFill>
        <p:spPr bwMode="auto">
          <a:xfrm>
            <a:off x="4568825" y="5994400"/>
            <a:ext cx="4575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" descr="\\depon-nur\Общая\lenta.tif\lenta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</a:blip>
          <a:srcRect l="18716" r="21774" b="9920"/>
          <a:stretch>
            <a:fillRect/>
          </a:stretch>
        </p:blipFill>
        <p:spPr bwMode="auto">
          <a:xfrm>
            <a:off x="0" y="5994400"/>
            <a:ext cx="4572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7"/>
          <p:cNvSpPr>
            <a:spLocks noChangeArrowheads="1"/>
          </p:cNvSpPr>
          <p:nvPr/>
        </p:nvSpPr>
        <p:spPr bwMode="auto">
          <a:xfrm>
            <a:off x="0" y="1631"/>
            <a:ext cx="915352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Профориентационное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 пространство Тюменской области 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12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9925" y="646430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2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 rot="19610165">
            <a:off x="20644" y="1442012"/>
            <a:ext cx="3803637" cy="120808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threePt" dir="t"/>
          </a:scene3d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Общеобразовательные организации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571736" y="5429264"/>
            <a:ext cx="4183295" cy="852487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Экономическая площадка Тюменской области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 rot="1804775">
            <a:off x="5598553" y="1285105"/>
            <a:ext cx="3788246" cy="91598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threePt" dir="t"/>
          </a:scene3d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Высшие и профессиональные образовательные организации</a:t>
            </a:r>
          </a:p>
        </p:txBody>
      </p:sp>
      <p:cxnSp>
        <p:nvCxnSpPr>
          <p:cNvPr id="3" name="Прямая со стрелкой 2"/>
          <p:cNvCxnSpPr>
            <a:endCxn id="17" idx="0"/>
          </p:cNvCxnSpPr>
          <p:nvPr/>
        </p:nvCxnSpPr>
        <p:spPr>
          <a:xfrm rot="16200000" flipV="1">
            <a:off x="3389494" y="1722010"/>
            <a:ext cx="2845905" cy="12984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571472" y="3357562"/>
            <a:ext cx="4141816" cy="285751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733925" y="3357563"/>
            <a:ext cx="3981479" cy="292895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business team of success &amp;icy;&amp;zcy; Andres Rodriguez, &amp;Rcy;&amp;ocy;&amp;yacy;&amp;lcy;&amp;tcy;&amp;icy;-&amp;fcy;&amp;rcy;&amp;icy; &amp;scy;&amp;tcy;&amp;ocy;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2000240"/>
            <a:ext cx="4573528" cy="308223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651996" y="2011940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Коллективное развитие региона через </a:t>
            </a:r>
            <a:r>
              <a:rPr lang="ru-RU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успешность </a:t>
            </a:r>
          </a:p>
          <a:p>
            <a:pPr algn="ctr"/>
            <a:r>
              <a:rPr lang="ru-RU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 человека</a:t>
            </a:r>
            <a:endParaRPr lang="ru-RU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15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Самоопределение молодежи </a:t>
            </a:r>
            <a:br>
              <a:rPr lang="ru-RU" dirty="0" smtClean="0"/>
            </a:br>
            <a:r>
              <a:rPr lang="ru-RU" dirty="0" smtClean="0"/>
              <a:t>в современных условиях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2132856"/>
            <a:ext cx="3000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Акцентирование личностного самоопределения в ущерб социальному,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в котором недооценивается стимул самореализации «для общества»</a:t>
            </a:r>
            <a:endParaRPr lang="ru-RU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052" name="Picture 4" descr="&amp;Ncy;&amp;acy;&amp;ucy;&amp;chcy;&amp;ncy;&amp;ocy; &amp;tcy;&amp;iecy;&amp;khcy;&amp;ncy;&amp;icy;&amp;chcy;&amp;iecy;&amp;scy;&amp;kcy;&amp;acy;&amp;yacy; &amp;bcy;&amp;icy;&amp;bcy;&amp;lcy;&amp;icy;&amp;ocy;&amp;tcy;&amp;ie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988840"/>
            <a:ext cx="5334000" cy="464820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26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642918"/>
            <a:ext cx="7772400" cy="1184273"/>
          </a:xfrm>
        </p:spPr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Современная </a:t>
            </a:r>
            <a:r>
              <a:rPr lang="ru-RU" sz="4800" cap="all" dirty="0" smtClean="0"/>
              <a:t>профориентация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2789" y="1484784"/>
            <a:ext cx="7643866" cy="3786214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 smtClean="0"/>
              <a:t>на макро уровне:</a:t>
            </a:r>
          </a:p>
          <a:p>
            <a:pPr algn="ctr"/>
            <a:r>
              <a:rPr lang="ru-RU" sz="2000" dirty="0" smtClean="0"/>
              <a:t> успешная социализация и эффективная самореализация молодежи, для развития ее потенциала в интересах России;</a:t>
            </a:r>
          </a:p>
          <a:p>
            <a:pPr algn="ctr"/>
            <a:r>
              <a:rPr lang="ru-RU" sz="2000" b="1" u="sng" dirty="0" smtClean="0"/>
              <a:t>на микро уровне: </a:t>
            </a:r>
          </a:p>
          <a:p>
            <a:pPr algn="ctr"/>
            <a:r>
              <a:rPr lang="ru-RU" sz="2000" dirty="0" smtClean="0"/>
              <a:t>диагностика, развитие и использование ресурсов человека для самостоятельного формирования  траектории успешной реализации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Новизна подхода в профориентации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Понимание профессионального самоопределения как </a:t>
            </a:r>
            <a:r>
              <a:rPr lang="ru-RU" sz="3200" dirty="0"/>
              <a:t>самостоятельного формирования  личного образовательно-профессионального формата на протяжении жизни, а не </a:t>
            </a:r>
            <a:r>
              <a:rPr lang="ru-RU" sz="3200" dirty="0" smtClean="0"/>
              <a:t>однократного </a:t>
            </a:r>
            <a:r>
              <a:rPr lang="ru-RU" sz="3200" dirty="0"/>
              <a:t>выбора </a:t>
            </a:r>
            <a:r>
              <a:rPr lang="ru-RU" sz="3200" dirty="0" smtClean="0"/>
              <a:t>профессии.</a:t>
            </a:r>
          </a:p>
          <a:p>
            <a:pPr lvl="0"/>
            <a:r>
              <a:rPr lang="ru-RU" sz="3200" dirty="0" smtClean="0"/>
              <a:t>Переход от «</a:t>
            </a:r>
            <a:r>
              <a:rPr lang="ru-RU" sz="3200" dirty="0" err="1" smtClean="0"/>
              <a:t>мероприятийного</a:t>
            </a:r>
            <a:r>
              <a:rPr lang="ru-RU" sz="3200" dirty="0" smtClean="0"/>
              <a:t> подхода» к системному.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85720" y="2571744"/>
            <a:ext cx="8715404" cy="18383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0" y="2643182"/>
            <a:ext cx="9001124" cy="158591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42892" y="2209386"/>
            <a:ext cx="9572628" cy="1256014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62302"/>
              </a:avLst>
            </a:prstTxWarp>
            <a:spAutoFit/>
          </a:bodyPr>
          <a:lstStyle/>
          <a:p>
            <a:pPr algn="ctr" eaLnBrk="0" hangingPunct="0">
              <a:defRPr/>
            </a:pP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положительного образа </a:t>
            </a:r>
          </a:p>
          <a:p>
            <a:pPr algn="ctr" eaLnBrk="0" hangingPunct="0">
              <a:defRPr/>
            </a:pPr>
            <a:r>
              <a:rPr lang="ru-RU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своего будущего в регионе</a:t>
            </a:r>
            <a:endParaRPr lang="ru-RU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571472" y="642918"/>
            <a:ext cx="2714644" cy="2361602"/>
            <a:chOff x="525" y="1680"/>
            <a:chExt cx="1233" cy="2461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576" y="1680"/>
              <a:ext cx="1152" cy="2461"/>
            </a:xfrm>
            <a:prstGeom prst="roundRect">
              <a:avLst>
                <a:gd name="adj" fmla="val 8854"/>
              </a:avLst>
            </a:prstGeom>
            <a:gradFill rotWithShape="1">
              <a:gsLst>
                <a:gs pos="0">
                  <a:srgbClr val="CCECFF"/>
                </a:gs>
                <a:gs pos="90000">
                  <a:schemeClr val="bg1">
                    <a:alpha val="88000"/>
                  </a:schemeClr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 altLang="ru-RU">
                <a:latin typeface="Verdana" panose="020B0604030504040204" pitchFamily="34" charset="0"/>
                <a:cs typeface="+mn-cs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25" y="1824"/>
              <a:ext cx="1233" cy="38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endParaRPr lang="en-US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143636" y="714328"/>
            <a:ext cx="2500516" cy="2285567"/>
            <a:chOff x="611" y="1830"/>
            <a:chExt cx="1152" cy="2400"/>
          </a:xfrm>
        </p:grpSpPr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611" y="1830"/>
              <a:ext cx="1152" cy="2400"/>
            </a:xfrm>
            <a:prstGeom prst="roundRect">
              <a:avLst>
                <a:gd name="adj" fmla="val 8854"/>
              </a:avLst>
            </a:prstGeom>
            <a:gradFill rotWithShape="1">
              <a:gsLst>
                <a:gs pos="0">
                  <a:srgbClr val="CCECFF"/>
                </a:gs>
                <a:gs pos="90000">
                  <a:schemeClr val="bg1">
                    <a:alpha val="88000"/>
                  </a:schemeClr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 altLang="ru-RU">
                <a:latin typeface="Verdana" panose="020B0604030504040204" pitchFamily="34" charset="0"/>
                <a:cs typeface="+mn-cs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639" y="2055"/>
              <a:ext cx="1039" cy="1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400" i="1" dirty="0" smtClean="0"/>
                <a:t>проекция своих целей на конкретные условия региона, разработке их реализации в форме возможных проектов и преобразующей деятельности</a:t>
              </a:r>
              <a:endParaRPr lang="ru-RU" altLang="ru-RU" sz="1400" b="1" dirty="0">
                <a:solidFill>
                  <a:srgbClr val="001D3A"/>
                </a:solidFill>
                <a:latin typeface="Arial" charset="0"/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3357555" y="500043"/>
            <a:ext cx="2714644" cy="2071701"/>
            <a:chOff x="512" y="1680"/>
            <a:chExt cx="1280" cy="2334"/>
          </a:xfrm>
        </p:grpSpPr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576" y="1680"/>
              <a:ext cx="1152" cy="2334"/>
            </a:xfrm>
            <a:prstGeom prst="roundRect">
              <a:avLst>
                <a:gd name="adj" fmla="val 8854"/>
              </a:avLst>
            </a:prstGeom>
            <a:gradFill rotWithShape="1">
              <a:gsLst>
                <a:gs pos="0">
                  <a:srgbClr val="CCECFF"/>
                </a:gs>
                <a:gs pos="90000">
                  <a:schemeClr val="bg1">
                    <a:alpha val="88000"/>
                  </a:schemeClr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 altLang="ru-RU">
                <a:latin typeface="Verdana" panose="020B0604030504040204" pitchFamily="34" charset="0"/>
                <a:cs typeface="+mn-cs"/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512" y="1806"/>
              <a:ext cx="1280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ru-RU" altLang="ru-RU" b="1" dirty="0">
                <a:solidFill>
                  <a:srgbClr val="001D3A"/>
                </a:solidFill>
                <a:latin typeface="Arial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14348" y="714356"/>
            <a:ext cx="25003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изучение современного состояния социально-экономического развития в регионе и прогнозирование востребованных направлений профессиональной деятельности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642918"/>
            <a:ext cx="25003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развитие ценностной и эмоциональной сфер старшеклассников на основе познания культуры региона,  </a:t>
            </a:r>
          </a:p>
          <a:p>
            <a:pPr algn="ctr"/>
            <a:r>
              <a:rPr lang="ru-RU" sz="1400" i="1" dirty="0" smtClean="0"/>
              <a:t>сформированного чувства патриотизма к малой родине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346892" y="5229200"/>
            <a:ext cx="2857520" cy="1200329"/>
          </a:xfrm>
          <a:prstGeom prst="rect">
            <a:avLst/>
          </a:prstGeom>
          <a:gradFill flip="none" rotWithShape="1">
            <a:gsLst>
              <a:gs pos="0">
                <a:srgbClr val="2F95C3">
                  <a:tint val="66000"/>
                  <a:satMod val="160000"/>
                </a:srgbClr>
              </a:gs>
              <a:gs pos="50000">
                <a:srgbClr val="2F95C3">
                  <a:tint val="44500"/>
                  <a:satMod val="160000"/>
                </a:srgbClr>
              </a:gs>
              <a:gs pos="100000">
                <a:srgbClr val="2F95C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наличие у молодежи намерений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самоактуализации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регионе</a:t>
            </a:r>
            <a:endParaRPr lang="ru-RU" b="1" cap="all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139952" y="4410069"/>
            <a:ext cx="1080120" cy="819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1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Информационные</a:t>
            </a:r>
            <a:r>
              <a:rPr lang="ru-RU" sz="3200" dirty="0"/>
              <a:t> методы</a:t>
            </a:r>
            <a:r>
              <a:rPr lang="ru-RU" sz="3200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о рынке труда </a:t>
            </a:r>
          </a:p>
          <a:p>
            <a:r>
              <a:rPr lang="ru-RU" dirty="0" smtClean="0"/>
              <a:t> </a:t>
            </a:r>
            <a:r>
              <a:rPr lang="ru-RU" dirty="0" smtClean="0"/>
              <a:t>о </a:t>
            </a:r>
            <a:r>
              <a:rPr lang="ru-RU" dirty="0"/>
              <a:t>рынке образования (где получить образование по выбранной специальности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smtClean="0"/>
              <a:t>об </a:t>
            </a:r>
            <a:r>
              <a:rPr lang="ru-RU" dirty="0"/>
              <a:t>инфраструктуре профориентации (где получить консультацию, пройти стажировку и т.п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814392" y="1628800"/>
            <a:ext cx="3657600" cy="397764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http://www.skolkovo.ru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4221" t="17867" r="35451" b="13281"/>
          <a:stretch/>
        </p:blipFill>
        <p:spPr>
          <a:xfrm>
            <a:off x="4814392" y="2034052"/>
            <a:ext cx="338336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Активизирующие</a:t>
            </a:r>
            <a:r>
              <a:rPr lang="ru-RU" dirty="0"/>
              <a:t> </a:t>
            </a:r>
            <a:r>
              <a:rPr lang="ru-RU" dirty="0" smtClean="0"/>
              <a:t>методы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аправленны на </a:t>
            </a:r>
            <a:r>
              <a:rPr lang="ru-RU" dirty="0"/>
              <a:t>формирование внутренней готовности к самостоятельному и осознанному построению своего жизненного пути. </a:t>
            </a:r>
          </a:p>
        </p:txBody>
      </p:sp>
      <p:pic>
        <p:nvPicPr>
          <p:cNvPr id="4" name="Picture 6" descr="IMG_57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140968"/>
            <a:ext cx="3528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tgasu.ru/content/news/post-3417/gallery/img_1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23" y="3068960"/>
            <a:ext cx="3707904" cy="24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sluh.ru/uploads/base_image/image/32088/huge_de4ef753-2b31-4c0c-8816-553bb72bd5a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93808"/>
            <a:ext cx="3265408" cy="217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Развивающие </a:t>
            </a:r>
            <a:r>
              <a:rPr lang="ru-RU" dirty="0"/>
              <a:t>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050792"/>
          </a:xfrm>
        </p:spPr>
        <p:txBody>
          <a:bodyPr/>
          <a:lstStyle/>
          <a:p>
            <a:r>
              <a:rPr lang="ru-RU" dirty="0" smtClean="0"/>
              <a:t>направленны </a:t>
            </a:r>
            <a:r>
              <a:rPr lang="ru-RU" dirty="0"/>
              <a:t>на формирование различных знаний, умений и навыков, необходимых для овладения той или иной профессией и успешной социализации. </a:t>
            </a:r>
          </a:p>
          <a:p>
            <a:endParaRPr lang="ru-RU" dirty="0"/>
          </a:p>
        </p:txBody>
      </p:sp>
      <p:pic>
        <p:nvPicPr>
          <p:cNvPr id="2050" name="Picture 2" descr="http://s018.radikal.ru/i513/1212/df/77bd278f3c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31972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89312"/>
            <a:ext cx="3383868" cy="225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3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609344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Диагностико</a:t>
            </a:r>
            <a:r>
              <a:rPr lang="ru-RU" b="1" dirty="0"/>
              <a:t>-консультационные</a:t>
            </a:r>
            <a:r>
              <a:rPr lang="ru-RU" dirty="0"/>
              <a:t> методы,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7772400" cy="4050792"/>
          </a:xfrm>
        </p:spPr>
        <p:txBody>
          <a:bodyPr/>
          <a:lstStyle/>
          <a:p>
            <a:r>
              <a:rPr lang="ru-RU" dirty="0" smtClean="0"/>
              <a:t>направленные </a:t>
            </a:r>
            <a:r>
              <a:rPr lang="ru-RU" dirty="0"/>
              <a:t>на установление соответствия учащегося тому или иному виду деятельности путем сопоставления его особенностей и требований к профессиям.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178" t="17926" r="12791" b="9741"/>
          <a:stretch/>
        </p:blipFill>
        <p:spPr>
          <a:xfrm>
            <a:off x="0" y="2288008"/>
            <a:ext cx="5383896" cy="3589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6719" t="21155" r="12813" b="10097"/>
          <a:stretch/>
        </p:blipFill>
        <p:spPr>
          <a:xfrm>
            <a:off x="3851920" y="3456188"/>
            <a:ext cx="5292080" cy="338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9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421</TotalTime>
  <Words>289</Words>
  <Application>Microsoft Office PowerPoint</Application>
  <PresentationFormat>Экран (4:3)</PresentationFormat>
  <Paragraphs>41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Rockwell</vt:lpstr>
      <vt:lpstr>Rockwell Condensed</vt:lpstr>
      <vt:lpstr>Verdana</vt:lpstr>
      <vt:lpstr>Wingdings</vt:lpstr>
      <vt:lpstr>Дерево</vt:lpstr>
      <vt:lpstr>Современные подходы в профессиональной ориентации молодежи</vt:lpstr>
      <vt:lpstr>Самоопределение молодежи  в современных условиях</vt:lpstr>
      <vt:lpstr>               Современная профориентация </vt:lpstr>
      <vt:lpstr>Новизна подхода в профориентации</vt:lpstr>
      <vt:lpstr>Презентация PowerPoint</vt:lpstr>
      <vt:lpstr>Информационные методы:</vt:lpstr>
      <vt:lpstr>Активизирующие методы </vt:lpstr>
      <vt:lpstr>Развивающие методы</vt:lpstr>
      <vt:lpstr>Диагностико-консультационные методы,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user408</cp:lastModifiedBy>
  <cp:revision>21</cp:revision>
  <cp:lastPrinted>2016-02-03T13:16:48Z</cp:lastPrinted>
  <dcterms:created xsi:type="dcterms:W3CDTF">2013-12-02T07:51:19Z</dcterms:created>
  <dcterms:modified xsi:type="dcterms:W3CDTF">2016-02-03T13:18:02Z</dcterms:modified>
</cp:coreProperties>
</file>