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2" r:id="rId1"/>
  </p:sldMasterIdLst>
  <p:notesMasterIdLst>
    <p:notesMasterId r:id="rId10"/>
  </p:notesMasterIdLst>
  <p:handoutMasterIdLst>
    <p:handoutMasterId r:id="rId11"/>
  </p:handoutMasterIdLst>
  <p:sldIdLst>
    <p:sldId id="302" r:id="rId2"/>
    <p:sldId id="321" r:id="rId3"/>
    <p:sldId id="324" r:id="rId4"/>
    <p:sldId id="325" r:id="rId5"/>
    <p:sldId id="326" r:id="rId6"/>
    <p:sldId id="327" r:id="rId7"/>
    <p:sldId id="328" r:id="rId8"/>
    <p:sldId id="323" r:id="rId9"/>
  </p:sldIdLst>
  <p:sldSz cx="10190163" cy="702151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2">
          <p15:clr>
            <a:srgbClr val="A4A3A4"/>
          </p15:clr>
        </p15:guide>
        <p15:guide id="2" pos="32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9999"/>
    <a:srgbClr val="FF33CC"/>
    <a:srgbClr val="CCECFF"/>
    <a:srgbClr val="003231"/>
    <a:srgbClr val="005A58"/>
    <a:srgbClr val="006666"/>
    <a:srgbClr val="FFFF66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75065" autoAdjust="0"/>
  </p:normalViewPr>
  <p:slideViewPr>
    <p:cSldViewPr>
      <p:cViewPr varScale="1">
        <p:scale>
          <a:sx n="75" d="100"/>
          <a:sy n="75" d="100"/>
        </p:scale>
        <p:origin x="2370" y="66"/>
      </p:cViewPr>
      <p:guideLst>
        <p:guide orient="horz" pos="2212"/>
        <p:guide pos="32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97B1B16C-A410-4B94-9265-18A01F67A8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63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4538"/>
            <a:ext cx="54006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D079F38-1393-48D1-A92F-0ED2A22B17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29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148161D0-729B-4D52-AB78-29ABD712744E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875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55" y="6553412"/>
            <a:ext cx="10187510" cy="46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485343"/>
            <a:ext cx="10187510" cy="65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115" y="777047"/>
            <a:ext cx="8406884" cy="365118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19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9431" y="4561855"/>
            <a:ext cx="8406884" cy="11702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57" cap="all" spc="205" baseline="0">
                <a:solidFill>
                  <a:schemeClr val="tx2"/>
                </a:solidFill>
                <a:latin typeface="+mj-lt"/>
              </a:defRPr>
            </a:lvl1pPr>
            <a:lvl2pPr marL="468081" indent="0" algn="ctr">
              <a:buNone/>
              <a:defRPr sz="2457"/>
            </a:lvl2pPr>
            <a:lvl3pPr marL="936163" indent="0" algn="ctr">
              <a:buNone/>
              <a:defRPr sz="2457"/>
            </a:lvl3pPr>
            <a:lvl4pPr marL="1404244" indent="0" algn="ctr">
              <a:buNone/>
              <a:defRPr sz="2048"/>
            </a:lvl4pPr>
            <a:lvl5pPr marL="1872325" indent="0" algn="ctr">
              <a:buNone/>
              <a:defRPr sz="2048"/>
            </a:lvl5pPr>
            <a:lvl6pPr marL="2340407" indent="0" algn="ctr">
              <a:buNone/>
              <a:defRPr sz="2048"/>
            </a:lvl6pPr>
            <a:lvl7pPr marL="2808488" indent="0" algn="ctr">
              <a:buNone/>
              <a:defRPr sz="2048"/>
            </a:lvl7pPr>
            <a:lvl8pPr marL="3276570" indent="0" algn="ctr">
              <a:buNone/>
              <a:defRPr sz="2048"/>
            </a:lvl8pPr>
            <a:lvl9pPr marL="3744651" indent="0" algn="ctr">
              <a:buNone/>
              <a:defRPr sz="204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2818-1361-440F-8DF6-11437164F1D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009370" y="4446958"/>
            <a:ext cx="825403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75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3F1C-70A0-49E7-9D98-5299E585B5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5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55" y="6553412"/>
            <a:ext cx="10187510" cy="46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485343"/>
            <a:ext cx="10187510" cy="65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36" y="424669"/>
            <a:ext cx="2197254" cy="589469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0574" y="424669"/>
            <a:ext cx="6464385" cy="589469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43A22-1898-4BE4-822D-F4DD67B4F1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3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5E25-1C9A-4FE1-AEB1-E2B38BC21F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91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55" y="6553412"/>
            <a:ext cx="10187510" cy="46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485343"/>
            <a:ext cx="10187510" cy="65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115" y="777047"/>
            <a:ext cx="8406884" cy="3651187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19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15" y="4559303"/>
            <a:ext cx="8406884" cy="117025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57" cap="all" spc="205" baseline="0">
                <a:solidFill>
                  <a:schemeClr val="tx2"/>
                </a:solidFill>
                <a:latin typeface="+mj-lt"/>
              </a:defRPr>
            </a:lvl1pPr>
            <a:lvl2pPr marL="468081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33C7-7624-4F14-A605-1ABC5DDFF80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009370" y="4446958"/>
            <a:ext cx="825403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19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7115" y="293438"/>
            <a:ext cx="8406884" cy="14853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115" y="1889741"/>
            <a:ext cx="4127016" cy="4119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983" y="1889744"/>
            <a:ext cx="4127016" cy="4119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6F92-7C67-4E97-97C7-C23978626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7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7115" y="293438"/>
            <a:ext cx="8406884" cy="14853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15" y="1890067"/>
            <a:ext cx="4127016" cy="75383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48" b="0" cap="all" baseline="0">
                <a:solidFill>
                  <a:schemeClr val="tx2"/>
                </a:solidFill>
              </a:defRPr>
            </a:lvl1pPr>
            <a:lvl2pPr marL="468081" indent="0">
              <a:buNone/>
              <a:defRPr sz="2048" b="1"/>
            </a:lvl2pPr>
            <a:lvl3pPr marL="936163" indent="0">
              <a:buNone/>
              <a:defRPr sz="1843" b="1"/>
            </a:lvl3pPr>
            <a:lvl4pPr marL="1404244" indent="0">
              <a:buNone/>
              <a:defRPr sz="1638" b="1"/>
            </a:lvl4pPr>
            <a:lvl5pPr marL="1872325" indent="0">
              <a:buNone/>
              <a:defRPr sz="1638" b="1"/>
            </a:lvl5pPr>
            <a:lvl6pPr marL="2340407" indent="0">
              <a:buNone/>
              <a:defRPr sz="1638" b="1"/>
            </a:lvl6pPr>
            <a:lvl7pPr marL="2808488" indent="0">
              <a:buNone/>
              <a:defRPr sz="1638" b="1"/>
            </a:lvl7pPr>
            <a:lvl8pPr marL="3276570" indent="0">
              <a:buNone/>
              <a:defRPr sz="1638" b="1"/>
            </a:lvl8pPr>
            <a:lvl9pPr marL="3744651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115" y="2643904"/>
            <a:ext cx="4127016" cy="3365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6983" y="1890067"/>
            <a:ext cx="4127016" cy="75383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48" b="0" cap="all" baseline="0">
                <a:solidFill>
                  <a:schemeClr val="tx2"/>
                </a:solidFill>
              </a:defRPr>
            </a:lvl1pPr>
            <a:lvl2pPr marL="468081" indent="0">
              <a:buNone/>
              <a:defRPr sz="2048" b="1"/>
            </a:lvl2pPr>
            <a:lvl3pPr marL="936163" indent="0">
              <a:buNone/>
              <a:defRPr sz="1843" b="1"/>
            </a:lvl3pPr>
            <a:lvl4pPr marL="1404244" indent="0">
              <a:buNone/>
              <a:defRPr sz="1638" b="1"/>
            </a:lvl4pPr>
            <a:lvl5pPr marL="1872325" indent="0">
              <a:buNone/>
              <a:defRPr sz="1638" b="1"/>
            </a:lvl5pPr>
            <a:lvl6pPr marL="2340407" indent="0">
              <a:buNone/>
              <a:defRPr sz="1638" b="1"/>
            </a:lvl6pPr>
            <a:lvl7pPr marL="2808488" indent="0">
              <a:buNone/>
              <a:defRPr sz="1638" b="1"/>
            </a:lvl7pPr>
            <a:lvl8pPr marL="3276570" indent="0">
              <a:buNone/>
              <a:defRPr sz="1638" b="1"/>
            </a:lvl8pPr>
            <a:lvl9pPr marL="3744651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6983" y="2643904"/>
            <a:ext cx="4127016" cy="3365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A606-B30C-49DD-8A12-71228E3B52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03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FE38-E9B9-4388-BF22-A812C0CA32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53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55" y="6553412"/>
            <a:ext cx="10187510" cy="46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485343"/>
            <a:ext cx="10187510" cy="65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0DD-997A-4964-AEDE-0D403FF29A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0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385681" cy="7021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376721" y="0"/>
            <a:ext cx="53498" cy="7021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31" y="608530"/>
            <a:ext cx="2674918" cy="2340504"/>
          </a:xfrm>
        </p:spPr>
        <p:txBody>
          <a:bodyPr anchor="b">
            <a:normAutofit/>
          </a:bodyPr>
          <a:lstStyle>
            <a:lvl1pPr>
              <a:defRPr sz="3686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122" y="748961"/>
            <a:ext cx="5582517" cy="53831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2131" y="2995846"/>
            <a:ext cx="2674918" cy="3459691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36">
                <a:solidFill>
                  <a:srgbClr val="FFFFFF"/>
                </a:solidFill>
              </a:defRPr>
            </a:lvl1pPr>
            <a:lvl2pPr marL="468081" indent="0">
              <a:buNone/>
              <a:defRPr sz="1229"/>
            </a:lvl2pPr>
            <a:lvl3pPr marL="936163" indent="0">
              <a:buNone/>
              <a:defRPr sz="1024"/>
            </a:lvl3pPr>
            <a:lvl4pPr marL="1404244" indent="0">
              <a:buNone/>
              <a:defRPr sz="921"/>
            </a:lvl4pPr>
            <a:lvl5pPr marL="1872325" indent="0">
              <a:buNone/>
              <a:defRPr sz="921"/>
            </a:lvl5pPr>
            <a:lvl6pPr marL="2340407" indent="0">
              <a:buNone/>
              <a:defRPr sz="921"/>
            </a:lvl6pPr>
            <a:lvl7pPr marL="2808488" indent="0">
              <a:buNone/>
              <a:defRPr sz="921"/>
            </a:lvl7pPr>
            <a:lvl8pPr marL="3276570" indent="0">
              <a:buNone/>
              <a:defRPr sz="921"/>
            </a:lvl8pPr>
            <a:lvl9pPr marL="3744651" indent="0">
              <a:buNone/>
              <a:defRPr sz="92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9079" y="6613805"/>
            <a:ext cx="2188570" cy="373831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12377" y="6613805"/>
            <a:ext cx="3885000" cy="37383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CBBD40-9733-45FB-82CA-20CE4C753C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92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071093"/>
            <a:ext cx="10187510" cy="1950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5032265"/>
            <a:ext cx="10187510" cy="65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115" y="5195919"/>
            <a:ext cx="8457835" cy="842582"/>
          </a:xfrm>
        </p:spPr>
        <p:txBody>
          <a:bodyPr tIns="0" bIns="0" anchor="b">
            <a:noAutofit/>
          </a:bodyPr>
          <a:lstStyle>
            <a:lvl1pPr>
              <a:defRPr sz="3686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0190151" cy="5032265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76">
                <a:solidFill>
                  <a:schemeClr val="bg1"/>
                </a:solidFill>
              </a:defRPr>
            </a:lvl1pPr>
            <a:lvl2pPr marL="468081" indent="0">
              <a:buNone/>
              <a:defRPr sz="2867"/>
            </a:lvl2pPr>
            <a:lvl3pPr marL="936163" indent="0">
              <a:buNone/>
              <a:defRPr sz="2457"/>
            </a:lvl3pPr>
            <a:lvl4pPr marL="1404244" indent="0">
              <a:buNone/>
              <a:defRPr sz="2048"/>
            </a:lvl4pPr>
            <a:lvl5pPr marL="1872325" indent="0">
              <a:buNone/>
              <a:defRPr sz="2048"/>
            </a:lvl5pPr>
            <a:lvl6pPr marL="2340407" indent="0">
              <a:buNone/>
              <a:defRPr sz="2048"/>
            </a:lvl6pPr>
            <a:lvl7pPr marL="2808488" indent="0">
              <a:buNone/>
              <a:defRPr sz="2048"/>
            </a:lvl7pPr>
            <a:lvl8pPr marL="3276570" indent="0">
              <a:buNone/>
              <a:defRPr sz="2048"/>
            </a:lvl8pPr>
            <a:lvl9pPr marL="3744651" indent="0">
              <a:buNone/>
              <a:defRPr sz="204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114" y="6047863"/>
            <a:ext cx="8457835" cy="608531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14"/>
              </a:spcAft>
              <a:buNone/>
              <a:defRPr sz="1536">
                <a:solidFill>
                  <a:srgbClr val="FFFFFF"/>
                </a:solidFill>
              </a:defRPr>
            </a:lvl1pPr>
            <a:lvl2pPr marL="468081" indent="0">
              <a:buNone/>
              <a:defRPr sz="1229"/>
            </a:lvl2pPr>
            <a:lvl3pPr marL="936163" indent="0">
              <a:buNone/>
              <a:defRPr sz="1024"/>
            </a:lvl3pPr>
            <a:lvl4pPr marL="1404244" indent="0">
              <a:buNone/>
              <a:defRPr sz="921"/>
            </a:lvl4pPr>
            <a:lvl5pPr marL="1872325" indent="0">
              <a:buNone/>
              <a:defRPr sz="921"/>
            </a:lvl5pPr>
            <a:lvl6pPr marL="2340407" indent="0">
              <a:buNone/>
              <a:defRPr sz="921"/>
            </a:lvl6pPr>
            <a:lvl7pPr marL="2808488" indent="0">
              <a:buNone/>
              <a:defRPr sz="921"/>
            </a:lvl7pPr>
            <a:lvl8pPr marL="3276570" indent="0">
              <a:buNone/>
              <a:defRPr sz="921"/>
            </a:lvl8pPr>
            <a:lvl9pPr marL="3744651" indent="0">
              <a:buNone/>
              <a:defRPr sz="92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1A7AD-F918-4A71-BD2E-06750A7CF1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8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553412"/>
            <a:ext cx="10190164" cy="46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485342"/>
            <a:ext cx="10190164" cy="675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115" y="293438"/>
            <a:ext cx="8406884" cy="1485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14" y="1889741"/>
            <a:ext cx="8406886" cy="41192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116" y="6613805"/>
            <a:ext cx="2066342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1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0941" y="6613805"/>
            <a:ext cx="4030935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1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877" y="6613805"/>
            <a:ext cx="1096600" cy="373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rgbClr val="FFFFFF"/>
                </a:solidFill>
              </a:defRPr>
            </a:lvl1pPr>
          </a:lstStyle>
          <a:p>
            <a:fld id="{21DD242C-E35D-461B-B25E-49784FC0343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997563" y="1779280"/>
            <a:ext cx="833045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75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ftr="0" dt="0"/>
  <p:txStyles>
    <p:titleStyle>
      <a:lvl1pPr algn="l" defTabSz="936163" rtl="0" eaLnBrk="1" latinLnBrk="0" hangingPunct="1">
        <a:lnSpc>
          <a:spcPct val="85000"/>
        </a:lnSpc>
        <a:spcBef>
          <a:spcPct val="0"/>
        </a:spcBef>
        <a:buNone/>
        <a:defRPr sz="4914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3616" indent="-93616" algn="l" defTabSz="936163" rtl="0" eaLnBrk="1" latinLnBrk="0" hangingPunct="1">
        <a:lnSpc>
          <a:spcPct val="90000"/>
        </a:lnSpc>
        <a:spcBef>
          <a:spcPts val="1229"/>
        </a:spcBef>
        <a:spcAft>
          <a:spcPts val="20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3188" indent="-187233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8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80421" indent="-187233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4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67653" indent="-187233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4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54886" indent="-187233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4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26180" indent="-234041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4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30940" indent="-234041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4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35700" indent="-234041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4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40460" indent="-234041" algn="l" defTabSz="936163" rtl="0" eaLnBrk="1" latinLnBrk="0" hangingPunct="1">
        <a:lnSpc>
          <a:spcPct val="90000"/>
        </a:lnSpc>
        <a:spcBef>
          <a:spcPts val="205"/>
        </a:spcBef>
        <a:spcAft>
          <a:spcPts val="410"/>
        </a:spcAft>
        <a:buClr>
          <a:schemeClr val="accent1"/>
        </a:buClr>
        <a:buFont typeface="Calibri" pitchFamily="34" charset="0"/>
        <a:buChar char="◦"/>
        <a:defRPr sz="14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1pPr>
      <a:lvl2pPr marL="468081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2pPr>
      <a:lvl3pPr marL="936163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3pPr>
      <a:lvl4pPr marL="1404244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1872325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340407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2808488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276570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744651" algn="l" defTabSz="936163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7629002" y="6529032"/>
            <a:ext cx="2184471" cy="37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0632" indent="-292551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70203" indent="-234041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8285" indent="-234041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6366" indent="-234041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74447" indent="-2340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2529" indent="-2340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10610" indent="-2340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8692" indent="-2340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F6BC3364-C767-4684-9FFB-C24362CD0781}" type="slidenum">
              <a:rPr lang="ru-RU" altLang="ru-RU">
                <a:solidFill>
                  <a:srgbClr val="FFFFFF"/>
                </a:solidFill>
              </a:rPr>
              <a:pPr algn="r" eaLnBrk="1" hangingPunct="1"/>
              <a:t>1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126477" y="198388"/>
            <a:ext cx="9362017" cy="68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Государственное автономное </a:t>
            </a:r>
            <a:r>
              <a:rPr lang="ru-RU" altLang="ru-RU" sz="14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профессиональное образовательное </a:t>
            </a:r>
            <a:r>
              <a:rPr lang="ru-RU" altLang="ru-RU" sz="14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учреждение </a:t>
            </a:r>
            <a:r>
              <a:rPr lang="ru-RU" altLang="ru-RU" sz="14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Тюменской </a:t>
            </a:r>
            <a:r>
              <a:rPr lang="ru-RU" altLang="ru-RU" sz="14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области </a:t>
            </a:r>
            <a:endParaRPr lang="ru-RU" altLang="ru-RU" sz="1400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2457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457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Тюменский педагогический </a:t>
            </a:r>
            <a:r>
              <a:rPr lang="ru-RU" altLang="ru-RU" sz="2457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колледж»</a:t>
            </a:r>
            <a:endParaRPr lang="ru-RU" altLang="ru-RU" sz="2457" b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42553" y="903943"/>
            <a:ext cx="9470920" cy="59508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ru-RU" sz="4095" b="1" dirty="0">
              <a:solidFill>
                <a:srgbClr val="415B5C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4095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4095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Формы и методы </a:t>
            </a:r>
            <a:r>
              <a:rPr lang="ru-RU" sz="4095" b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4095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работы</a:t>
            </a:r>
            <a:endParaRPr lang="ru-RU" sz="1024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 smtClean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 smtClean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 smtClean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024" b="1" dirty="0">
              <a:solidFill>
                <a:srgbClr val="6A2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ru-RU" sz="1600" b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Сотникова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Татьяна Александровна,</a:t>
            </a: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заместитель директора по воспитательной и</a:t>
            </a:r>
          </a:p>
          <a:p>
            <a:pPr algn="r">
              <a:defRPr/>
            </a:pP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работе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ru-RU" sz="1024" b="1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r">
              <a:defRPr/>
            </a:pPr>
            <a:endParaRPr lang="ru-RU" sz="1024" b="1" dirty="0" smtClean="0">
              <a:cs typeface="Arial" panose="020B0604020202020204" pitchFamily="34" charset="0"/>
            </a:endParaRPr>
          </a:p>
          <a:p>
            <a:pPr algn="r">
              <a:defRPr/>
            </a:pPr>
            <a:endParaRPr lang="ru-RU" sz="1024" b="1" dirty="0"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г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Тюмень,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2016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7413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633496" y="269283"/>
            <a:ext cx="8929674" cy="99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67" b="1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  <a:t>МЕТОДЫ ПРОФЕССИОНАЛЬНОЙ ОРИЕНТАЦИИ МОЛОДЕЖИ </a:t>
            </a:r>
          </a:p>
        </p:txBody>
      </p:sp>
      <p:grpSp>
        <p:nvGrpSpPr>
          <p:cNvPr id="5123" name="Группа 19"/>
          <p:cNvGrpSpPr>
            <a:grpSpLocks/>
          </p:cNvGrpSpPr>
          <p:nvPr/>
        </p:nvGrpSpPr>
        <p:grpSpPr bwMode="auto">
          <a:xfrm>
            <a:off x="126529" y="1279978"/>
            <a:ext cx="9937104" cy="5111098"/>
            <a:chOff x="107950" y="692150"/>
            <a:chExt cx="8893175" cy="4941517"/>
          </a:xfrm>
        </p:grpSpPr>
        <p:sp>
          <p:nvSpPr>
            <p:cNvPr id="5124" name="Rectangle 2"/>
            <p:cNvSpPr>
              <a:spLocks noChangeArrowheads="1"/>
            </p:cNvSpPr>
            <p:nvPr/>
          </p:nvSpPr>
          <p:spPr bwMode="auto">
            <a:xfrm>
              <a:off x="107950" y="692151"/>
              <a:ext cx="1611313" cy="903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sz="1229" b="1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Методы работы по  развитию  информационно-когнитивных задач</a:t>
              </a:r>
              <a:r>
                <a:rPr lang="ru-RU" sz="1229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5125" name="Rectangle 3"/>
            <p:cNvSpPr>
              <a:spLocks noChangeArrowheads="1"/>
            </p:cNvSpPr>
            <p:nvPr/>
          </p:nvSpPr>
          <p:spPr bwMode="auto">
            <a:xfrm>
              <a:off x="107950" y="2083105"/>
              <a:ext cx="1677968" cy="35505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1. ответы на вопросы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2. работа с информационно-справочной литературой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3. экскурсии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4. просмотр </a:t>
              </a:r>
              <a:r>
                <a:rPr lang="ru-RU" sz="1229" dirty="0" smtClean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видео фильмов</a:t>
              </a:r>
              <a:endParaRPr lang="ru-RU" sz="1229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5. беседы-встречи с представителями различных профессий</a:t>
              </a:r>
            </a:p>
            <a:p>
              <a:pPr algn="l" eaLnBrk="1" hangingPunct="1"/>
              <a:r>
                <a:rPr lang="ru-RU" sz="1229" dirty="0" smtClean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6.профориентационные </a:t>
              </a:r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игры</a:t>
              </a:r>
            </a:p>
            <a:p>
              <a:pPr algn="l" eaLnBrk="1" hangingPunct="1"/>
              <a:r>
                <a:rPr lang="ru-RU" sz="1229" dirty="0" smtClean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7. </a:t>
              </a:r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мозговой штурм</a:t>
              </a:r>
            </a:p>
            <a:p>
              <a:pPr algn="l" eaLnBrk="1" hangingPunct="1"/>
              <a:r>
                <a:rPr lang="ru-RU" sz="1229" dirty="0" smtClean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8. </a:t>
              </a:r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составление личного словаря понятий</a:t>
              </a:r>
            </a:p>
          </p:txBody>
        </p:sp>
        <p:sp>
          <p:nvSpPr>
            <p:cNvPr id="5126" name="Rectangle 4"/>
            <p:cNvSpPr>
              <a:spLocks noChangeArrowheads="1"/>
            </p:cNvSpPr>
            <p:nvPr/>
          </p:nvSpPr>
          <p:spPr bwMode="auto">
            <a:xfrm>
              <a:off x="1906588" y="692150"/>
              <a:ext cx="1612900" cy="903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sz="1229" b="1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Методы работы по реализации мотивационно -смысловых задач</a:t>
              </a:r>
              <a:r>
                <a:rPr lang="ru-RU" sz="1229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5127" name="Rectangle 5"/>
            <p:cNvSpPr>
              <a:spLocks noChangeArrowheads="1"/>
            </p:cNvSpPr>
            <p:nvPr/>
          </p:nvSpPr>
          <p:spPr bwMode="auto">
            <a:xfrm>
              <a:off x="3681413" y="692150"/>
              <a:ext cx="1611312" cy="903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sz="1229" b="1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Методы решения задач операционного блока</a:t>
              </a:r>
              <a:r>
                <a:rPr lang="ru-RU" sz="1229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5128" name="Rectangle 6"/>
            <p:cNvSpPr>
              <a:spLocks noChangeArrowheads="1"/>
            </p:cNvSpPr>
            <p:nvPr/>
          </p:nvSpPr>
          <p:spPr bwMode="auto">
            <a:xfrm>
              <a:off x="5481638" y="692150"/>
              <a:ext cx="1611312" cy="903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sz="1229" b="1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Методы работы с личностными и профессиональными качествами</a:t>
              </a:r>
              <a:r>
                <a:rPr lang="ru-RU" sz="1229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5129" name="Rectangle 7"/>
            <p:cNvSpPr>
              <a:spLocks noChangeArrowheads="1"/>
            </p:cNvSpPr>
            <p:nvPr/>
          </p:nvSpPr>
          <p:spPr bwMode="auto">
            <a:xfrm>
              <a:off x="7308850" y="692150"/>
              <a:ext cx="1692275" cy="9036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sz="1229" b="1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Методы решения задач эмоционально -энергетического блока</a:t>
              </a:r>
              <a:r>
                <a:rPr lang="ru-RU" sz="1229" dirty="0">
                  <a:solidFill>
                    <a:schemeClr val="accent3">
                      <a:lumMod val="50000"/>
                    </a:schemeClr>
                  </a:solidFill>
                  <a:latin typeface="Trebuchet MS" panose="020B0603020202020204" pitchFamily="34" charset="0"/>
                </a:rPr>
                <a:t> </a:t>
              </a:r>
            </a:p>
          </p:txBody>
        </p:sp>
        <p:sp>
          <p:nvSpPr>
            <p:cNvPr id="5130" name="Rectangle 8"/>
            <p:cNvSpPr>
              <a:spLocks noChangeArrowheads="1"/>
            </p:cNvSpPr>
            <p:nvPr/>
          </p:nvSpPr>
          <p:spPr bwMode="auto">
            <a:xfrm>
              <a:off x="1862138" y="2080209"/>
              <a:ext cx="1657350" cy="35534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1. активизирующее интервью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2. анкетирование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3. сочинения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4. тематические рисунки</a:t>
              </a:r>
            </a:p>
            <a:p>
              <a:pPr algn="l" eaLnBrk="1" hangingPunct="1"/>
              <a:r>
                <a:rPr lang="ru-RU" sz="1229" dirty="0" smtClean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5. игры </a:t>
              </a:r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с </a:t>
              </a:r>
              <a:r>
                <a:rPr lang="ru-RU" sz="1229" dirty="0" err="1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профориентационным</a:t>
              </a:r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 содержанием</a:t>
              </a:r>
            </a:p>
            <a:p>
              <a:pPr algn="l" eaLnBrk="1" hangingPunct="1"/>
              <a:r>
                <a:rPr lang="ru-RU" sz="1229" dirty="0" smtClean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6. </a:t>
              </a:r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самодиагностика </a:t>
              </a:r>
            </a:p>
          </p:txBody>
        </p:sp>
        <p:sp>
          <p:nvSpPr>
            <p:cNvPr id="5131" name="Rectangle 9"/>
            <p:cNvSpPr>
              <a:spLocks noChangeArrowheads="1"/>
            </p:cNvSpPr>
            <p:nvPr/>
          </p:nvSpPr>
          <p:spPr bwMode="auto">
            <a:xfrm>
              <a:off x="3650456" y="2080209"/>
              <a:ext cx="1727200" cy="35534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1.профессиональные  и социальные пробы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2. моделирующая видеосъемка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3.  поведенческий тренинг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4.  практические занятия </a:t>
              </a:r>
            </a:p>
          </p:txBody>
        </p:sp>
        <p:sp>
          <p:nvSpPr>
            <p:cNvPr id="5132" name="Rectangle 10"/>
            <p:cNvSpPr>
              <a:spLocks noChangeArrowheads="1"/>
            </p:cNvSpPr>
            <p:nvPr/>
          </p:nvSpPr>
          <p:spPr bwMode="auto">
            <a:xfrm>
              <a:off x="5508624" y="2080209"/>
              <a:ext cx="1655763" cy="35534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1. самопознание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2. психотехнические игры и процедуры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3.  самовоспитание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4. группы личностного роста </a:t>
              </a:r>
            </a:p>
          </p:txBody>
        </p:sp>
        <p:sp>
          <p:nvSpPr>
            <p:cNvPr id="5133" name="Rectangle 11"/>
            <p:cNvSpPr>
              <a:spLocks noChangeArrowheads="1"/>
            </p:cNvSpPr>
            <p:nvPr/>
          </p:nvSpPr>
          <p:spPr bwMode="auto">
            <a:xfrm>
              <a:off x="7325583" y="2077115"/>
              <a:ext cx="1655763" cy="35565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1. </a:t>
              </a:r>
              <a:r>
                <a:rPr lang="ru-RU" sz="1229" dirty="0" err="1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саморегуляция</a:t>
              </a:r>
              <a:endParaRPr lang="ru-RU" sz="1229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2.программирование успеха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3.программирование образами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4.программирование словами</a:t>
              </a:r>
            </a:p>
            <a:p>
              <a:pPr algn="l" eaLnBrk="1" hangingPunct="1"/>
              <a:r>
                <a:rPr lang="ru-RU" sz="1229" dirty="0">
                  <a:solidFill>
                    <a:schemeClr val="accent1">
                      <a:lumMod val="50000"/>
                    </a:schemeClr>
                  </a:solidFill>
                  <a:latin typeface="Trebuchet MS" panose="020B0603020202020204" pitchFamily="34" charset="0"/>
                </a:rPr>
                <a:t>5.программирование символами </a:t>
              </a:r>
            </a:p>
          </p:txBody>
        </p:sp>
        <p:sp>
          <p:nvSpPr>
            <p:cNvPr id="5134" name="AutoShape 14"/>
            <p:cNvSpPr>
              <a:spLocks noChangeArrowheads="1"/>
            </p:cNvSpPr>
            <p:nvPr/>
          </p:nvSpPr>
          <p:spPr bwMode="auto">
            <a:xfrm>
              <a:off x="550852" y="1612275"/>
              <a:ext cx="792163" cy="3603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28575">
              <a:solidFill>
                <a:srgbClr val="5F5F5F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024"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135" name="AutoShape 15"/>
            <p:cNvSpPr>
              <a:spLocks noChangeArrowheads="1"/>
            </p:cNvSpPr>
            <p:nvPr/>
          </p:nvSpPr>
          <p:spPr bwMode="auto">
            <a:xfrm>
              <a:off x="2324819" y="1595775"/>
              <a:ext cx="792163" cy="3603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28575">
              <a:solidFill>
                <a:srgbClr val="5F5F5F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024">
                <a:latin typeface="Trebuchet MS" panose="020B0603020202020204" pitchFamily="34" charset="0"/>
              </a:endParaRPr>
            </a:p>
          </p:txBody>
        </p:sp>
        <p:sp>
          <p:nvSpPr>
            <p:cNvPr id="5136" name="AutoShape 16"/>
            <p:cNvSpPr>
              <a:spLocks noChangeArrowheads="1"/>
            </p:cNvSpPr>
            <p:nvPr/>
          </p:nvSpPr>
          <p:spPr bwMode="auto">
            <a:xfrm>
              <a:off x="4024671" y="1612274"/>
              <a:ext cx="792163" cy="3603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28575">
              <a:solidFill>
                <a:srgbClr val="5F5F5F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024">
                <a:latin typeface="Trebuchet MS" panose="020B0603020202020204" pitchFamily="34" charset="0"/>
              </a:endParaRPr>
            </a:p>
          </p:txBody>
        </p:sp>
        <p:sp>
          <p:nvSpPr>
            <p:cNvPr id="5137" name="AutoShape 17"/>
            <p:cNvSpPr>
              <a:spLocks noChangeArrowheads="1"/>
            </p:cNvSpPr>
            <p:nvPr/>
          </p:nvSpPr>
          <p:spPr bwMode="auto">
            <a:xfrm>
              <a:off x="5891211" y="1595775"/>
              <a:ext cx="792163" cy="3603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28575">
              <a:solidFill>
                <a:srgbClr val="5F5F5F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024">
                <a:latin typeface="Trebuchet MS" panose="020B0603020202020204" pitchFamily="34" charset="0"/>
              </a:endParaRPr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>
              <a:off x="7758906" y="1597388"/>
              <a:ext cx="792162" cy="3603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28575">
              <a:solidFill>
                <a:srgbClr val="5F5F5F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1024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652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633496" y="242371"/>
            <a:ext cx="89296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Методы работы по  развитию  информационно-когнитивных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задач</a:t>
            </a:r>
            <a:endParaRPr lang="ru-RU" sz="2867" b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647526" y="1541062"/>
            <a:ext cx="9344099" cy="427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1.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Ответы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на вопросы</a:t>
            </a:r>
          </a:p>
          <a:p>
            <a:pPr algn="l" eaLnBrk="1" hangingPunct="1"/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2.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Работа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с информационно-справочной литературой</a:t>
            </a:r>
          </a:p>
          <a:p>
            <a:pPr algn="l" eaLnBrk="1" hangingPunct="1"/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3.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Экскурсии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/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4.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Просмотр видео фильмов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/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5.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Беседы-встречи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с представителями различных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профессий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/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6. </a:t>
            </a:r>
            <a:r>
              <a:rPr lang="ru-RU" sz="2800" dirty="0" err="1" smtClean="0">
                <a:solidFill>
                  <a:schemeClr val="accent2"/>
                </a:solidFill>
                <a:latin typeface="Trebuchet MS" panose="020B0603020202020204" pitchFamily="34" charset="0"/>
              </a:rPr>
              <a:t>Профориентационные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игры</a:t>
            </a:r>
          </a:p>
          <a:p>
            <a:pPr algn="l" eaLnBrk="1" hangingPunct="1"/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7. Мозговой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штурм</a:t>
            </a:r>
          </a:p>
          <a:p>
            <a:pPr algn="l" eaLnBrk="1" hangingPunct="1"/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8. Составление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личного словаря понятий</a:t>
            </a:r>
          </a:p>
        </p:txBody>
      </p:sp>
    </p:spTree>
    <p:extLst>
      <p:ext uri="{BB962C8B-B14F-4D97-AF65-F5344CB8AC3E}">
        <p14:creationId xmlns:p14="http://schemas.microsoft.com/office/powerpoint/2010/main" val="252951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633496" y="242371"/>
            <a:ext cx="89296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Методы работы по реализации мотивационно -смысловых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задач</a:t>
            </a:r>
            <a:endParaRPr lang="ru-RU" sz="2867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1206648" y="1540194"/>
            <a:ext cx="8356521" cy="420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1.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Активизирующее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интервью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2.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Анкетирование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3.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Сочинения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4.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Тематические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рисунки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5. Игры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с </a:t>
            </a:r>
            <a:r>
              <a:rPr lang="ru-RU" sz="2800" dirty="0" err="1">
                <a:solidFill>
                  <a:schemeClr val="accent2"/>
                </a:solidFill>
                <a:latin typeface="Trebuchet MS" panose="020B0603020202020204" pitchFamily="34" charset="0"/>
              </a:rPr>
              <a:t>профориентационным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 содержанием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6. Самодиагностика 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1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1287145" y="1710556"/>
            <a:ext cx="7704856" cy="367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1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.  Профессиональные 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и социальные пробы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2.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Моделирующая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видеосъемка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3. 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Поведенческий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тренинг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4. 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Практические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занятия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4561" y="393911"/>
            <a:ext cx="9450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Методы решения задач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операционного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блока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1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633496" y="342404"/>
            <a:ext cx="8929674" cy="151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Методы работы с личностными и профессиональными качествами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algn="ctr" eaLnBrk="1" hangingPunct="1"/>
            <a:endParaRPr lang="ru-RU" sz="2867" b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1353917" y="1998588"/>
            <a:ext cx="7488832" cy="338437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1.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Самопознание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2.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Психотехнические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игры и процедуры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3. 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Самовоспитание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4. </a:t>
            </a: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Группы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личностного роста </a:t>
            </a:r>
          </a:p>
        </p:txBody>
      </p:sp>
    </p:spTree>
    <p:extLst>
      <p:ext uri="{BB962C8B-B14F-4D97-AF65-F5344CB8AC3E}">
        <p14:creationId xmlns:p14="http://schemas.microsoft.com/office/powerpoint/2010/main" val="393792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633496" y="242371"/>
            <a:ext cx="89296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Методы решения задач эмоционально -энергетического блока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ru-RU" sz="2867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1206649" y="1782564"/>
            <a:ext cx="8048317" cy="36786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1. </a:t>
            </a:r>
            <a:r>
              <a:rPr lang="ru-RU" sz="2800" dirty="0" err="1" smtClean="0">
                <a:solidFill>
                  <a:schemeClr val="accent2"/>
                </a:solidFill>
                <a:latin typeface="Trebuchet MS" panose="020B0603020202020204" pitchFamily="34" charset="0"/>
              </a:rPr>
              <a:t>Саморегуляция</a:t>
            </a:r>
            <a:endParaRPr lang="ru-RU" sz="2800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2. Программирование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успеха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3. Программирование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образами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4. Программирование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словами</a:t>
            </a:r>
          </a:p>
          <a:p>
            <a:pPr algn="l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5. Программирование </a:t>
            </a:r>
            <a:r>
              <a:rPr lang="ru-RU" sz="2800" dirty="0">
                <a:solidFill>
                  <a:schemeClr val="accent2"/>
                </a:solidFill>
                <a:latin typeface="Trebuchet MS" panose="020B0603020202020204" pitchFamily="34" charset="0"/>
              </a:rPr>
              <a:t>символами </a:t>
            </a:r>
          </a:p>
        </p:txBody>
      </p:sp>
    </p:spTree>
    <p:extLst>
      <p:ext uri="{BB962C8B-B14F-4D97-AF65-F5344CB8AC3E}">
        <p14:creationId xmlns:p14="http://schemas.microsoft.com/office/powerpoint/2010/main" val="352553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8577" y="414412"/>
            <a:ext cx="9433048" cy="1440160"/>
          </a:xfrm>
        </p:spPr>
        <p:txBody>
          <a:bodyPr>
            <a:noAutofit/>
          </a:bodyPr>
          <a:lstStyle/>
          <a:p>
            <a:pPr algn="ctr"/>
            <a:r>
              <a:rPr lang="ru-RU" sz="3276" b="1" dirty="0">
                <a:solidFill>
                  <a:srgbClr val="FF0000"/>
                </a:solidFill>
              </a:rPr>
              <a:t/>
            </a:r>
            <a:br>
              <a:rPr lang="ru-RU" sz="3276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Наиболее эффективные формы и методы активизации школьников в ситуации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самоопределения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6649" y="1998588"/>
            <a:ext cx="8496944" cy="34015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526592" indent="-526592" algn="l">
              <a:lnSpc>
                <a:spcPct val="150000"/>
              </a:lnSpc>
              <a:buFontTx/>
              <a:buAutoNum type="arabicPeriod"/>
              <a:defRPr/>
            </a:pPr>
            <a:r>
              <a:rPr lang="ru-RU" sz="2867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Индивидуальные </a:t>
            </a:r>
            <a:r>
              <a:rPr lang="ru-RU" sz="2867" b="1" dirty="0">
                <a:solidFill>
                  <a:schemeClr val="accent2"/>
                </a:solidFill>
                <a:latin typeface="Trebuchet MS" panose="020B0603020202020204" pitchFamily="34" charset="0"/>
              </a:rPr>
              <a:t>беседы</a:t>
            </a:r>
          </a:p>
          <a:p>
            <a:pPr marL="526592" indent="-526592" algn="l">
              <a:lnSpc>
                <a:spcPct val="150000"/>
              </a:lnSpc>
              <a:buFontTx/>
              <a:buAutoNum type="arabicPeriod"/>
              <a:defRPr/>
            </a:pPr>
            <a:r>
              <a:rPr lang="ru-RU" sz="2867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Консультации</a:t>
            </a:r>
            <a:endParaRPr lang="ru-RU" sz="2867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ru-RU" sz="2867" b="1" dirty="0">
                <a:solidFill>
                  <a:schemeClr val="accent2"/>
                </a:solidFill>
                <a:latin typeface="Trebuchet MS" panose="020B0603020202020204" pitchFamily="34" charset="0"/>
              </a:rPr>
              <a:t>3. </a:t>
            </a:r>
            <a:r>
              <a:rPr lang="ru-RU" sz="2867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ru-RU" sz="2867" b="1" dirty="0" err="1" smtClean="0">
                <a:solidFill>
                  <a:schemeClr val="accent2"/>
                </a:solidFill>
                <a:latin typeface="Trebuchet MS" panose="020B0603020202020204" pitchFamily="34" charset="0"/>
              </a:rPr>
              <a:t>Тренинговые</a:t>
            </a:r>
            <a:r>
              <a:rPr lang="ru-RU" sz="2867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ru-RU" sz="2867" b="1" dirty="0">
                <a:solidFill>
                  <a:schemeClr val="accent2"/>
                </a:solidFill>
                <a:latin typeface="Trebuchet MS" panose="020B0603020202020204" pitchFamily="34" charset="0"/>
              </a:rPr>
              <a:t>процедуры</a:t>
            </a:r>
            <a:endParaRPr lang="ru-RU" sz="2867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ru-RU" sz="2867" b="1" dirty="0">
                <a:solidFill>
                  <a:schemeClr val="accent2"/>
                </a:solidFill>
                <a:latin typeface="Trebuchet MS" panose="020B0603020202020204" pitchFamily="34" charset="0"/>
              </a:rPr>
              <a:t>4. </a:t>
            </a:r>
            <a:r>
              <a:rPr lang="ru-RU" sz="2867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ru-RU" sz="2867" b="1" dirty="0" err="1" smtClean="0">
                <a:solidFill>
                  <a:schemeClr val="accent2"/>
                </a:solidFill>
                <a:latin typeface="Trebuchet MS" panose="020B0603020202020204" pitchFamily="34" charset="0"/>
              </a:rPr>
              <a:t>Профориентационные</a:t>
            </a:r>
            <a:r>
              <a:rPr lang="ru-RU" sz="2867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ru-RU" sz="2867" b="1" dirty="0">
                <a:solidFill>
                  <a:schemeClr val="accent2"/>
                </a:solidFill>
                <a:latin typeface="Trebuchet MS" panose="020B0603020202020204" pitchFamily="34" charset="0"/>
              </a:rPr>
              <a:t>игры и упражнения</a:t>
            </a:r>
            <a:endParaRPr lang="ru-RU" sz="2867" dirty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ru-RU" sz="2867" b="1" dirty="0">
                <a:solidFill>
                  <a:schemeClr val="accent2"/>
                </a:solidFill>
                <a:latin typeface="Trebuchet MS" panose="020B0603020202020204" pitchFamily="34" charset="0"/>
              </a:rPr>
              <a:t>5. </a:t>
            </a:r>
            <a:r>
              <a:rPr lang="ru-RU" sz="2867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Специально </a:t>
            </a:r>
            <a:r>
              <a:rPr lang="ru-RU" sz="2867" b="1" dirty="0">
                <a:solidFill>
                  <a:schemeClr val="accent2"/>
                </a:solidFill>
                <a:latin typeface="Trebuchet MS" panose="020B0603020202020204" pitchFamily="34" charset="0"/>
              </a:rPr>
              <a:t>организованные экскурсии</a:t>
            </a:r>
            <a:endParaRPr lang="ru-RU" sz="2867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5933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3163</TotalTime>
  <Words>347</Words>
  <Application>Microsoft Office PowerPoint</Application>
  <PresentationFormat>Произвольный</PresentationFormat>
  <Paragraphs>96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Trebuchet MS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Наиболее эффективные формы и методы активизации школьников в ситуации самоопределения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учебного курса</dc:title>
  <dc:subject/>
  <dc:creator>Мега</dc:creator>
  <cp:keywords/>
  <dc:description/>
  <cp:lastModifiedBy>SotnikovaTA_new</cp:lastModifiedBy>
  <cp:revision>152</cp:revision>
  <cp:lastPrinted>2016-02-03T17:50:37Z</cp:lastPrinted>
  <dcterms:created xsi:type="dcterms:W3CDTF">2008-07-23T17:12:04Z</dcterms:created>
  <dcterms:modified xsi:type="dcterms:W3CDTF">2016-02-03T17:51:15Z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