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264" r:id="rId4"/>
    <p:sldId id="257" r:id="rId5"/>
    <p:sldId id="262" r:id="rId6"/>
    <p:sldId id="261" r:id="rId7"/>
    <p:sldId id="263" r:id="rId8"/>
    <p:sldId id="266" r:id="rId9"/>
    <p:sldId id="286" r:id="rId10"/>
    <p:sldId id="267" r:id="rId11"/>
    <p:sldId id="269" r:id="rId12"/>
    <p:sldId id="287" r:id="rId13"/>
    <p:sldId id="276" r:id="rId14"/>
    <p:sldId id="277" r:id="rId15"/>
    <p:sldId id="280" r:id="rId16"/>
    <p:sldId id="271" r:id="rId17"/>
    <p:sldId id="288" r:id="rId18"/>
    <p:sldId id="282" r:id="rId19"/>
    <p:sldId id="273" r:id="rId20"/>
    <p:sldId id="272" r:id="rId21"/>
    <p:sldId id="275" r:id="rId22"/>
    <p:sldId id="295" r:id="rId23"/>
    <p:sldId id="290" r:id="rId24"/>
    <p:sldId id="289" r:id="rId25"/>
    <p:sldId id="291" r:id="rId26"/>
    <p:sldId id="258" r:id="rId27"/>
    <p:sldId id="293" r:id="rId28"/>
    <p:sldId id="294" r:id="rId29"/>
    <p:sldId id="285" r:id="rId30"/>
    <p:sldId id="28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2" y="4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557163144366957E-2"/>
          <c:y val="0.14693727122119132"/>
          <c:w val="0.93947087636679472"/>
          <c:h val="0.65321763572041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 ДПО для обучающихся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 ДПО для обучающихся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 ДПО для обучающихся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 ДПО для обучающихся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 ДПО для обучающихся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 ДПО для обучающихся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 ДПО для обучающихся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5582384"/>
        <c:axId val="-2045580208"/>
      </c:barChart>
      <c:catAx>
        <c:axId val="-20455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45580208"/>
        <c:crosses val="autoZero"/>
        <c:auto val="1"/>
        <c:lblAlgn val="ctr"/>
        <c:lblOffset val="100"/>
        <c:noMultiLvlLbl val="0"/>
      </c:catAx>
      <c:valAx>
        <c:axId val="-204558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4558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программ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5582928"/>
        <c:axId val="-2045578576"/>
      </c:barChart>
      <c:catAx>
        <c:axId val="-204558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45578576"/>
        <c:crosses val="autoZero"/>
        <c:auto val="1"/>
        <c:lblAlgn val="ctr"/>
        <c:lblOffset val="100"/>
        <c:noMultiLvlLbl val="0"/>
      </c:catAx>
      <c:valAx>
        <c:axId val="-204557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4558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7CAF-D71C-49E4-AF52-4ED4CEC254B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4057B-0EF4-4A7E-9633-AF47E9DA4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2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965B-E81E-44A4-94E1-F2C37767C4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5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057B-0EF4-4A7E-9633-AF47E9DA483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2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057B-0EF4-4A7E-9633-AF47E9DA483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6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057B-0EF4-4A7E-9633-AF47E9DA483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6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057B-0EF4-4A7E-9633-AF47E9DA483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057B-0EF4-4A7E-9633-AF47E9DA483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96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057B-0EF4-4A7E-9633-AF47E9DA483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9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057B-0EF4-4A7E-9633-AF47E9DA483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2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2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0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1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3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0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0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6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5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4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8FCE-1BE8-48AB-8330-98AD86F90F2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7D479-7E4F-4CB2-9B0A-ED559895E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9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7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iff"/><Relationship Id="rId5" Type="http://schemas.openxmlformats.org/officeDocument/2006/relationships/image" Target="../media/image40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0021" y="1880913"/>
            <a:ext cx="9692640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Опыт исполнения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Комплекса мер, направленных на совершенствование системы СПО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на 2015-2020 годы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7480" y="4459765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ГАПОУ ТО «Тюменский техникум индустрии питания, коммерции и сервиса»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Ирина\Desktop\Новая папка\Логотип ТТИПКи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" y="-37973"/>
            <a:ext cx="2149674" cy="18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5" y="4681856"/>
            <a:ext cx="1640706" cy="121158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1" y="2508910"/>
            <a:ext cx="1615440" cy="121158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26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989" y="129980"/>
            <a:ext cx="9458968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2917452" y="2185640"/>
            <a:ext cx="8888041" cy="184766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Корректировка ППССЗ с учетом </a:t>
            </a:r>
            <a:r>
              <a:rPr lang="ru-RU" sz="3200" b="1" dirty="0" smtClean="0">
                <a:solidFill>
                  <a:srgbClr val="FF0000"/>
                </a:solidFill>
              </a:rPr>
              <a:t>Профессиональных стандартов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Двенадцатиугольник 22"/>
          <p:cNvSpPr/>
          <p:nvPr/>
        </p:nvSpPr>
        <p:spPr>
          <a:xfrm>
            <a:off x="2631989" y="2613910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21401" y="3734877"/>
            <a:ext cx="4465320" cy="9060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Май – август 2015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://mediasubs.ru/group/uploads/kr/kreditnaya-istoriya/image/1444845308-113936-188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79" y="4640888"/>
            <a:ext cx="1289819" cy="17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urdealers.net/newod/images/logo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18" y="4488855"/>
            <a:ext cx="12573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iki.tgl.net.ru/images/5/5f/%D0%A4%D0%93%D0%9E%D0%A1_%D1%82%D0%BE%D0%B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91" y="4667329"/>
            <a:ext cx="1799326" cy="8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11958" y="348059"/>
            <a:ext cx="5023295" cy="1703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1314" y="550308"/>
            <a:ext cx="4608512" cy="129915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по специальности </a:t>
            </a:r>
          </a:p>
          <a:p>
            <a:pPr marL="0" indent="0" algn="ctr">
              <a:buNone/>
            </a:pP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19.02.10 Технология продукции общественного питания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2813" y="285606"/>
            <a:ext cx="5671654" cy="18285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 индустрии питания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Шеф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повар/Шеф – кондитер-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повар/старший кондитер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III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Повар/кондитер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II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1957" y="2293161"/>
            <a:ext cx="5023295" cy="1703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по специальности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43.02.01 Организация обслуживания в общественном питании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7955" y="2293161"/>
            <a:ext cx="5981370" cy="1774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 индустрии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гостеприимства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Метрдотель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 зала ресторана/менеджер бара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Официант/бармен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1957" y="4293223"/>
            <a:ext cx="5023295" cy="1703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по специальности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38.02.01 Экономика и бухгалтерский учет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7955" y="4293223"/>
            <a:ext cx="5981370" cy="1774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677975" y="1015530"/>
            <a:ext cx="501445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639875" y="4995994"/>
            <a:ext cx="501445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594555" y="2797844"/>
            <a:ext cx="501445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5677974" y="1330183"/>
            <a:ext cx="501445" cy="377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5573873" y="3121635"/>
            <a:ext cx="501445" cy="377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574198" y="5338242"/>
            <a:ext cx="501445" cy="377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11958" y="348059"/>
            <a:ext cx="5023295" cy="1703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1314" y="550308"/>
            <a:ext cx="4608512" cy="1299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по специальности </a:t>
            </a: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43.02.09 Ритуальный сервис</a:t>
            </a:r>
            <a:endParaRPr lang="ru-RU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2813" y="285606"/>
            <a:ext cx="5671654" cy="18285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пециалист ритуального сервиса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1957" y="2293161"/>
            <a:ext cx="5023295" cy="1703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по специальности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38.02.03 Операционная деятельность в логистике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2813" y="2293161"/>
            <a:ext cx="5981370" cy="1774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логистике на транспорте: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-специалист-логист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транспорту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1957" y="4293223"/>
            <a:ext cx="5023295" cy="1703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по специальности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38.02.04 Коммерция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2813" y="4241330"/>
            <a:ext cx="5981370" cy="20923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продажам  в автомобилестроении: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-менеджер отдела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продажам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-продавец-консультант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677974" y="871975"/>
            <a:ext cx="501445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639875" y="4995994"/>
            <a:ext cx="501445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598882" y="3792984"/>
            <a:ext cx="502207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5677974" y="1330183"/>
            <a:ext cx="501445" cy="377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5574197" y="3467850"/>
            <a:ext cx="501445" cy="377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574198" y="5338242"/>
            <a:ext cx="501445" cy="377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12139" y="332329"/>
            <a:ext cx="6122102" cy="1286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ВПД 6. Организация работы структурного подразделения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-1298857" y="3429184"/>
            <a:ext cx="3548054" cy="726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6.2. Планировать выполнение работ исполнителями</a:t>
            </a: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046622" y="3380075"/>
            <a:ext cx="3548054" cy="827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6.3. Организовывать работу трудового коллектива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07356" y="2018187"/>
            <a:ext cx="3506804" cy="1048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Удовлетворять потребности в питании гостей в номерах отеля</a:t>
            </a:r>
          </a:p>
        </p:txBody>
      </p:sp>
      <p:sp>
        <p:nvSpPr>
          <p:cNvPr id="33" name="Стрелка вправо 32"/>
          <p:cNvSpPr/>
          <p:nvPr/>
        </p:nvSpPr>
        <p:spPr>
          <a:xfrm rot="10800000">
            <a:off x="4832240" y="2424029"/>
            <a:ext cx="684813" cy="47677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18510" y="3077269"/>
            <a:ext cx="3524628" cy="1111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Удовлетворять потребности в питании отечественных и иностранных туристов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15966" y="4120414"/>
            <a:ext cx="3506805" cy="1099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Удовлетворять потребности в питании гостей в соответствии с традициями русского гостеприимства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0836" y="5792495"/>
            <a:ext cx="5181600" cy="763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МДК 6.2</a:t>
            </a:r>
          </a:p>
          <a:p>
            <a:pPr lvl="0" algn="ctr"/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3 «Организация обслуживания посетителей отелей и туристических комплексов»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2823204" y="5224010"/>
            <a:ext cx="504056" cy="52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00268" y="286553"/>
            <a:ext cx="4419869" cy="1082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19.02.10 Технология продукции общественного питания</a:t>
            </a:r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4832239" y="3417382"/>
            <a:ext cx="684813" cy="47677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4818202" y="4513718"/>
            <a:ext cx="684813" cy="47677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802063" y="3440082"/>
            <a:ext cx="684813" cy="47677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732139" y="2485455"/>
            <a:ext cx="684813" cy="47677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763024" y="4346735"/>
            <a:ext cx="684813" cy="47677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740472"/>
              </p:ext>
            </p:extLst>
          </p:nvPr>
        </p:nvGraphicFramePr>
        <p:xfrm>
          <a:off x="6674416" y="4670305"/>
          <a:ext cx="5517584" cy="206375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24866"/>
                <a:gridCol w="1610784"/>
                <a:gridCol w="1610784"/>
                <a:gridCol w="1071150"/>
              </a:tblGrid>
              <a:tr h="2313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 нагрузка обучающихся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лекций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лабораторных и практических занятий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практическое обучение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1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ПМ. 06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8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ПМ. 06* (вариативная часть)</a:t>
                      </a:r>
                      <a:endParaRPr lang="ru-RU" sz="1400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+ 18</a:t>
                      </a:r>
                      <a:endParaRPr lang="ru-RU" sz="1400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+ 24</a:t>
                      </a:r>
                      <a:endParaRPr lang="ru-RU" sz="1400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+ 36</a:t>
                      </a:r>
                      <a:endParaRPr lang="ru-RU" sz="1400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13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06" marR="661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645515" y="3321050"/>
            <a:ext cx="5546485" cy="725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вариативной части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777306" y="5566241"/>
            <a:ext cx="637387" cy="1069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38" y="1326229"/>
            <a:ext cx="2992232" cy="19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989" y="129980"/>
            <a:ext cx="9458968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3175649" y="1789400"/>
            <a:ext cx="8645967" cy="91169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Увеличение количества используемых </a:t>
            </a:r>
            <a:r>
              <a:rPr lang="ru-RU" sz="2800" b="1" dirty="0" smtClean="0">
                <a:solidFill>
                  <a:srgbClr val="002060"/>
                </a:solidFill>
              </a:rPr>
              <a:t>практико-ориентированных методов и технологий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Двенадцатиугольник 22"/>
          <p:cNvSpPr/>
          <p:nvPr/>
        </p:nvSpPr>
        <p:spPr>
          <a:xfrm>
            <a:off x="2510069" y="1570533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1258" y="2911349"/>
            <a:ext cx="3900242" cy="91169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Тематика дипломных работ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0069" y="3864116"/>
            <a:ext cx="3900242" cy="43223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Активизация познавательной деятельности обучающихся средствами игровых технологий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0069" y="4367036"/>
            <a:ext cx="3893582" cy="40877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Развитие  исследовательской компетенции обучающихся средствами проектной технологии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3409" y="4822883"/>
            <a:ext cx="3900242" cy="36442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Деловые игры как  фактор активизации познавательной деятельности обучающихся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3409" y="5196365"/>
            <a:ext cx="3900242" cy="52653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Инновационные технологии обучения, как условие повышения компетентности выпускников ПОО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6403651" y="3864116"/>
            <a:ext cx="180029" cy="2552511"/>
          </a:xfrm>
          <a:prstGeom prst="rightBrac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41358" y="4943406"/>
            <a:ext cx="112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Методическая</a:t>
            </a:r>
          </a:p>
          <a:p>
            <a:r>
              <a:rPr lang="ru-RU" sz="1200" dirty="0" smtClean="0"/>
              <a:t> тема</a:t>
            </a:r>
            <a:endParaRPr lang="ru-RU" sz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03409" y="5780648"/>
            <a:ext cx="3900242" cy="2976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Активные и интерактивные методы обучения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413341" y="3088115"/>
            <a:ext cx="2677616" cy="50119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Мастер-классы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20000" y="3510019"/>
            <a:ext cx="2725082" cy="50119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Кейс-</a:t>
            </a:r>
            <a:r>
              <a:rPr lang="ru-RU" sz="2800" b="1" dirty="0" err="1" smtClean="0">
                <a:solidFill>
                  <a:srgbClr val="002060"/>
                </a:solidFill>
              </a:rPr>
              <a:t>стади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6247" y="6148962"/>
            <a:ext cx="3900242" cy="2976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Имитационные  методы обучения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413341" y="4001362"/>
            <a:ext cx="2677616" cy="50119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Деловые игры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05082" y="4554324"/>
            <a:ext cx="2265753" cy="44803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Квесты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716082" y="5021481"/>
            <a:ext cx="3535680" cy="63317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Профессиональные пробы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40874" y="5673777"/>
            <a:ext cx="3535680" cy="7428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Лабораторные работы-чемпионаты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989" y="129980"/>
            <a:ext cx="9458968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2947997" y="1941778"/>
            <a:ext cx="9142960" cy="123974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Создание условий для непрерывного профессионального образования обучающихся </a:t>
            </a:r>
            <a:r>
              <a:rPr lang="ru-RU" sz="2800" b="1" dirty="0" smtClean="0">
                <a:solidFill>
                  <a:srgbClr val="FF0000"/>
                </a:solidFill>
              </a:rPr>
              <a:t>(ДПО),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(в том числе по направлениям ТОП-50, компетенциям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WSR)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Двенадцатиугольник 22"/>
          <p:cNvSpPr/>
          <p:nvPr/>
        </p:nvSpPr>
        <p:spPr>
          <a:xfrm>
            <a:off x="2510069" y="1570533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53246782"/>
              </p:ext>
            </p:extLst>
          </p:nvPr>
        </p:nvGraphicFramePr>
        <p:xfrm>
          <a:off x="3072958" y="3353928"/>
          <a:ext cx="8546547" cy="363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077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989" y="129980"/>
            <a:ext cx="9458968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3450852" y="1752189"/>
            <a:ext cx="8888041" cy="877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Увеличение количества программ ДПО для взрослых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(в том числе по направлениям ТОП-50,  компетенциям </a:t>
            </a:r>
            <a:r>
              <a:rPr lang="en-US" sz="2000" b="1" dirty="0" smtClean="0">
                <a:solidFill>
                  <a:srgbClr val="002060"/>
                </a:solidFill>
              </a:rPr>
              <a:t>WSR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Двенадцатиугольник 22"/>
          <p:cNvSpPr/>
          <p:nvPr/>
        </p:nvSpPr>
        <p:spPr>
          <a:xfrm>
            <a:off x="2631989" y="1690080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6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30300021"/>
              </p:ext>
            </p:extLst>
          </p:nvPr>
        </p:nvGraphicFramePr>
        <p:xfrm>
          <a:off x="3344172" y="2770562"/>
          <a:ext cx="8128000" cy="444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214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989" y="129980"/>
            <a:ext cx="9458968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2804202" y="1731460"/>
            <a:ext cx="8888041" cy="84712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Совершенствование процедур промежуточной, итоговой аттестации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Двенадцатиугольник 22"/>
          <p:cNvSpPr/>
          <p:nvPr/>
        </p:nvSpPr>
        <p:spPr>
          <a:xfrm>
            <a:off x="2124264" y="1521502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8496" y="3489961"/>
            <a:ext cx="4439371" cy="16617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Разработка программ квалификационных экзаменов в формате демонстрационного экзамена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(Сентябрь 2015)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31989" y="3020504"/>
            <a:ext cx="2941873" cy="10022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Требования </a:t>
            </a:r>
            <a:r>
              <a:rPr lang="en-US" sz="2800" b="1" dirty="0" smtClean="0">
                <a:solidFill>
                  <a:srgbClr val="002060"/>
                </a:solidFill>
              </a:rPr>
              <a:t>WS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84309" y="4724485"/>
            <a:ext cx="4439371" cy="14667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Апробация нового формата квалификационного экзамена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(декабрь 2015)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 rot="17866135">
            <a:off x="6829077" y="5091718"/>
            <a:ext cx="1064790" cy="1767099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8507699">
            <a:off x="3546472" y="3803640"/>
            <a:ext cx="1064790" cy="1767099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989" y="129980"/>
            <a:ext cx="9458968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2917452" y="2185640"/>
            <a:ext cx="8888041" cy="160912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Организация повышения квалификации педагогов по работе с </a:t>
            </a:r>
            <a:r>
              <a:rPr lang="ru-RU" sz="3200" b="1" dirty="0" smtClean="0">
                <a:solidFill>
                  <a:srgbClr val="FF0000"/>
                </a:solidFill>
              </a:rPr>
              <a:t>различными категориями граждан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Двенадцатиугольник 22"/>
          <p:cNvSpPr/>
          <p:nvPr/>
        </p:nvSpPr>
        <p:spPr>
          <a:xfrm>
            <a:off x="2631989" y="2613910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87426" y="5350240"/>
            <a:ext cx="6610214" cy="9445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2020 года - 100% преподавателей пройдут обучение 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8305496" y="4262768"/>
            <a:ext cx="1759982" cy="14370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Семинары-практикумы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94598" y="4210542"/>
            <a:ext cx="1077268" cy="14017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ЕМД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922" y="257799"/>
            <a:ext cx="5023295" cy="1703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1314" y="550308"/>
            <a:ext cx="4608512" cy="1299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Магистратура</a:t>
            </a: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направлению «Педагогика и психология»</a:t>
            </a:r>
            <a:endParaRPr lang="ru-RU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10378" y="205174"/>
            <a:ext cx="4223735" cy="18285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ГОУ ВПО «Тюменский государственный университет»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чел.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921" y="2176617"/>
            <a:ext cx="5023295" cy="1703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профессиональной переподготовки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70763" y="2176617"/>
            <a:ext cx="4163350" cy="1774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ДПО ЧИРПО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«Методика профессионального обучения»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чел.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ДПО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СибИНДО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«Теория обучения и воспитания для преподавателей СПО»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чел.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37020" y="4210543"/>
            <a:ext cx="3223281" cy="14017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347216" y="814735"/>
            <a:ext cx="501445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291611" y="2785409"/>
            <a:ext cx="501445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www.metod-kopilka.ru/images/doc/9/53417/img3.jpg" title="экспертное сообществ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/>
          <a:stretch/>
        </p:blipFill>
        <p:spPr bwMode="auto">
          <a:xfrm>
            <a:off x="556960" y="3918104"/>
            <a:ext cx="4068476" cy="2161585"/>
          </a:xfrm>
          <a:prstGeom prst="homePlate">
            <a:avLst/>
          </a:prstGeom>
          <a:noFill/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9834113" y="257799"/>
            <a:ext cx="465826" cy="3555075"/>
          </a:xfrm>
          <a:prstGeom prst="rightBr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7326591" y="3279775"/>
            <a:ext cx="465826" cy="5011947"/>
          </a:xfrm>
          <a:prstGeom prst="rightBr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422" y="5871931"/>
            <a:ext cx="119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100 %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99939" y="1772122"/>
            <a:ext cx="119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70 %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302" y="6133541"/>
            <a:ext cx="119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86 %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3735" y="5958383"/>
            <a:ext cx="9494520" cy="9645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Программа развития ГАПОУ ТО «Тюменский техникум индустрии питания, коммерции и сервиса» на 2016-2020 </a:t>
            </a:r>
            <a:r>
              <a:rPr lang="ru-RU" sz="2800" dirty="0" err="1" smtClean="0">
                <a:solidFill>
                  <a:srgbClr val="C00000"/>
                </a:solidFill>
              </a:rPr>
              <a:t>г.г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Ирина\Desktop\Новая папка\Логотип ТТИПКи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" y="-37973"/>
            <a:ext cx="2149674" cy="18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5" y="4681856"/>
            <a:ext cx="1640706" cy="121158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1" y="2508910"/>
            <a:ext cx="1615440" cy="121158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697480" y="487680"/>
            <a:ext cx="864108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800"/>
              </a:spcBef>
            </a:pPr>
            <a:r>
              <a:rPr lang="ru-RU" sz="2400" b="1" dirty="0">
                <a:solidFill>
                  <a:srgbClr val="990000"/>
                </a:solidFill>
              </a:rPr>
              <a:t>Комплекс мер, направленных на совершенствование системы среднего профессионального образования в Тюменской области, на 2015-2020 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09077" y="1883728"/>
            <a:ext cx="7635240" cy="791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Утвержден Распоряжением Правительства Тюменской области от 30.04.2015 №636-рп с изменениями от 20.07.2015  № 1144-рп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520" y="3012104"/>
            <a:ext cx="2823920" cy="24928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II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 Консолидация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ресурсов бизнеса, государства и сферы образования в развитии системы среднего профессионального образования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03431" y="3017844"/>
            <a:ext cx="2442210" cy="2494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 Обеспечение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соответствия квалификации выпускников требованиям современной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экономики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8369" y="3019482"/>
            <a:ext cx="2440191" cy="24854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III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 Мониторинг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качества подготовки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кадров</a:t>
            </a:r>
          </a:p>
          <a:p>
            <a:pPr algn="ctr"/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7060974" y="1610396"/>
            <a:ext cx="411480" cy="823512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4003065" y="2679805"/>
            <a:ext cx="642942" cy="357190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3172"/>
              </a:solidFill>
              <a:effectLst/>
              <a:latin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6945243" y="2679805"/>
            <a:ext cx="642942" cy="357190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3172"/>
              </a:solidFill>
              <a:effectLst/>
              <a:latin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9796993" y="2716638"/>
            <a:ext cx="642942" cy="357190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317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06" y="326963"/>
            <a:ext cx="4141155" cy="6531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261" y="326962"/>
            <a:ext cx="4248000" cy="653103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15167" y="4356340"/>
            <a:ext cx="2275459" cy="8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99657" y="692152"/>
            <a:ext cx="6474545" cy="64861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региональных экспертов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751227" y="2031172"/>
            <a:ext cx="3402881" cy="115267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семинары по компетенциям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533605" y="2032845"/>
            <a:ext cx="3347189" cy="115267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чемпионатов других регионов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927648" y="1490280"/>
            <a:ext cx="12241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116852" y="1507091"/>
            <a:ext cx="12241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42" y="3253366"/>
            <a:ext cx="3834332" cy="25033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7" y="4199316"/>
            <a:ext cx="995786" cy="746839"/>
          </a:xfrm>
          <a:prstGeom prst="rect">
            <a:avLst/>
          </a:prstGeom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1132621" y="2032845"/>
            <a:ext cx="3402881" cy="115267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 экспертов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132620" y="5751432"/>
            <a:ext cx="10748173" cy="72836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 – 100% региональных экспертов будут обучены, сертифицированы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765802" y="1490280"/>
            <a:ext cx="12241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314486" y="1884302"/>
            <a:ext cx="3223281" cy="20933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ДПО, Профессиональная переподготовка по направлению Педагогика, психология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14487" y="482585"/>
            <a:ext cx="3223281" cy="14017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образование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577975" y="1183443"/>
            <a:ext cx="501445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549904" y="2295342"/>
            <a:ext cx="501445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www.metod-kopilka.ru/images/doc/9/53417/img3.jpg" title="экспертное сообществ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/>
          <a:stretch/>
        </p:blipFill>
        <p:spPr bwMode="auto">
          <a:xfrm>
            <a:off x="614122" y="4474234"/>
            <a:ext cx="4068476" cy="2161585"/>
          </a:xfrm>
          <a:prstGeom prst="homePlate">
            <a:avLst/>
          </a:prstGeom>
          <a:noFill/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9834113" y="257799"/>
            <a:ext cx="465826" cy="3917961"/>
          </a:xfrm>
          <a:prstGeom prst="rightBr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99939" y="1074550"/>
            <a:ext cx="13434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2016 г.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План – 60 %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Факт -86 %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100% - до 2020 г.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2" y="559493"/>
            <a:ext cx="4846320" cy="3808061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5339126" y="4624025"/>
            <a:ext cx="3223281" cy="20933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сертификация квалификации преподавателей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23605" y="5193640"/>
            <a:ext cx="1343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2016 г.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53 %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989" y="129980"/>
            <a:ext cx="9458968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3159527" y="1690080"/>
            <a:ext cx="8888041" cy="101101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Организация и проведение чемпионатов профессионального мастерства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Двенадцатиугольник 22"/>
          <p:cNvSpPr/>
          <p:nvPr/>
        </p:nvSpPr>
        <p:spPr>
          <a:xfrm>
            <a:off x="2631989" y="1622791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ksk.idhost.kz/wp-content/uploads/2015/02/worldskill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36" y="5347169"/>
            <a:ext cx="2196150" cy="835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darnyfront.by/upload/iblock/f17/f17540629f0c7a0f6d827a8bf416a17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47" y="3406808"/>
            <a:ext cx="3248036" cy="877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ntc.nnov.ru/sites/default/files/2014-2015/olimp15/logo_vo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15" y="2935630"/>
            <a:ext cx="2469472" cy="2001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xn----7sbacgtlk8bdabdz.xn--p1ai/images/rabotodat/konkur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74" y="4652358"/>
            <a:ext cx="1781702" cy="1611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603" y="623969"/>
            <a:ext cx="9458968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90138" y="2154061"/>
            <a:ext cx="8401862" cy="101746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Информационная кампания по популяризации  рабочих профессий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Двенадцатиугольник 22"/>
          <p:cNvSpPr/>
          <p:nvPr/>
        </p:nvSpPr>
        <p:spPr>
          <a:xfrm>
            <a:off x="3321459" y="2309280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40298" y="5106613"/>
            <a:ext cx="1905000" cy="679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Город 360+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0301" y="4180521"/>
            <a:ext cx="1905000" cy="679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Сайт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90908" y="6081670"/>
            <a:ext cx="1905000" cy="679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91069" y="4992439"/>
            <a:ext cx="3966592" cy="7530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 информационной, рекламной продукции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47898" y="3283672"/>
            <a:ext cx="3966592" cy="6575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Медиаресурсы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партнеров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Объект 7"/>
          <p:cNvPicPr>
            <a:picLocks noChangeAspect="1"/>
          </p:cNvPicPr>
          <p:nvPr/>
        </p:nvPicPr>
        <p:blipFill rotWithShape="1">
          <a:blip r:embed="rId3"/>
          <a:srcRect l="32476" t="43763" r="32822" b="26102"/>
          <a:stretch/>
        </p:blipFill>
        <p:spPr>
          <a:xfrm>
            <a:off x="29696" y="641434"/>
            <a:ext cx="3108960" cy="2243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916" t="37991" r="34367" b="20100"/>
          <a:stretch/>
        </p:blipFill>
        <p:spPr>
          <a:xfrm>
            <a:off x="29696" y="3995520"/>
            <a:ext cx="3235555" cy="2901462"/>
          </a:xfrm>
          <a:prstGeom prst="rect">
            <a:avLst/>
          </a:prstGeom>
        </p:spPr>
      </p:pic>
      <p:sp>
        <p:nvSpPr>
          <p:cNvPr id="3" name="Выноска с четырьмя стрелками 2"/>
          <p:cNvSpPr/>
          <p:nvPr/>
        </p:nvSpPr>
        <p:spPr>
          <a:xfrm>
            <a:off x="6526834" y="3482727"/>
            <a:ext cx="2004016" cy="195378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okartinkah.ru/img/kartinki-dlya-reklamy-2374/kartinki-dlya-reklamy-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07" y="4004340"/>
            <a:ext cx="978014" cy="903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644864" y="5925437"/>
            <a:ext cx="3966592" cy="7270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Профориентация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34" y="3253971"/>
            <a:ext cx="1869704" cy="1402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39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603" y="623969"/>
            <a:ext cx="9458968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78083" y="2261658"/>
            <a:ext cx="7380782" cy="101746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Информационная кампания по популяризации  рабочих профессий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Двенадцатиугольник 22"/>
          <p:cNvSpPr/>
          <p:nvPr/>
        </p:nvSpPr>
        <p:spPr>
          <a:xfrm>
            <a:off x="3321459" y="2309280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55" y="4608719"/>
            <a:ext cx="2146767" cy="161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850969" y="4556338"/>
            <a:ext cx="3049061" cy="4839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МАРКА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12436" y="3273792"/>
            <a:ext cx="2556651" cy="4839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ПрофиБудуЯ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http://www.tt-et.ru/images/2015/1.2015/profi/IMG_68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"/>
          <a:stretch/>
        </p:blipFill>
        <p:spPr bwMode="auto">
          <a:xfrm>
            <a:off x="5658757" y="3860002"/>
            <a:ext cx="2633691" cy="1642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6" name="Picture 2" descr="G:\сад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69" y="1057300"/>
            <a:ext cx="2634397" cy="178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488708" y="3485271"/>
            <a:ext cx="3086997" cy="808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ранней профориентации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/>
          <a:srcRect r="9144"/>
          <a:stretch/>
        </p:blipFill>
        <p:spPr>
          <a:xfrm>
            <a:off x="200769" y="4608719"/>
            <a:ext cx="2350846" cy="161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35" y="5090679"/>
            <a:ext cx="2366730" cy="1620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0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700" y="715009"/>
            <a:ext cx="7049219" cy="74178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II</a:t>
            </a:r>
            <a:r>
              <a:rPr lang="ru-RU" sz="3600" b="1" dirty="0" smtClean="0"/>
              <a:t>.Консолидация ресурсов бизнеса, государства и сферы образования в развитии системы СПО</a:t>
            </a:r>
            <a:endParaRPr lang="ru-RU" sz="36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" y="618036"/>
            <a:ext cx="1593987" cy="1243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http://vtyumene.ru/wp-content/uploads/2014/03/hart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" y="5393930"/>
            <a:ext cx="1632108" cy="1088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" y="3143703"/>
            <a:ext cx="1678620" cy="1019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7" descr="DSC_00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563" y="4248754"/>
            <a:ext cx="1579692" cy="1048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3" y="1947216"/>
            <a:ext cx="1600668" cy="1088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Объект 5"/>
          <p:cNvSpPr txBox="1">
            <a:spLocks/>
          </p:cNvSpPr>
          <p:nvPr/>
        </p:nvSpPr>
        <p:spPr>
          <a:xfrm>
            <a:off x="2675203" y="5393930"/>
            <a:ext cx="9317367" cy="66979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1.2 Последовательное внедрение в СПО практико-ориентированной (дуальной) модели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2646033" y="3411200"/>
            <a:ext cx="9281734" cy="90000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2.1 Реализация комплекса мер, направленных на и развитие системы СПО с учетом совмещения теоретической подготовки с практическим обучением на предприятии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2667397" y="4532833"/>
            <a:ext cx="9317367" cy="6760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2.3 Увеличение </a:t>
            </a:r>
            <a:r>
              <a:rPr lang="ru-RU" sz="2200" b="1" dirty="0">
                <a:solidFill>
                  <a:srgbClr val="002060"/>
                </a:solidFill>
              </a:rPr>
              <a:t>численности преподавателей и мастеров производственного обучения из числа представителей </a:t>
            </a:r>
            <a:r>
              <a:rPr lang="ru-RU" sz="2200" b="1" dirty="0" smtClean="0">
                <a:solidFill>
                  <a:srgbClr val="002060"/>
                </a:solidFill>
              </a:rPr>
              <a:t>работодателя</a:t>
            </a:r>
            <a:endParaRPr lang="ru-RU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97172"/>
              </p:ext>
            </p:extLst>
          </p:nvPr>
        </p:nvGraphicFramePr>
        <p:xfrm>
          <a:off x="2157885" y="1783236"/>
          <a:ext cx="470226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260"/>
              </a:tblGrid>
              <a:tr h="1186467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Областная Базовая площадка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элементов дуальной системы обучения в профессиональное образование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2195173" y="3321050"/>
            <a:ext cx="0" cy="324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201460" y="3897989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201460" y="5798328"/>
            <a:ext cx="444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201460" y="6565200"/>
            <a:ext cx="444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Handshake (partnership Concept) Клипарты, векторы, и Набор Иллюстраций Без Оплаты Отчислений. Image 5377347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0145" y="2033152"/>
            <a:ext cx="1146392" cy="11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38925"/>
              </p:ext>
            </p:extLst>
          </p:nvPr>
        </p:nvGraphicFramePr>
        <p:xfrm>
          <a:off x="8006537" y="1770071"/>
          <a:ext cx="3879963" cy="153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963"/>
              </a:tblGrid>
              <a:tr h="1539671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Межрегиональный центр компетенций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Объект 5"/>
          <p:cNvSpPr txBox="1">
            <a:spLocks/>
          </p:cNvSpPr>
          <p:nvPr/>
        </p:nvSpPr>
        <p:spPr>
          <a:xfrm>
            <a:off x="2667398" y="6147105"/>
            <a:ext cx="9317367" cy="66979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1.8 Совершенствование сетевого формата реализации образовательных программ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2195173" y="4886090"/>
            <a:ext cx="444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4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700" y="715009"/>
            <a:ext cx="7049219" cy="74178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II</a:t>
            </a:r>
            <a:r>
              <a:rPr lang="ru-RU" sz="3600" b="1" dirty="0" smtClean="0"/>
              <a:t>.Консолидация ресурсов бизнеса, государства и сферы образования в развитии системы СПО</a:t>
            </a:r>
            <a:endParaRPr lang="ru-RU" sz="36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" y="618036"/>
            <a:ext cx="1593987" cy="1243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http://vtyumene.ru/wp-content/uploads/2014/03/hart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" y="5393930"/>
            <a:ext cx="1632108" cy="1088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" name="Picture 7" descr="DSC_00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563" y="4248754"/>
            <a:ext cx="1579692" cy="1048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3" y="1947216"/>
            <a:ext cx="1600668" cy="1088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Объект 5"/>
          <p:cNvSpPr txBox="1">
            <a:spLocks/>
          </p:cNvSpPr>
          <p:nvPr/>
        </p:nvSpPr>
        <p:spPr>
          <a:xfrm>
            <a:off x="2356473" y="3712740"/>
            <a:ext cx="9281734" cy="90000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2.1 Реализация комплекса мер, направленных на и развитие системы СПО с учетом совмещения теоретической подготовки с практическим обучением на предприятии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2157885" y="1783236"/>
          <a:ext cx="470226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260"/>
              </a:tblGrid>
              <a:tr h="1186467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Областная Базовая площадка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элементов дуальной системы обучения в профессиональное образование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Handshake (partnership Concept) Клипарты, векторы, и Набор Иллюстраций Без Оплаты Отчислений. Image 5377347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0145" y="2033152"/>
            <a:ext cx="1146392" cy="11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/>
          </p:nvPr>
        </p:nvGraphicFramePr>
        <p:xfrm>
          <a:off x="8006537" y="1770071"/>
          <a:ext cx="3879963" cy="153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963"/>
              </a:tblGrid>
              <a:tr h="1539671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Межрегиональный центр компетенций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Объект 5"/>
          <p:cNvSpPr txBox="1">
            <a:spLocks/>
          </p:cNvSpPr>
          <p:nvPr/>
        </p:nvSpPr>
        <p:spPr>
          <a:xfrm>
            <a:off x="3621392" y="5014070"/>
            <a:ext cx="2230767" cy="174754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Дуальное обучение – </a:t>
            </a:r>
            <a:r>
              <a:rPr lang="ru-RU" b="1" dirty="0" smtClean="0">
                <a:solidFill>
                  <a:srgbClr val="FF0000"/>
                </a:solidFill>
              </a:rPr>
              <a:t>до 65 %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учебного плана – на предприятиях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7797152" y="5014069"/>
            <a:ext cx="2230767" cy="174754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ЛПЗ– </a:t>
            </a:r>
            <a:r>
              <a:rPr lang="ru-RU" sz="2200" b="1" dirty="0" smtClean="0">
                <a:solidFill>
                  <a:srgbClr val="FF0000"/>
                </a:solidFill>
              </a:rPr>
              <a:t>до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54 %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учебного плана – на предприятиях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59645" y="4612743"/>
            <a:ext cx="685800" cy="375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8569635" y="4612743"/>
            <a:ext cx="685800" cy="375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" y="3143703"/>
            <a:ext cx="1678620" cy="1019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181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700" y="715009"/>
            <a:ext cx="7049219" cy="74178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II</a:t>
            </a:r>
            <a:r>
              <a:rPr lang="ru-RU" sz="3600" b="1" dirty="0" smtClean="0"/>
              <a:t>.Консолидация ресурсов бизнеса, государства и сферы образования в развитии системы СПО</a:t>
            </a:r>
            <a:endParaRPr lang="ru-RU" sz="36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" y="618036"/>
            <a:ext cx="1593987" cy="1243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http://vtyumene.ru/wp-content/uploads/2014/03/hart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" y="5393930"/>
            <a:ext cx="1632108" cy="1088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" y="3143703"/>
            <a:ext cx="1678620" cy="1019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7" descr="DSC_00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563" y="4248754"/>
            <a:ext cx="1579692" cy="1048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3" y="1947216"/>
            <a:ext cx="1600668" cy="1088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Объект 5"/>
          <p:cNvSpPr txBox="1">
            <a:spLocks/>
          </p:cNvSpPr>
          <p:nvPr/>
        </p:nvSpPr>
        <p:spPr>
          <a:xfrm>
            <a:off x="2408317" y="3686258"/>
            <a:ext cx="9317367" cy="6760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2.3 Увеличение </a:t>
            </a:r>
            <a:r>
              <a:rPr lang="ru-RU" sz="2200" b="1" dirty="0">
                <a:solidFill>
                  <a:srgbClr val="002060"/>
                </a:solidFill>
              </a:rPr>
              <a:t>численности преподавателей и мастеров производственного обучения из числа представителей </a:t>
            </a:r>
            <a:r>
              <a:rPr lang="ru-RU" sz="2200" b="1" dirty="0" smtClean="0">
                <a:solidFill>
                  <a:srgbClr val="002060"/>
                </a:solidFill>
              </a:rPr>
              <a:t>работодателя</a:t>
            </a:r>
            <a:endParaRPr lang="ru-RU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2157885" y="1783236"/>
          <a:ext cx="470226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260"/>
              </a:tblGrid>
              <a:tr h="1186467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Областная Базовая площадка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элементов дуальной системы обучения в профессиональное образование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Handshake (partnership Concept) Клипарты, векторы, и Набор Иллюстраций Без Оплаты Отчислений. Image 5377347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0145" y="2033152"/>
            <a:ext cx="1146392" cy="11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/>
          </p:nvPr>
        </p:nvGraphicFramePr>
        <p:xfrm>
          <a:off x="8006537" y="1770071"/>
          <a:ext cx="3879963" cy="153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963"/>
              </a:tblGrid>
              <a:tr h="1539671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Межрегиональный центр компетенций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Объект 5"/>
          <p:cNvSpPr txBox="1">
            <a:spLocks/>
          </p:cNvSpPr>
          <p:nvPr/>
        </p:nvSpPr>
        <p:spPr>
          <a:xfrm>
            <a:off x="2475000" y="4578744"/>
            <a:ext cx="4385145" cy="190325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 итогам 2015 г.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- Доля привлеченных к проведению занятий работодателей– </a:t>
            </a:r>
            <a:r>
              <a:rPr lang="ru-RU" b="1" dirty="0" smtClean="0">
                <a:solidFill>
                  <a:srgbClr val="FF0000"/>
                </a:solidFill>
              </a:rPr>
              <a:t>25%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 общего числа преподавателей МДК  и мастеров ПО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Объект 5"/>
          <p:cNvSpPr txBox="1">
            <a:spLocks/>
          </p:cNvSpPr>
          <p:nvPr/>
        </p:nvSpPr>
        <p:spPr>
          <a:xfrm>
            <a:off x="7433341" y="4578744"/>
            <a:ext cx="4385145" cy="190325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План по итогам 2016 г.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- Доля привлеченных к проведению занятий работодателей– </a:t>
            </a:r>
            <a:r>
              <a:rPr lang="ru-RU" b="1" dirty="0" smtClean="0">
                <a:solidFill>
                  <a:srgbClr val="FF0000"/>
                </a:solidFill>
              </a:rPr>
              <a:t>27%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 общего числа преподавателей МДК  и мастеров ПО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2969489" y="1582756"/>
            <a:ext cx="8843822" cy="111833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3.1 Развитие механизмов оценки и сертификации квалификаций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29000" y="274321"/>
            <a:ext cx="7924800" cy="141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III</a:t>
            </a:r>
            <a:r>
              <a:rPr lang="ru-RU" sz="3600" b="1" dirty="0" smtClean="0">
                <a:solidFill>
                  <a:srgbClr val="FF0000"/>
                </a:solidFill>
              </a:rPr>
              <a:t>. Мониторинг качества подготовки кадров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69489" y="2838719"/>
            <a:ext cx="8843822" cy="111833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3.2 Результативность участия в конкурсах профессионального мастерства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69489" y="4025936"/>
            <a:ext cx="8843822" cy="111833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3.4 Профессионально-общественная аккредитация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69489" y="5214509"/>
            <a:ext cx="8843822" cy="16434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3.5 Качество созданных условий для непрерывного профессионального образования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845" y="157320"/>
            <a:ext cx="9458968" cy="13255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36084" y="2732831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360933" y="1809552"/>
            <a:ext cx="8222535" cy="101845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Подготовка  специалистов согласно перечня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наиболее </a:t>
            </a:r>
            <a:r>
              <a:rPr lang="ru-RU" sz="2400" b="1" dirty="0" smtClean="0">
                <a:solidFill>
                  <a:schemeClr val="tx1"/>
                </a:solidFill>
              </a:rPr>
              <a:t>перспективных и востребованных профессий и специальностей </a:t>
            </a:r>
            <a:r>
              <a:rPr lang="ru-RU" sz="2400" b="1" dirty="0">
                <a:solidFill>
                  <a:srgbClr val="FF0000"/>
                </a:solidFill>
              </a:rPr>
              <a:t>ТОП-50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2519845" y="1521502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306343" y="4054619"/>
            <a:ext cx="2824834" cy="972513"/>
          </a:xfrm>
          <a:prstGeom prst="roundRect">
            <a:avLst/>
          </a:prstGeom>
          <a:gradFill rotWithShape="1">
            <a:gsLst>
              <a:gs pos="3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  <a:alpha val="5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Наши ТОП-50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8499481" y="4692254"/>
            <a:ext cx="1836580" cy="429837"/>
          </a:xfrm>
          <a:prstGeom prst="roundRect">
            <a:avLst/>
          </a:prstGeom>
          <a:gradFill rotWithShape="1">
            <a:gsLst>
              <a:gs pos="3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  <a:alpha val="5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Косметолог</a:t>
            </a: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5056585" y="3026705"/>
            <a:ext cx="1643144" cy="630520"/>
          </a:xfrm>
          <a:prstGeom prst="roundRect">
            <a:avLst/>
          </a:prstGeom>
          <a:gradFill rotWithShape="1">
            <a:gsLst>
              <a:gs pos="3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  <a:alpha val="5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Парикмахер</a:t>
            </a:r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3360933" y="4907173"/>
            <a:ext cx="1858245" cy="735762"/>
          </a:xfrm>
          <a:prstGeom prst="roundRect">
            <a:avLst/>
          </a:prstGeom>
          <a:gradFill rotWithShape="1">
            <a:gsLst>
              <a:gs pos="3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  <a:alpha val="5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Повар-кондитер</a:t>
            </a:r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5270103" y="5720499"/>
            <a:ext cx="2112592" cy="735360"/>
          </a:xfrm>
          <a:prstGeom prst="roundRect">
            <a:avLst/>
          </a:prstGeom>
          <a:gradFill rotWithShape="1">
            <a:gsLst>
              <a:gs pos="3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  <a:alpha val="5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Специалист по гостеприимству</a:t>
            </a:r>
          </a:p>
        </p:txBody>
      </p:sp>
      <p:pic>
        <p:nvPicPr>
          <p:cNvPr id="15" name="Picture 4" descr="http://cs625325.vk.me/v625325261/3a7cd/zfK37Mb9gB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81" y="3805755"/>
            <a:ext cx="1207664" cy="8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19.img.avito.st/1280x960/20630308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85" y="2919517"/>
            <a:ext cx="1386892" cy="9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kvartirka.com/netcat_files/thumbs/flat/0/84/84823/310597_w468h312_2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95" y="5457883"/>
            <a:ext cx="1496964" cy="99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64" y="3708101"/>
            <a:ext cx="799381" cy="119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videtel24.info/wp-content/uploads/2015/09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52" y="764857"/>
            <a:ext cx="6114096" cy="34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8689" y="147897"/>
            <a:ext cx="758952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089029" y="1700360"/>
            <a:ext cx="8864991" cy="103474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Подготовка  специалистов согласно списка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ТОП-50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61491" y="5582476"/>
            <a:ext cx="2264775" cy="123311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Повар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Кондитер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89829" y="5582475"/>
            <a:ext cx="3233620" cy="123311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Специалист по гостеприимству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08298" y="3562156"/>
            <a:ext cx="2944572" cy="14122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43.02.11 Гостиничный сервис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21629" y="3603536"/>
            <a:ext cx="3091080" cy="144407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19.02.10 Технология продукции общественного питания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2561491" y="1743988"/>
            <a:ext cx="1055076" cy="991119"/>
          </a:xfrm>
          <a:prstGeom prst="dodec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 rot="5400000">
            <a:off x="6913150" y="4817841"/>
            <a:ext cx="534868" cy="900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12708" y="2887806"/>
            <a:ext cx="3851031" cy="648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2015-2016 уч. год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Штриховая стрелка вправо 25"/>
          <p:cNvSpPr/>
          <p:nvPr/>
        </p:nvSpPr>
        <p:spPr>
          <a:xfrm rot="5400000">
            <a:off x="3407620" y="4865042"/>
            <a:ext cx="534868" cy="900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13716" y="3562156"/>
            <a:ext cx="3040304" cy="14122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Программы профессионального обучения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62528" y="5595509"/>
            <a:ext cx="2792704" cy="123311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Повар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10091446" y="4817841"/>
            <a:ext cx="534868" cy="900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t-et.ru/images/images/lic2015/li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22" y="-1126876"/>
            <a:ext cx="9508155" cy="134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Штриховая стрелка вправо 9"/>
          <p:cNvSpPr/>
          <p:nvPr/>
        </p:nvSpPr>
        <p:spPr>
          <a:xfrm>
            <a:off x="3676845" y="4735155"/>
            <a:ext cx="269507" cy="62564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3676846" y="5673618"/>
            <a:ext cx="269507" cy="62564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3676847" y="6299260"/>
            <a:ext cx="269507" cy="62564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8689" y="147897"/>
            <a:ext cx="758952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089029" y="1700359"/>
            <a:ext cx="8864991" cy="125436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Подготовка  специалистов согласно списка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ТОП-50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29705" y="5420926"/>
            <a:ext cx="3812343" cy="123311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Парикмахер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07567" y="5438889"/>
            <a:ext cx="3812343" cy="123311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Косметолог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07567" y="3670904"/>
            <a:ext cx="3812343" cy="123311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43.02.03 Стилистика и искусство визажа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29705" y="3688867"/>
            <a:ext cx="3812343" cy="123311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43.02.02 Парикмахерское искусство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43.01.02 Парикмахер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2561491" y="1743988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 rot="5400000">
            <a:off x="9446305" y="4740449"/>
            <a:ext cx="534868" cy="900000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12708" y="2997616"/>
            <a:ext cx="3851031" cy="648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2016-2017 уч. год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Штриховая стрелка вправо 25"/>
          <p:cNvSpPr/>
          <p:nvPr/>
        </p:nvSpPr>
        <p:spPr>
          <a:xfrm rot="5400000">
            <a:off x="4868442" y="4721455"/>
            <a:ext cx="534868" cy="900000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8689" y="147897"/>
            <a:ext cx="758952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089029" y="1700359"/>
            <a:ext cx="8864991" cy="125436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Подготовка  специалистов согласно списка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ТОП-50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1736" y="5420925"/>
            <a:ext cx="3812343" cy="123311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Парикмахер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07567" y="5420926"/>
            <a:ext cx="3812343" cy="123311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Косметолог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2561491" y="1743988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7908" y="2954728"/>
            <a:ext cx="3851031" cy="9420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2016-2017 уч. год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89029" y="3993192"/>
            <a:ext cx="3812343" cy="123311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Повар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Кондитер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07566" y="3982546"/>
            <a:ext cx="3812343" cy="123311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Специалист по гостеприимству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989" y="129980"/>
            <a:ext cx="9458968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8" name="Скругленный прямоугольник 27"/>
          <p:cNvSpPr/>
          <p:nvPr/>
        </p:nvSpPr>
        <p:spPr>
          <a:xfrm>
            <a:off x="3275393" y="2461033"/>
            <a:ext cx="8864991" cy="9314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Последовательное внедрение в СПО практико-ориентированной </a:t>
            </a:r>
            <a:r>
              <a:rPr lang="ru-RU" sz="3200" b="1" dirty="0" smtClean="0">
                <a:solidFill>
                  <a:srgbClr val="FF0000"/>
                </a:solidFill>
              </a:rPr>
              <a:t>(дуальной) </a:t>
            </a:r>
            <a:r>
              <a:rPr lang="ru-RU" sz="3200" b="1" dirty="0" smtClean="0">
                <a:solidFill>
                  <a:srgbClr val="002060"/>
                </a:solidFill>
              </a:rPr>
              <a:t>модели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605623"/>
              </p:ext>
            </p:extLst>
          </p:nvPr>
        </p:nvGraphicFramePr>
        <p:xfrm>
          <a:off x="2924804" y="3985706"/>
          <a:ext cx="9103172" cy="179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3172"/>
              </a:tblGrid>
              <a:tr h="1790254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Областная Базовая площадка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элементов дуальной системы обучения в профессиональное образование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Двенадцатиугольник 24"/>
          <p:cNvSpPr/>
          <p:nvPr/>
        </p:nvSpPr>
        <p:spPr>
          <a:xfrm>
            <a:off x="2427001" y="2471244"/>
            <a:ext cx="1055076" cy="991119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901804" y="3429000"/>
            <a:ext cx="2484408" cy="491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989" y="129980"/>
            <a:ext cx="9458968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. Обеспечение соответствия квалификации выпускников требованиям современной экономики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7897"/>
            <a:ext cx="1935485" cy="137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1431093"/>
            <a:ext cx="1905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tt-et.ru/images/2015/1.2015/26.10/ned/%D1%84%D0%BE%D1%82%D0%BE_%D0%90%D0%BD%D0%B4%D1%80%D0%B5%D1%8F_%D0%A7%D0%B5%D1%80%D0%B5%D0%BF%D0%B0%D0%BD%D0%BE%D0%B2%D0%B0_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31797" r="-1373" b="22268"/>
          <a:stretch/>
        </p:blipFill>
        <p:spPr bwMode="auto">
          <a:xfrm>
            <a:off x="118519" y="2701093"/>
            <a:ext cx="1940130" cy="1332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 descr="http://tt-et.ru/images/2015/olimpiada/IMG_9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4" y="4187883"/>
            <a:ext cx="1902876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t-et.ru/images/2015/1.2015/8.1/g-mceu1aI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9" y="5595509"/>
            <a:ext cx="1892258" cy="1262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70810"/>
              </p:ext>
            </p:extLst>
          </p:nvPr>
        </p:nvGraphicFramePr>
        <p:xfrm>
          <a:off x="2631989" y="1863916"/>
          <a:ext cx="9103172" cy="1674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3172"/>
              </a:tblGrid>
              <a:tr h="1674354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Областная Базовая площадка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элементов дуальной системы обучения в профессиональное образование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5871324" y="3367196"/>
            <a:ext cx="2484408" cy="491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33556" y="3858902"/>
            <a:ext cx="2346960" cy="1194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Апрель 2014 </a:t>
            </a:r>
            <a:r>
              <a:rPr lang="ru-RU" dirty="0" smtClean="0"/>
              <a:t>– Проект (Всероссийский конкурс «Моя страна – моя Россия»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40048" y="3858902"/>
            <a:ext cx="2346960" cy="1194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Сентябрь 2014 </a:t>
            </a:r>
            <a:r>
              <a:rPr lang="ru-RU" dirty="0" smtClean="0"/>
              <a:t>– начало обучения пилотной группы  </a:t>
            </a:r>
          </a:p>
          <a:p>
            <a:pPr algn="ctr"/>
            <a:r>
              <a:rPr lang="ru-RU" dirty="0" smtClean="0"/>
              <a:t>(25 чел.)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40763" y="5293834"/>
            <a:ext cx="2346960" cy="1230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Февраль 2016 </a:t>
            </a:r>
            <a:r>
              <a:rPr lang="ru-RU" dirty="0" smtClean="0"/>
              <a:t>– обучается 112 чел по </a:t>
            </a:r>
          </a:p>
          <a:p>
            <a:pPr algn="ctr"/>
            <a:r>
              <a:rPr lang="ru-RU" dirty="0" smtClean="0"/>
              <a:t>6 специальностям  </a:t>
            </a:r>
          </a:p>
          <a:p>
            <a:pPr algn="ctr"/>
            <a:r>
              <a:rPr lang="ru-RU" dirty="0" smtClean="0"/>
              <a:t>( 11 % контингента)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877816" y="3858902"/>
            <a:ext cx="2346960" cy="1194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Апрель 2015  </a:t>
            </a:r>
            <a:r>
              <a:rPr lang="ru-RU" dirty="0" smtClean="0"/>
              <a:t>- статус Областной базовой площадки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26377" y="5293834"/>
            <a:ext cx="2346960" cy="1186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 сентября 2015- </a:t>
            </a:r>
            <a:r>
              <a:rPr lang="ru-RU" dirty="0" smtClean="0"/>
              <a:t>тиражирование опыта</a:t>
            </a:r>
            <a:endParaRPr lang="ru-RU" dirty="0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5459556" y="4117777"/>
            <a:ext cx="343044" cy="635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8466048" y="4117777"/>
            <a:ext cx="343044" cy="635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11403816" y="4138674"/>
            <a:ext cx="343044" cy="635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2297590" y="5457883"/>
            <a:ext cx="343044" cy="635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5141478" y="5484324"/>
            <a:ext cx="343044" cy="635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466048" y="5293834"/>
            <a:ext cx="2346960" cy="1230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 2020 года </a:t>
            </a:r>
            <a:r>
              <a:rPr lang="ru-RU" dirty="0" smtClean="0"/>
              <a:t>–планируется  </a:t>
            </a:r>
            <a:r>
              <a:rPr lang="ru-RU" dirty="0" smtClean="0"/>
              <a:t>30% контингента по 10 специальностям </a:t>
            </a:r>
            <a:endParaRPr lang="ru-RU" dirty="0"/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8069850" y="5525296"/>
            <a:ext cx="343044" cy="635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1245</Words>
  <Application>Microsoft Office PowerPoint</Application>
  <PresentationFormat>Широкоэкранный</PresentationFormat>
  <Paragraphs>252</Paragraphs>
  <Slides>30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Wingdings 3</vt:lpstr>
      <vt:lpstr>Тема Office</vt:lpstr>
      <vt:lpstr>Опыт исполнения  Комплекса мер, направленных на совершенствование системы СПО  на 2015-2020 годы</vt:lpstr>
      <vt:lpstr>Презентация PowerPoint</vt:lpstr>
      <vt:lpstr>I. Обеспечение соответствия квалификации выпускников требованиям современной экономики</vt:lpstr>
      <vt:lpstr>I. Обеспечение соответствия квалификации выпускников требованиям современной экономики</vt:lpstr>
      <vt:lpstr>Презентация PowerPoint</vt:lpstr>
      <vt:lpstr>I. Обеспечение соответствия квалификации выпускников требованиям современной экономики</vt:lpstr>
      <vt:lpstr>I. Обеспечение соответствия квалификации выпускников требованиям современной экономики</vt:lpstr>
      <vt:lpstr>I. Обеспечение соответствия квалификации выпускников требованиям современной экономики</vt:lpstr>
      <vt:lpstr>I. Обеспечение соответствия квалификации выпускников требованиям современной экономики</vt:lpstr>
      <vt:lpstr>I. Обеспечение соответствия квалификации выпускников требованиям современной экономики</vt:lpstr>
      <vt:lpstr>Презентация PowerPoint</vt:lpstr>
      <vt:lpstr>Презентация PowerPoint</vt:lpstr>
      <vt:lpstr>Презентация PowerPoint</vt:lpstr>
      <vt:lpstr>I. Обеспечение соответствия квалификации выпускников требованиям современной экономики</vt:lpstr>
      <vt:lpstr>I. Обеспечение соответствия квалификации выпускников требованиям современной экономики</vt:lpstr>
      <vt:lpstr>I. Обеспечение соответствия квалификации выпускников требованиям современной экономики</vt:lpstr>
      <vt:lpstr>I. Обеспечение соответствия квалификации выпускников требованиям современной экономики</vt:lpstr>
      <vt:lpstr>I. Обеспечение соответствия квалификации выпускников требованиям современной экономики</vt:lpstr>
      <vt:lpstr>Презентация PowerPoint</vt:lpstr>
      <vt:lpstr>Презентация PowerPoint</vt:lpstr>
      <vt:lpstr>Обучение региональных экспертов</vt:lpstr>
      <vt:lpstr>Презентация PowerPoint</vt:lpstr>
      <vt:lpstr>I. Обеспечение соответствия квалификации выпускников требованиям современной экономики</vt:lpstr>
      <vt:lpstr>I. Обеспечение соответствия квалификации выпускников требованиям современной экономики</vt:lpstr>
      <vt:lpstr>I. Обеспечение соответствия квалификации выпускников требованиям современной экономики</vt:lpstr>
      <vt:lpstr>II.Консолидация ресурсов бизнеса, государства и сферы образования в развитии системы СПО</vt:lpstr>
      <vt:lpstr>II.Консолидация ресурсов бизнеса, государства и сферы образования в развитии системы СПО</vt:lpstr>
      <vt:lpstr>II.Консолидация ресурсов бизнеса, государства и сферы образования в развитии системы СПО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Бочанова</dc:creator>
  <cp:lastModifiedBy>Бочанова</cp:lastModifiedBy>
  <cp:revision>109</cp:revision>
  <dcterms:created xsi:type="dcterms:W3CDTF">2016-01-30T05:23:29Z</dcterms:created>
  <dcterms:modified xsi:type="dcterms:W3CDTF">2016-02-02T15:31:57Z</dcterms:modified>
</cp:coreProperties>
</file>