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0" r:id="rId5"/>
    <p:sldId id="269" r:id="rId6"/>
    <p:sldId id="27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D7FC-5422-4C4E-B421-4FDD93DE3D63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7C6-B367-4288-BA06-951A0E960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29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D7FC-5422-4C4E-B421-4FDD93DE3D63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7C6-B367-4288-BA06-951A0E960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06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D7FC-5422-4C4E-B421-4FDD93DE3D63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7C6-B367-4288-BA06-951A0E960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80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D7FC-5422-4C4E-B421-4FDD93DE3D63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7C6-B367-4288-BA06-951A0E960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70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D7FC-5422-4C4E-B421-4FDD93DE3D63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7C6-B367-4288-BA06-951A0E960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202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D7FC-5422-4C4E-B421-4FDD93DE3D63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7C6-B367-4288-BA06-951A0E960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84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D7FC-5422-4C4E-B421-4FDD93DE3D63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7C6-B367-4288-BA06-951A0E960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30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D7FC-5422-4C4E-B421-4FDD93DE3D63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7C6-B367-4288-BA06-951A0E960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75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D7FC-5422-4C4E-B421-4FDD93DE3D63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7C6-B367-4288-BA06-951A0E960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3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D7FC-5422-4C4E-B421-4FDD93DE3D63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7C6-B367-4288-BA06-951A0E960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87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D7FC-5422-4C4E-B421-4FDD93DE3D63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7C6-B367-4288-BA06-951A0E960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11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3D7FC-5422-4C4E-B421-4FDD93DE3D63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187C6-B367-4288-BA06-951A0E960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89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/>
          <p:nvPr/>
        </p:nvPicPr>
        <p:blipFill rotWithShape="1">
          <a:blip r:embed="rId2"/>
          <a:srcRect b="10595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40751"/>
            <a:ext cx="8352928" cy="3744416"/>
          </a:xfrm>
        </p:spPr>
        <p:txBody>
          <a:bodyPr>
            <a:noAutofit/>
          </a:bodyPr>
          <a:lstStyle/>
          <a:p>
            <a:r>
              <a:rPr lang="ru-RU" sz="6000" b="1" dirty="0">
                <a:solidFill>
                  <a:srgbClr val="00B050"/>
                </a:solidFill>
              </a:rPr>
              <a:t>Дуальное образование: </a:t>
            </a:r>
            <a:r>
              <a:rPr lang="ru-RU" sz="6000" b="1" dirty="0" smtClean="0">
                <a:solidFill>
                  <a:srgbClr val="00B050"/>
                </a:solidFill>
              </a:rPr>
              <a:t/>
            </a:r>
            <a:br>
              <a:rPr lang="ru-RU" sz="6000" b="1" dirty="0" smtClean="0">
                <a:solidFill>
                  <a:srgbClr val="00B050"/>
                </a:solidFill>
              </a:rPr>
            </a:br>
            <a:r>
              <a:rPr lang="ru-RU" sz="6000" b="1" dirty="0" smtClean="0">
                <a:solidFill>
                  <a:srgbClr val="00B050"/>
                </a:solidFill>
              </a:rPr>
              <a:t>опыт </a:t>
            </a:r>
            <a:r>
              <a:rPr lang="ru-RU" sz="6000" b="1" dirty="0">
                <a:solidFill>
                  <a:srgbClr val="00B050"/>
                </a:solidFill>
              </a:rPr>
              <a:t>и перспективы реализации в </a:t>
            </a:r>
            <a:r>
              <a:rPr lang="ru-RU" sz="6000" b="1" dirty="0" smtClean="0">
                <a:solidFill>
                  <a:srgbClr val="00B050"/>
                </a:solidFill>
              </a:rPr>
              <a:t>регионе</a:t>
            </a:r>
            <a:endParaRPr lang="ru-RU" sz="6000" dirty="0">
              <a:solidFill>
                <a:srgbClr val="00B05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627784" y="4365104"/>
            <a:ext cx="6400800" cy="540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tx1"/>
                </a:solidFill>
              </a:rPr>
              <a:t>30 мая 2016 г.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51520" y="260648"/>
            <a:ext cx="856895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chemeClr val="tx1"/>
                </a:solidFill>
              </a:rPr>
              <a:t>Департамент образования и науки Тюменской области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8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01"/>
            <a:ext cx="9144000" cy="6860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1433513" indent="-1433513">
              <a:buNone/>
              <a:tabLst>
                <a:tab pos="1433513" algn="l"/>
                <a:tab pos="1520825" algn="l"/>
              </a:tabLst>
            </a:pP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Цель</a:t>
            </a: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sz="4400" b="1" dirty="0"/>
              <a:t>выявить лучшие </a:t>
            </a:r>
            <a:r>
              <a:rPr lang="ru-RU" sz="4400" b="1" dirty="0" smtClean="0"/>
              <a:t>      управленческие </a:t>
            </a:r>
            <a:r>
              <a:rPr lang="ru-RU" sz="4400" b="1" dirty="0"/>
              <a:t>практики внедрения элементов дуального обучения,  сформировать комплекс управленческих решений по эффективному внедрению элементов дуального обучения в </a:t>
            </a:r>
            <a:r>
              <a:rPr lang="ru-RU" sz="4400" b="1" dirty="0" smtClean="0"/>
              <a:t>ПОО</a:t>
            </a:r>
            <a:endParaRPr lang="ru-RU" sz="4400" b="1" dirty="0"/>
          </a:p>
          <a:p>
            <a:pPr marL="1077913" indent="-1077913">
              <a:buNone/>
            </a:pPr>
            <a:endParaRPr lang="ru-RU" sz="4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51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Перечень элементов 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дуального обучения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687414"/>
              </p:ext>
            </p:extLst>
          </p:nvPr>
        </p:nvGraphicFramePr>
        <p:xfrm>
          <a:off x="251520" y="1556792"/>
          <a:ext cx="8640960" cy="4829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489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Элементы дуального обучения,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реализуемые </a:t>
                      </a:r>
                      <a:r>
                        <a:rPr lang="ru-RU" sz="1600" dirty="0">
                          <a:effectLst/>
                        </a:rPr>
                        <a:t>в ПОО ТО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Система </a:t>
                      </a:r>
                      <a:r>
                        <a:rPr lang="ru-RU" sz="1600" dirty="0">
                          <a:effectLst/>
                        </a:rPr>
                        <a:t>дуального обучения,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реализуемая  </a:t>
                      </a:r>
                      <a:r>
                        <a:rPr lang="ru-RU" sz="1600" dirty="0">
                          <a:effectLst/>
                        </a:rPr>
                        <a:t>в Германии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1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5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805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Перечень элементов дуального обучения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498766"/>
              </p:ext>
            </p:extLst>
          </p:nvPr>
        </p:nvGraphicFramePr>
        <p:xfrm>
          <a:off x="35496" y="-2"/>
          <a:ext cx="9108504" cy="6831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96544"/>
                <a:gridCol w="4211960"/>
              </a:tblGrid>
              <a:tr h="356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Элементы дуального обучения, 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реализуемые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в ПОО ТО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 smtClean="0">
                          <a:solidFill>
                            <a:srgbClr val="C00000"/>
                          </a:solidFill>
                          <a:effectLst/>
                        </a:rPr>
                        <a:t>Система </a:t>
                      </a: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</a:rPr>
                        <a:t>дуального обучения, </a:t>
                      </a:r>
                      <a:endParaRPr lang="ru-RU" sz="10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 smtClean="0">
                          <a:solidFill>
                            <a:srgbClr val="C00000"/>
                          </a:solidFill>
                          <a:effectLst/>
                        </a:rPr>
                        <a:t>реализуемая  </a:t>
                      </a: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</a:rPr>
                        <a:t>в Германии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237">
                <a:tc>
                  <a:txBody>
                    <a:bodyPr/>
                    <a:lstStyle/>
                    <a:p>
                      <a:pPr indent="-279400" algn="l">
                        <a:lnSpc>
                          <a:spcPts val="1200"/>
                        </a:lnSpc>
                        <a:spcBef>
                          <a:spcPts val="7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Нормативно-правовое оформление внедрения дуальной модели обучения (образования</a:t>
                      </a:r>
                      <a:r>
                        <a:rPr lang="ru-RU" sz="1000" spc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 indent="-279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Разработка локальных актов, соглашений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договоров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000" b="1" spc="1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Подготовка соответствующей нормативно-правовой базы на государственном</a:t>
                      </a:r>
                      <a:r>
                        <a:rPr lang="ru-RU" sz="1000" b="1" spc="10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 уровне</a:t>
                      </a:r>
                      <a:endParaRPr lang="ru-RU" sz="1000" b="1" u="none" strike="noStrike" spc="1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4974">
                <a:tc>
                  <a:txBody>
                    <a:bodyPr/>
                    <a:lstStyle/>
                    <a:p>
                      <a:pPr marL="0" marR="0" indent="-279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Анализ прогноза отраслевых и региональных потребностей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000" b="1" u="none" strike="noStrike" spc="1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Заказ на подготовку кадров поступает от работодателя</a:t>
                      </a:r>
                      <a:endParaRPr lang="ru-RU" sz="1000" b="1" u="none" strike="noStrike" spc="1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1468">
                <a:tc>
                  <a:txBody>
                    <a:bodyPr/>
                    <a:lstStyle/>
                    <a:p>
                      <a:pPr marR="127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5580" algn="l"/>
                        </a:tabLst>
                      </a:pPr>
                      <a:r>
                        <a:rPr lang="ru-RU" sz="1000" spc="1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Организация и проведение профориентационных </a:t>
                      </a:r>
                      <a:r>
                        <a:rPr lang="ru-RU" sz="1000" spc="1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мероприятий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1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В </a:t>
                      </a:r>
                      <a:r>
                        <a:rPr lang="ru-RU" sz="1000" b="1" spc="1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Германии активная работа по профессиональной ориентации начинается с 5 </a:t>
                      </a:r>
                      <a:r>
                        <a:rPr lang="ru-RU" sz="1000" b="1" spc="1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класса</a:t>
                      </a: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4923"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40535" algn="l"/>
                        </a:tabLst>
                      </a:pPr>
                      <a:r>
                        <a:rPr lang="ru-RU" sz="1000" spc="1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Создание совместной </a:t>
                      </a:r>
                      <a:r>
                        <a:rPr lang="ru-RU" sz="1000" spc="1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рабочей </a:t>
                      </a:r>
                      <a:r>
                        <a:rPr lang="ru-RU" sz="1000" spc="1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группы, состоящей из представителей предприятий-работодателей и представителей профессиональных образо­вательных </a:t>
                      </a:r>
                      <a:r>
                        <a:rPr lang="ru-RU" sz="1000" spc="1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организаций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70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+mj-lt"/>
                        <a:buNone/>
                        <a:tabLst>
                          <a:tab pos="1740535" algn="l"/>
                        </a:tabLst>
                      </a:pPr>
                      <a:r>
                        <a:rPr lang="ru-RU" sz="1000" b="1" u="none" strike="noStrike" spc="1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1000" b="1" u="none" strike="noStrike" spc="1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6716"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46250" algn="l"/>
                        </a:tabLst>
                      </a:pPr>
                      <a:r>
                        <a:rPr lang="ru-RU" sz="1000" spc="1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Сравнительный анализ </a:t>
                      </a:r>
                      <a:r>
                        <a:rPr lang="ru-RU" sz="1000" spc="1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профессиональ­ных </a:t>
                      </a:r>
                      <a:r>
                        <a:rPr lang="ru-RU" sz="1000" spc="1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стандартов </a:t>
                      </a:r>
                      <a:r>
                        <a:rPr lang="ru-RU" sz="1000" spc="1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с ФГОС СПО, </a:t>
                      </a:r>
                      <a:r>
                        <a:rPr lang="ru-RU" sz="1000" spc="1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определение </a:t>
                      </a:r>
                      <a:r>
                        <a:rPr lang="ru-RU" sz="1000" spc="1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различий, </a:t>
                      </a:r>
                      <a:r>
                        <a:rPr lang="ru-RU" sz="1000" spc="1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приведение стандартов в соответствие друг к </a:t>
                      </a:r>
                      <a:r>
                        <a:rPr lang="ru-RU" sz="1000" spc="1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другу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99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49425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Разработка процедур и средств оценки результатов обучения по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программам ДМО</a:t>
                      </a: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Задания для практического экзамена разрабатывают члены с/х палаты и наставники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4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Разработка структуры и содержания программы, удовлетворяющей требованиям ФГОС СПО, профессиональным стандартам и требованиям </a:t>
                      </a:r>
                      <a:r>
                        <a:rPr lang="ru-RU" sz="1000" spc="1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организаций-работодателей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spc="1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 </a:t>
                      </a:r>
                      <a:r>
                        <a:rPr lang="ru-RU" sz="1000" b="1" spc="1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Простая структура учебной программы. Рамочные планы. 30/70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1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Разработка </a:t>
                      </a:r>
                      <a:r>
                        <a:rPr lang="ru-RU" sz="1000" spc="1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учебного плана и календарного </a:t>
                      </a:r>
                      <a:r>
                        <a:rPr lang="ru-RU" sz="1000" spc="1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графика – индивидуальное обучение </a:t>
                      </a:r>
                      <a:r>
                        <a:rPr lang="ru-RU" sz="1000" spc="1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синхронизированного с деятельностью организаций-работодателей и их возможностями организации практики студентов на собственной площадке или с привлечением своих </a:t>
                      </a:r>
                      <a:r>
                        <a:rPr lang="ru-RU" sz="1000" spc="1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сотрудников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1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Учебный план содержит учебные блоки (темы)  и содержание работ. Распределение учебных часов.  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9949"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49425" algn="l"/>
                        </a:tabLst>
                      </a:pPr>
                      <a:r>
                        <a:rPr lang="ru-RU" sz="1000" spc="1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Экспертиза основной профессиональной образовательной программы с участием всех заинтересованных </a:t>
                      </a:r>
                      <a:r>
                        <a:rPr lang="ru-RU" sz="1000" spc="1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сторон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1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 </a:t>
                      </a:r>
                      <a:r>
                        <a:rPr lang="ru-RU" sz="1000" b="1" spc="1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Сельскохозяйственная палата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99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практического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обучения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наставничество,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методическое сопровождение, практико - ориентированность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Обученные наставники; руководство по практическому обучению студентов на предприятии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17401">
                <a:tc>
                  <a:txBody>
                    <a:bodyPr/>
                    <a:lstStyle/>
                    <a:p>
                      <a:pPr marR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Оценка профессиональной </a:t>
                      </a:r>
                      <a:r>
                        <a:rPr lang="ru-RU" sz="1000" spc="1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квалификации</a:t>
                      </a:r>
                    </a:p>
                    <a:p>
                      <a:pPr marR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Реализация практического обучения на предприятии с привлечением наставников</a:t>
                      </a:r>
                    </a:p>
                    <a:p>
                      <a:pPr marR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Стажировка преподавателей на производстве</a:t>
                      </a:r>
                    </a:p>
                    <a:p>
                      <a:pPr marR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1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Трудоустройство выпускников по окончании ПОО</a:t>
                      </a:r>
                    </a:p>
                    <a:p>
                      <a:pPr marR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spc="1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ahom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Теоретический и практический экзамен с</a:t>
                      </a: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участием работодателей</a:t>
                      </a:r>
                      <a:endParaRPr lang="ru-RU" sz="1000" b="1" dirty="0" smtClean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000" b="1" spc="1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Реализация практического обучения на предприятии с привлечением наставников</a:t>
                      </a:r>
                      <a:endParaRPr lang="ru-RU" sz="1000" b="1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1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Стажировка преподавателей на производстве</a:t>
                      </a:r>
                    </a:p>
                    <a:p>
                      <a:pPr marR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1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Трудоустройство выпускников по окончании ПОО</a:t>
                      </a:r>
                    </a:p>
                    <a:p>
                      <a:pPr marR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1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ahoma"/>
                          <a:cs typeface="Arial" pitchFamily="34" charset="0"/>
                        </a:rPr>
                        <a:t>Оплата</a:t>
                      </a:r>
                      <a:endParaRPr lang="ru-RU" sz="1000" b="1" dirty="0" smtClean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Пополнение МТБ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Контрольные</a:t>
                      </a: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цифры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Право на преподавание работодателя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32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01"/>
            <a:ext cx="9144000" cy="6860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754070"/>
              </p:ext>
            </p:extLst>
          </p:nvPr>
        </p:nvGraphicFramePr>
        <p:xfrm>
          <a:off x="215516" y="610072"/>
          <a:ext cx="8712968" cy="6080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302"/>
                <a:gridCol w="4460666"/>
              </a:tblGrid>
              <a:tr h="578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Проблемные поля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Предложения  </a:t>
                      </a:r>
                      <a:r>
                        <a:rPr lang="ru-RU" sz="1600" dirty="0">
                          <a:effectLst/>
                        </a:rPr>
                        <a:t>по решению выявленных проблем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8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проблемы</a:t>
                      </a:r>
                      <a:r>
                        <a:rPr lang="ru-RU" sz="1200" baseline="0" dirty="0" smtClean="0">
                          <a:effectLst/>
                        </a:rPr>
                        <a:t> с местом прохождения ПП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2776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проблема сопровождения групп</a:t>
                      </a:r>
                      <a:r>
                        <a:rPr lang="ru-RU" sz="1200" baseline="0" dirty="0" smtClean="0">
                          <a:effectLst/>
                        </a:rPr>
                        <a:t> находящихся на ПП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434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полное соответствие МТБ работодателя программам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2894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Отсутствие оплаты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наставникам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434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Отсутствие отработанного механизма приема квалификационного экзамена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405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Слабая заинтересованность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работодателей в реализации дуального обучения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2307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Возрастные ограничения (отсутствие допуска)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Сложность нахождения наставника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1943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Отсутствие ПС по всем специальностям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221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Слабая нормативно – правовая база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3816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Равномерное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распределение м/у ПОО  и работодателем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1837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Синхронизация учебных планов индивидуальных и групповых обучения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Отсутствие рабочих площадок на предприятиях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Ограниченное количество обучения на производстве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соответствие сезонных работ учебным планам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Контроль прохождения удаленной практики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Отсутствие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образования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08520" y="116632"/>
            <a:ext cx="90320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Задание 2.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Выявить проблемные поля внедрения элементов дуального обучения в образовательный процесс ПОО</a:t>
            </a:r>
            <a:endParaRPr kumimoji="0" lang="ru-RU" sz="105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2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144000" cy="6860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959426"/>
              </p:ext>
            </p:extLst>
          </p:nvPr>
        </p:nvGraphicFramePr>
        <p:xfrm>
          <a:off x="215516" y="260649"/>
          <a:ext cx="8712968" cy="7019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302"/>
                <a:gridCol w="4460666"/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Проблемные поля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Предложения  </a:t>
                      </a:r>
                      <a:r>
                        <a:rPr lang="ru-RU" sz="1600" dirty="0">
                          <a:effectLst/>
                        </a:rPr>
                        <a:t>по решению выявленных проблем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8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проблемы</a:t>
                      </a:r>
                      <a:r>
                        <a:rPr lang="ru-RU" sz="1200" baseline="0" dirty="0" smtClean="0">
                          <a:effectLst/>
                        </a:rPr>
                        <a:t> с местом прохождения ПП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Создание банка данных в регионе</a:t>
                      </a:r>
                      <a:endParaRPr lang="ru-RU" sz="1400" dirty="0"/>
                    </a:p>
                  </a:txBody>
                  <a:tcPr marL="68580" marR="68580" marT="0" marB="0"/>
                </a:tc>
              </a:tr>
              <a:tr h="2776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проблема сопровождения групп</a:t>
                      </a:r>
                      <a:r>
                        <a:rPr lang="ru-RU" sz="1200" baseline="0" dirty="0" smtClean="0">
                          <a:effectLst/>
                        </a:rPr>
                        <a:t> находящихся на ПП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Наставничество </a:t>
                      </a:r>
                      <a:endParaRPr lang="ru-RU" sz="1400" dirty="0"/>
                    </a:p>
                  </a:txBody>
                  <a:tcPr marL="68580" marR="68580" marT="0" marB="0"/>
                </a:tc>
              </a:tr>
              <a:tr h="434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полное соответствие МТБ работодателя программам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ПП. Узкий профиль предприятий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Рассмотрение ПП под предприятие</a:t>
                      </a:r>
                      <a:endParaRPr lang="ru-RU" sz="1400" dirty="0"/>
                    </a:p>
                  </a:txBody>
                  <a:tcPr marL="68580" marR="68580" marT="0" marB="0"/>
                </a:tc>
              </a:tr>
              <a:tr h="2894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Отсутствие оплаты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наставникам и обучающимся следовательно не заинтересованность всех сторон обучения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Заключение</a:t>
                      </a:r>
                      <a:r>
                        <a:rPr lang="ru-RU" sz="1400" baseline="0" dirty="0" smtClean="0"/>
                        <a:t> 3-х сторонних договоров, привлечение спонсоров, работодателей</a:t>
                      </a:r>
                      <a:endParaRPr lang="ru-RU" sz="1400" dirty="0"/>
                    </a:p>
                  </a:txBody>
                  <a:tcPr marL="68580" marR="68580" marT="0" marB="0"/>
                </a:tc>
              </a:tr>
              <a:tr h="434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Отсутствие отработанного механизма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приема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ГИА и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квалификационного экзамена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Развитие договорных отношений</a:t>
                      </a:r>
                      <a:endParaRPr lang="ru-RU" sz="1400" dirty="0"/>
                    </a:p>
                  </a:txBody>
                  <a:tcPr marL="68580" marR="68580" marT="0" marB="0"/>
                </a:tc>
              </a:tr>
              <a:tr h="405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Слабая заинтересованность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работодателей в реализации дуального обучения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Взаимодействие с органами местного самоуправления</a:t>
                      </a:r>
                      <a:endParaRPr lang="ru-RU" sz="1400" dirty="0"/>
                    </a:p>
                  </a:txBody>
                  <a:tcPr marL="68580" marR="68580" marT="0" marB="0"/>
                </a:tc>
              </a:tr>
              <a:tr h="2307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Возрастные ограничения (отсутствие допуска)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Пересмотреть учебные планы и модули </a:t>
                      </a:r>
                      <a:endParaRPr lang="ru-RU" sz="1400" dirty="0"/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Сложность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закрепления наставника за обучающимися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Материальное поощрение наставника</a:t>
                      </a:r>
                      <a:endParaRPr lang="ru-RU" sz="1400" dirty="0"/>
                    </a:p>
                  </a:txBody>
                  <a:tcPr marL="68580" marR="68580" marT="0" marB="0"/>
                </a:tc>
              </a:tr>
              <a:tr h="1943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Отсутствие ПС по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всем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профессиям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0" marB="0"/>
                </a:tc>
              </a:tr>
              <a:tr h="221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Слабая нормативно – правовая база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Разработка</a:t>
                      </a:r>
                      <a:r>
                        <a:rPr lang="ru-RU" sz="1400" baseline="0" dirty="0" smtClean="0"/>
                        <a:t> локальных документов, выход на регион</a:t>
                      </a:r>
                      <a:endParaRPr lang="ru-RU" sz="1400" dirty="0"/>
                    </a:p>
                  </a:txBody>
                  <a:tcPr marL="68580" marR="68580" marT="0" marB="0"/>
                </a:tc>
              </a:tr>
              <a:tr h="3816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Равномерное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распределение 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учебной нагрузки м/у 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ПОО  и работодателем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Коррекция программ практик вынос ЛПЗ на предприятие</a:t>
                      </a:r>
                      <a:endParaRPr lang="ru-RU" sz="1400" dirty="0"/>
                    </a:p>
                  </a:txBody>
                  <a:tcPr marL="68580" marR="68580" marT="0" marB="0"/>
                </a:tc>
              </a:tr>
              <a:tr h="1837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Синхронизация учебных планов индивидуальных и групповых обучения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Отсутствие рабочих площадок на предприятиях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Ограниченное количество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рабочих мест на производстве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соответствие сезонных работ учебным планам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Контроль прохождения удаленной практики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Отсутствие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образования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 наставника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Отсутствие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механизмом взаимосвязи м/у властью, бизнесом, ПОО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Коррекция программ практик вынос ЛПЗ на предприятие</a:t>
                      </a:r>
                    </a:p>
                    <a:p>
                      <a:r>
                        <a:rPr lang="ru-RU" sz="1400" dirty="0" smtClean="0"/>
                        <a:t>Совместные действия ПОО и БП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Коррекция программ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Электронный</a:t>
                      </a:r>
                      <a:r>
                        <a:rPr lang="ru-RU" sz="1400" baseline="0" dirty="0" smtClean="0"/>
                        <a:t> контроль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Краткосрочные курсы для наставников бесплатные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Сотрудничество с властями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08520" y="178186"/>
            <a:ext cx="90320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Задание 2.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Выявить проблемные поля внедрения элементов дуального обучения в образовательный процесс ПОО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35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01"/>
            <a:ext cx="9144000" cy="6860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260648"/>
            <a:ext cx="8712968" cy="155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Рекомендации по дальнейшему  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внедрению дуальной модели обучения 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основе выявленных проблем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3626" y="1833397"/>
            <a:ext cx="873885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800" b="1" i="1" dirty="0" smtClean="0"/>
              <a:t>систематизировать </a:t>
            </a:r>
            <a:r>
              <a:rPr lang="ru-RU" sz="2800" b="1" i="1" dirty="0"/>
              <a:t>и обобщить опыт работы ПОО по внедрению элементов дуального обучения для подготовки материалов к </a:t>
            </a:r>
            <a:r>
              <a:rPr lang="ru-RU" sz="2800" b="1" i="1" dirty="0" smtClean="0"/>
              <a:t>печати</a:t>
            </a:r>
            <a:endParaRPr lang="ru-RU" sz="2800" b="1" i="1" dirty="0"/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i="1" dirty="0" smtClean="0"/>
              <a:t>сформировать </a:t>
            </a:r>
            <a:r>
              <a:rPr lang="ru-RU" sz="2800" b="1" i="1" dirty="0"/>
              <a:t>банк учебно-методического обеспечения программ с элементами дуального </a:t>
            </a:r>
            <a:r>
              <a:rPr lang="ru-RU" sz="2800" b="1" i="1" dirty="0" smtClean="0"/>
              <a:t>обучения</a:t>
            </a:r>
            <a:endParaRPr lang="ru-RU" sz="2800" b="1" i="1" dirty="0"/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i="1" dirty="0" smtClean="0"/>
              <a:t>разработать </a:t>
            </a:r>
            <a:r>
              <a:rPr lang="ru-RU" sz="2800" b="1" i="1" dirty="0"/>
              <a:t>корректирующие мероприятия по выявленным </a:t>
            </a:r>
            <a:r>
              <a:rPr lang="ru-RU" sz="2800" b="1" i="1" dirty="0" smtClean="0"/>
              <a:t>проблемам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174257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612</Words>
  <Application>Microsoft Office PowerPoint</Application>
  <PresentationFormat>Экран (4:3)</PresentationFormat>
  <Paragraphs>121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Tahoma</vt:lpstr>
      <vt:lpstr>Times New Roman</vt:lpstr>
      <vt:lpstr>Wingdings</vt:lpstr>
      <vt:lpstr>Тема Office</vt:lpstr>
      <vt:lpstr>Дуальное образование:  опыт и перспективы реализации в регионе</vt:lpstr>
      <vt:lpstr>Презентация PowerPoint</vt:lpstr>
      <vt:lpstr>Перечень элементов  дуального обучения</vt:lpstr>
      <vt:lpstr>Перечень элементов дуального обучения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Дуальное образование:  опыт и перспективы реализации в регионе</dc:title>
  <dc:creator>User</dc:creator>
  <cp:lastModifiedBy>1</cp:lastModifiedBy>
  <cp:revision>29</cp:revision>
  <cp:lastPrinted>2016-05-30T11:21:41Z</cp:lastPrinted>
  <dcterms:created xsi:type="dcterms:W3CDTF">2016-05-25T10:22:39Z</dcterms:created>
  <dcterms:modified xsi:type="dcterms:W3CDTF">2016-05-30T12:02:20Z</dcterms:modified>
</cp:coreProperties>
</file>