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1"/>
    <p:sldMasterId id="2147484288" r:id="rId2"/>
    <p:sldMasterId id="2147484301" r:id="rId3"/>
  </p:sldMasterIdLst>
  <p:notesMasterIdLst>
    <p:notesMasterId r:id="rId29"/>
  </p:notesMasterIdLst>
  <p:sldIdLst>
    <p:sldId id="296" r:id="rId4"/>
    <p:sldId id="297" r:id="rId5"/>
    <p:sldId id="298" r:id="rId6"/>
    <p:sldId id="299" r:id="rId7"/>
    <p:sldId id="321" r:id="rId8"/>
    <p:sldId id="278" r:id="rId9"/>
    <p:sldId id="302" r:id="rId10"/>
    <p:sldId id="319" r:id="rId11"/>
    <p:sldId id="322" r:id="rId12"/>
    <p:sldId id="300" r:id="rId13"/>
    <p:sldId id="303" r:id="rId14"/>
    <p:sldId id="304" r:id="rId15"/>
    <p:sldId id="305" r:id="rId16"/>
    <p:sldId id="312" r:id="rId17"/>
    <p:sldId id="308" r:id="rId18"/>
    <p:sldId id="275" r:id="rId19"/>
    <p:sldId id="289" r:id="rId20"/>
    <p:sldId id="290" r:id="rId21"/>
    <p:sldId id="291" r:id="rId22"/>
    <p:sldId id="313" r:id="rId23"/>
    <p:sldId id="314" r:id="rId24"/>
    <p:sldId id="317" r:id="rId25"/>
    <p:sldId id="318" r:id="rId26"/>
    <p:sldId id="315" r:id="rId27"/>
    <p:sldId id="309" r:id="rId28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692C-0407-462C-B8A8-FFC49CABB6E1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71701-EEFB-459B-A52D-FF95C071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8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71701-EEFB-459B-A52D-FF95C071C0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5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4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118872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6096000" cy="3048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8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8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BD89E6CC-4590-415E-85B6-23C4AE5E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41527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D48D-79CF-4817-9894-EAB08476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266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CDF0-1BFB-48A4-9B2E-C2298B902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9082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689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219200"/>
            <a:ext cx="5689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CEB6-7436-49AD-B0EB-41428AF9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243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38D3-E7A9-43AE-94BE-17494EC9A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741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392B-3C0F-4E2F-A9C3-33E441FB6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1892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4374-7779-485E-8CC3-46C7ED5F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730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E8D2-BF4F-43D7-9D6E-D6F3B1E3B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632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AF06-E340-4410-BD70-1EC1305C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586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7E67B-DB73-4F65-B86E-152B1C76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40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52400"/>
            <a:ext cx="28956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483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8357-34FF-4890-9F5D-BF3EFCAB7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432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58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6896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219200"/>
            <a:ext cx="56896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C0C5-F035-43A1-B118-9ED1EAAE8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1843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3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4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3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3C30AD-4987-4561-B7E3-9A3B8DF29828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158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8"/>
            <a:ext cx="38608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8"/>
            <a:ext cx="2844800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C2863-D9D2-41DF-BC19-A4C834C481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3C30AD-4987-4561-B7E3-9A3B8DF2982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29.05.2016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9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964087-14AF-4863-B6B6-9C42767DFE0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6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0"/>
            <a:ext cx="12192000" cy="4121624"/>
          </a:xfrm>
          <a:prstGeom prst="rect">
            <a:avLst/>
          </a:prstGeom>
          <a:gradFill rotWithShape="1">
            <a:gsLst>
              <a:gs pos="0">
                <a:sysClr val="window" lastClr="FFFFFF">
                  <a:tint val="93000"/>
                </a:sysClr>
              </a:gs>
              <a:gs pos="100000">
                <a:sysClr val="window" lastClr="FFFFFF">
                  <a:shade val="55000"/>
                </a:sysClr>
              </a:gs>
            </a:gsLst>
            <a:lin ang="5400000" scaled="1"/>
          </a:gradFill>
          <a:ln w="15875" cap="flat" cmpd="sng" algn="ctr">
            <a:solidFill>
              <a:srgbClr val="AD0101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ГАПОУ ТО «Агротехнологический колледж»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«Представление опыта работы по реализации образовательной программы 35.02.08. с учетом стажировки в Германии»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2016 г.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 descr="D:\весна2015, зима2015\20150306_093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09" y="4343730"/>
            <a:ext cx="4233067" cy="25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Практич. электрики 2016фото\20160304_1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0" y="4263834"/>
            <a:ext cx="4071581" cy="25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42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831"/>
            <a:ext cx="12192000" cy="954107"/>
          </a:xfrm>
          <a:prstGeom prst="rect">
            <a:avLst/>
          </a:prstGeom>
          <a:gradFill rotWithShape="1">
            <a:gsLst>
              <a:gs pos="0">
                <a:srgbClr val="DEDEE0">
                  <a:tint val="93000"/>
                </a:srgbClr>
              </a:gs>
              <a:gs pos="100000">
                <a:srgbClr val="DEDEE0">
                  <a:shade val="55000"/>
                </a:srgbClr>
              </a:gs>
            </a:gsLst>
            <a:lin ang="5400000" scaled="1"/>
          </a:gradFill>
          <a:ln w="15875" cap="flat" cmpd="sng" algn="ctr">
            <a:solidFill>
              <a:srgbClr val="AD0101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Результат сотрудничества с базовыми предприятиями по обновлению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 образовательной  программы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+mn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0149"/>
              </p:ext>
            </p:extLst>
          </p:nvPr>
        </p:nvGraphicFramePr>
        <p:xfrm>
          <a:off x="0" y="1514905"/>
          <a:ext cx="12192001" cy="4955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74961"/>
                <a:gridCol w="6478233"/>
                <a:gridCol w="3038807"/>
              </a:tblGrid>
              <a:tr h="1968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Предприятия</a:t>
                      </a:r>
                      <a:endParaRPr lang="ru-RU" sz="23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3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Дополнительные требования работодателей</a:t>
                      </a:r>
                      <a:r>
                        <a:rPr lang="ru-RU" sz="23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 специалистам (выпускникам) по специальности «Электрификация и автоматизация сельского хозяйства», «Механизация с/х»:</a:t>
                      </a:r>
                      <a:endParaRPr lang="ru-RU" sz="23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3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Корректировка ПМ</a:t>
                      </a:r>
                      <a:endParaRPr lang="ru-RU" sz="23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7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dirty="0" smtClean="0"/>
                        <a:t>ЗАО</a:t>
                      </a:r>
                      <a:r>
                        <a:rPr lang="ru-RU" sz="2300" baseline="0" dirty="0" smtClean="0"/>
                        <a:t> </a:t>
                      </a:r>
                      <a:r>
                        <a:rPr lang="ru-RU" sz="2300" dirty="0" smtClean="0"/>
                        <a:t>«Приозерное»</a:t>
                      </a:r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dirty="0" smtClean="0"/>
                        <a:t>Инженерную</a:t>
                      </a:r>
                      <a:r>
                        <a:rPr lang="ru-RU" sz="2300" u="none" baseline="0" dirty="0" smtClean="0"/>
                        <a:t> инфраструктуру с/х предприятия</a:t>
                      </a:r>
                    </a:p>
                    <a:p>
                      <a:r>
                        <a:rPr lang="ru-RU" sz="23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baseline="0" dirty="0" smtClean="0"/>
                        <a:t>Обслуживать оборудование комплексной инфраструктуры с/х предприятия</a:t>
                      </a:r>
                      <a:endParaRPr lang="ru-RU" sz="2300" u="sng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300" dirty="0" smtClean="0"/>
                        <a:t>ПМ.03</a:t>
                      </a:r>
                    </a:p>
                    <a:p>
                      <a:pPr algn="ctr"/>
                      <a:r>
                        <a:rPr lang="ru-RU" sz="2300" dirty="0" smtClean="0"/>
                        <a:t>ПМ.05</a:t>
                      </a:r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17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dirty="0" smtClean="0"/>
                        <a:t>ООО «Юнигрэйн»</a:t>
                      </a:r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baseline="0" dirty="0" smtClean="0"/>
                        <a:t>Нормы и э</a:t>
                      </a:r>
                      <a:r>
                        <a:rPr lang="ru-RU" sz="2300" u="none" dirty="0" smtClean="0"/>
                        <a:t>тику социально-делового общения</a:t>
                      </a:r>
                      <a:endParaRPr lang="ru-RU" sz="2300" u="none" baseline="0" dirty="0" smtClean="0"/>
                    </a:p>
                    <a:p>
                      <a:r>
                        <a:rPr lang="ru-RU" sz="23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baseline="0" dirty="0" smtClean="0"/>
                        <a:t>строить взаимоотношение в трудовом коллективе</a:t>
                      </a:r>
                      <a:endParaRPr lang="ru-RU" sz="2300" u="sng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2300" dirty="0" smtClean="0"/>
                        <a:t>ПМ.04</a:t>
                      </a:r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621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510658"/>
              </p:ext>
            </p:extLst>
          </p:nvPr>
        </p:nvGraphicFramePr>
        <p:xfrm>
          <a:off x="2" y="1232702"/>
          <a:ext cx="12192000" cy="5523442"/>
        </p:xfrm>
        <a:graphic>
          <a:graphicData uri="http://schemas.openxmlformats.org/drawingml/2006/table">
            <a:tbl>
              <a:tblPr firstRow="1" bandRow="1"/>
              <a:tblGrid>
                <a:gridCol w="2475849"/>
                <a:gridCol w="7953900"/>
                <a:gridCol w="1762251"/>
              </a:tblGrid>
              <a:tr h="151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300" b="0" dirty="0" err="1" smtClean="0">
                          <a:solidFill>
                            <a:schemeClr val="tx1"/>
                          </a:solidFill>
                        </a:rPr>
                        <a:t>Эвика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-Агро»</a:t>
                      </a:r>
                      <a:endParaRPr lang="ru-RU" sz="2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Знать:</a:t>
                      </a:r>
                      <a:r>
                        <a:rPr lang="ru-RU" sz="2300" b="1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b="0" u="none" dirty="0" smtClean="0">
                          <a:solidFill>
                            <a:schemeClr val="tx1"/>
                          </a:solidFill>
                        </a:rPr>
                        <a:t>Современное механизированное</a:t>
                      </a:r>
                      <a:r>
                        <a:rPr lang="ru-RU" sz="2300" b="0" u="none" baseline="0" dirty="0" smtClean="0">
                          <a:solidFill>
                            <a:schemeClr val="tx1"/>
                          </a:solidFill>
                        </a:rPr>
                        <a:t> доильное оборудование (доильный зал типа «Карусель»)</a:t>
                      </a:r>
                    </a:p>
                    <a:p>
                      <a:r>
                        <a:rPr lang="ru-RU" sz="2300" b="1" u="sng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Уметь:</a:t>
                      </a:r>
                      <a:r>
                        <a:rPr lang="ru-RU" sz="2300" b="1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b="0" u="none" baseline="0" dirty="0" smtClean="0">
                          <a:solidFill>
                            <a:schemeClr val="tx1"/>
                          </a:solidFill>
                        </a:rPr>
                        <a:t>Обслуживать электрооборудование данных электроустановок и выполнять слесарные работы механизированных узлов ферм КРС</a:t>
                      </a:r>
                      <a:endParaRPr lang="ru-RU" sz="23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ПМ.01</a:t>
                      </a:r>
                    </a:p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  <a:endParaRPr lang="ru-RU" sz="2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2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ОАО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300" b="0" baseline="0" dirty="0" err="1" smtClean="0">
                          <a:solidFill>
                            <a:schemeClr val="tx1"/>
                          </a:solidFill>
                        </a:rPr>
                        <a:t>ПурагроУк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dirty="0" smtClean="0"/>
                        <a:t>Технологию программирования автоматических систем управления и настроек </a:t>
                      </a:r>
                      <a:r>
                        <a:rPr lang="ru-RU" sz="2300" u="none" dirty="0" err="1" smtClean="0"/>
                        <a:t>КИПиА</a:t>
                      </a:r>
                      <a:endParaRPr lang="ru-RU" sz="2300" u="none" baseline="0" dirty="0" smtClean="0"/>
                    </a:p>
                    <a:p>
                      <a:r>
                        <a:rPr lang="ru-RU" sz="23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baseline="0" dirty="0" smtClean="0"/>
                        <a:t>Читать электрические схемы современного электрооборудования перерабатывающих предприятий</a:t>
                      </a:r>
                      <a:endParaRPr lang="ru-RU" sz="2300" u="sng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  <a:endParaRPr lang="ru-RU" sz="2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85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СПК «Садовод»</a:t>
                      </a: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dirty="0" smtClean="0"/>
                        <a:t>Устройство современных зерносушильных комплексов отечественного производства</a:t>
                      </a:r>
                      <a:endParaRPr lang="ru-RU" sz="2300" u="none" baseline="0" dirty="0" smtClean="0"/>
                    </a:p>
                    <a:p>
                      <a:r>
                        <a:rPr lang="ru-RU" sz="23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Уметь:</a:t>
                      </a:r>
                      <a:r>
                        <a:rPr lang="ru-RU" sz="23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300" u="none" baseline="0" dirty="0" smtClean="0"/>
                        <a:t>Производить техническое обслуживание данного оборудования</a:t>
                      </a:r>
                    </a:p>
                    <a:p>
                      <a:endParaRPr lang="ru-RU" sz="2300" u="none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ПМ.01</a:t>
                      </a:r>
                    </a:p>
                    <a:p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22831"/>
            <a:ext cx="12192000" cy="954107"/>
          </a:xfrm>
          <a:prstGeom prst="rect">
            <a:avLst/>
          </a:prstGeom>
          <a:gradFill rotWithShape="1">
            <a:gsLst>
              <a:gs pos="0">
                <a:srgbClr val="DEDEE0">
                  <a:tint val="93000"/>
                </a:srgbClr>
              </a:gs>
              <a:gs pos="100000">
                <a:srgbClr val="DEDEE0">
                  <a:shade val="55000"/>
                </a:srgbClr>
              </a:gs>
            </a:gsLst>
            <a:lin ang="5400000" scaled="1"/>
          </a:gradFill>
          <a:ln w="15875" cap="flat" cmpd="sng" algn="ctr">
            <a:solidFill>
              <a:srgbClr val="AD0101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Результат сотрудничества с базовыми предприятиями по обновлению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 образовательной  программы: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007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831"/>
            <a:ext cx="12192000" cy="954107"/>
          </a:xfrm>
          <a:prstGeom prst="rect">
            <a:avLst/>
          </a:prstGeom>
          <a:gradFill rotWithShape="1">
            <a:gsLst>
              <a:gs pos="0">
                <a:srgbClr val="DEDEE0">
                  <a:tint val="93000"/>
                </a:srgbClr>
              </a:gs>
              <a:gs pos="100000">
                <a:srgbClr val="DEDEE0">
                  <a:shade val="55000"/>
                </a:srgbClr>
              </a:gs>
            </a:gsLst>
            <a:lin ang="5400000" scaled="1"/>
          </a:gradFill>
          <a:ln w="15875" cap="flat" cmpd="sng" algn="ctr">
            <a:solidFill>
              <a:srgbClr val="AD0101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Результат сотрудничества с базовыми предприятиями по обновлению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+mn-cs"/>
              </a:rPr>
              <a:t> образовательной  программы: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+mn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990528"/>
              </p:ext>
            </p:extLst>
          </p:nvPr>
        </p:nvGraphicFramePr>
        <p:xfrm>
          <a:off x="0" y="1328094"/>
          <a:ext cx="12192000" cy="4882073"/>
        </p:xfrm>
        <a:graphic>
          <a:graphicData uri="http://schemas.openxmlformats.org/drawingml/2006/table">
            <a:tbl>
              <a:tblPr firstRow="1" bandRow="1"/>
              <a:tblGrid>
                <a:gridCol w="3400824"/>
                <a:gridCol w="7290024"/>
                <a:gridCol w="1501152"/>
              </a:tblGrid>
              <a:tr h="2262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АО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300" b="0" baseline="0" dirty="0" err="1" smtClean="0">
                          <a:solidFill>
                            <a:schemeClr val="tx1"/>
                          </a:solidFill>
                        </a:rPr>
                        <a:t>Тюменьэнерго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  <a:r>
                        <a:rPr lang="ru-RU" sz="2300" b="0" baseline="0" dirty="0" err="1" smtClean="0">
                          <a:solidFill>
                            <a:schemeClr val="tx1"/>
                          </a:solidFill>
                        </a:rPr>
                        <a:t>Ялуторовский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</a:rPr>
                        <a:t> РЭС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baseline="0" dirty="0" smtClean="0">
                          <a:solidFill>
                            <a:schemeClr val="tx1"/>
                          </a:solidFill>
                        </a:rPr>
                        <a:t>Знать:</a:t>
                      </a:r>
                      <a:r>
                        <a:rPr lang="ru-RU" sz="23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300" b="0" u="none" baseline="0" dirty="0" smtClean="0">
                          <a:solidFill>
                            <a:schemeClr val="tx1"/>
                          </a:solidFill>
                        </a:rPr>
                        <a:t>виды электрооборудования отечественного производства по программе импортозамещения»</a:t>
                      </a:r>
                    </a:p>
                    <a:p>
                      <a:r>
                        <a:rPr lang="ru-RU" sz="2300" b="1" u="sng" baseline="0" dirty="0" smtClean="0">
                          <a:solidFill>
                            <a:schemeClr val="tx1"/>
                          </a:solidFill>
                        </a:rPr>
                        <a:t>Уметь: </a:t>
                      </a:r>
                      <a:r>
                        <a:rPr lang="ru-RU" sz="2300" b="0" u="none" baseline="0" dirty="0" smtClean="0">
                          <a:solidFill>
                            <a:schemeClr val="tx1"/>
                          </a:solidFill>
                        </a:rPr>
                        <a:t>перестраиваться на обслуживание электроустановок  отечественного производства </a:t>
                      </a:r>
                      <a:endParaRPr lang="ru-RU" sz="2300" b="1" u="none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endParaRPr lang="ru-RU" sz="23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</a:p>
                    <a:p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1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300" b="0" dirty="0" err="1" smtClean="0">
                          <a:solidFill>
                            <a:schemeClr val="tx1"/>
                          </a:solidFill>
                        </a:rPr>
                        <a:t>Техноцентр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300" b="1" u="sng" baseline="0" dirty="0" smtClean="0"/>
                        <a:t>Знать:</a:t>
                      </a:r>
                      <a:r>
                        <a:rPr lang="ru-RU" sz="2300" u="sng" baseline="0" dirty="0" smtClean="0"/>
                        <a:t> </a:t>
                      </a:r>
                      <a:r>
                        <a:rPr lang="ru-RU" sz="2300" u="none" baseline="0" dirty="0" smtClean="0"/>
                        <a:t>Компьютерные программы по обслуживанию  сельскохозяйственной техники и оборудования</a:t>
                      </a:r>
                    </a:p>
                    <a:p>
                      <a:r>
                        <a:rPr lang="ru-RU" sz="2300" b="1" u="sng" baseline="0" dirty="0" smtClean="0"/>
                        <a:t>Уметь: </a:t>
                      </a:r>
                      <a:r>
                        <a:rPr lang="ru-RU" sz="2300" u="none" baseline="0" dirty="0" smtClean="0"/>
                        <a:t>Использовать  современные информационные  технологии  при настройках параметров работы и испытаниях  сельскохозяйственной техники и аппаратов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endParaRPr lang="ru-RU" sz="2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02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786" y="59214"/>
            <a:ext cx="10695001" cy="12831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Дополнительные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профессиональные компетенции по запросам  работодателей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0" y="1700808"/>
            <a:ext cx="8781869" cy="482282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слесарное обслуживание инженерных сетей сельскохозяйственных предприятий;</a:t>
            </a:r>
          </a:p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 эксплуатацию современного специфичного оборудования предприятий АПК в зависимости от направлений деятельности;</a:t>
            </a:r>
          </a:p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современные системы автоматики;</a:t>
            </a:r>
          </a:p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с/х  оборудовании по программе импортозамещения;</a:t>
            </a:r>
          </a:p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применять компьютерные программы в комплексном обслуживании  оборудования;</a:t>
            </a:r>
          </a:p>
          <a:p>
            <a:pPr algn="just">
              <a:buClr>
                <a:srgbClr val="AD0101"/>
              </a:buClr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этику социально-делового общения в трудовом коллективе.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4852"/>
            <a:ext cx="2173224" cy="27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87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люс 9"/>
          <p:cNvSpPr/>
          <p:nvPr/>
        </p:nvSpPr>
        <p:spPr>
          <a:xfrm>
            <a:off x="175684" y="466690"/>
            <a:ext cx="1885128" cy="11525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8711856" y="788876"/>
            <a:ext cx="2356480" cy="8783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ltGray">
          <a:xfrm>
            <a:off x="10584" y="1498600"/>
            <a:ext cx="5797549" cy="1066800"/>
          </a:xfrm>
          <a:prstGeom prst="bevel">
            <a:avLst>
              <a:gd name="adj" fmla="val 1263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258237" y="1647825"/>
            <a:ext cx="5467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Действующее оборудование предприятия</a:t>
            </a:r>
            <a:endParaRPr lang="en-US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ltGray">
          <a:xfrm>
            <a:off x="10584" y="2717805"/>
            <a:ext cx="5797549" cy="1065213"/>
          </a:xfrm>
          <a:prstGeom prst="bevel">
            <a:avLst>
              <a:gd name="adj" fmla="val 1263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75684" y="2865443"/>
            <a:ext cx="546734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Экспертами выступали персонал производства</a:t>
            </a:r>
            <a:endParaRPr lang="en-US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ltGray">
          <a:xfrm>
            <a:off x="16937" y="3929063"/>
            <a:ext cx="5797551" cy="1066800"/>
          </a:xfrm>
          <a:prstGeom prst="bevel">
            <a:avLst>
              <a:gd name="adj" fmla="val 1263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258237" y="4078288"/>
            <a:ext cx="546735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Независимая оценка</a:t>
            </a:r>
            <a:endParaRPr lang="en-US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ltGray">
          <a:xfrm>
            <a:off x="16937" y="5148263"/>
            <a:ext cx="5797551" cy="1065212"/>
          </a:xfrm>
          <a:prstGeom prst="bevel">
            <a:avLst>
              <a:gd name="adj" fmla="val 1263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1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Студенты рассматриваются как </a:t>
            </a:r>
          </a:p>
          <a:p>
            <a:pPr algn="ctr" eaLnBrk="0" hangingPunct="0">
              <a:defRPr/>
            </a:pPr>
            <a:r>
              <a:rPr lang="ru-RU" sz="21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потенциальные работники</a:t>
            </a:r>
            <a:endParaRPr lang="en-US" sz="2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ltGray">
          <a:xfrm>
            <a:off x="6043087" y="1503366"/>
            <a:ext cx="6148916" cy="1063625"/>
          </a:xfrm>
          <a:prstGeom prst="bevel">
            <a:avLst>
              <a:gd name="adj" fmla="val 10407"/>
            </a:avLst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6191254" y="1619250"/>
            <a:ext cx="576156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одного обучающегося затрачено три часа</a:t>
            </a:r>
            <a:endParaRPr lang="en-US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ltGray">
          <a:xfrm>
            <a:off x="6060019" y="2655893"/>
            <a:ext cx="6148916" cy="1317625"/>
          </a:xfrm>
          <a:prstGeom prst="bevel">
            <a:avLst>
              <a:gd name="adj" fmla="val 10407"/>
            </a:avLst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6191254" y="2865441"/>
            <a:ext cx="5761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Отвлечение персонала предприятия от рабочего процесса</a:t>
            </a:r>
            <a:endParaRPr lang="en-US" sz="2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424"/>
            <a:ext cx="1206462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Проведение экзамена в условиях реального производства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161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457"/>
            <a:ext cx="12082819" cy="533400"/>
          </a:xfrm>
        </p:spPr>
        <p:txBody>
          <a:bodyPr/>
          <a:lstStyle/>
          <a:p>
            <a:pPr algn="ctr"/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Общие выводы по результатам реализации дуального обучения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8657" y="1041779"/>
            <a:ext cx="5689600" cy="52578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>
                <a:srgbClr val="AD0101"/>
              </a:buClr>
              <a:buSzTx/>
            </a:pPr>
            <a:r>
              <a:rPr lang="ru-RU" sz="26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Преимущества: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AD0101"/>
              </a:buClr>
              <a:buSzTx/>
            </a:pPr>
            <a:endParaRPr lang="ru-RU" sz="2200" b="0" kern="1200" dirty="0">
              <a:solidFill>
                <a:srgbClr val="303030"/>
              </a:solidFill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Повышение качественной успеваемости, так как базовое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предприятие создает благоприятные условия для формирования  практических навыков; </a:t>
            </a:r>
            <a:endParaRPr lang="ru-RU" sz="2200" kern="1200" dirty="0" smtClean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поступают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предложения трудоустройства </a:t>
            </a: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; 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тенденция положительных результатов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 </a:t>
            </a: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экзаменах и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конкурсах профессионального мастерства</a:t>
            </a: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Независимая оценка качества подготовки специалистов</a:t>
            </a:r>
            <a:endParaRPr lang="ru-RU" sz="2200" kern="1200" dirty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959893"/>
            <a:ext cx="5689600" cy="52578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>
                <a:srgbClr val="AD0101"/>
              </a:buClr>
              <a:buSzTx/>
            </a:pPr>
            <a:r>
              <a:rPr lang="ru-RU" sz="26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Проблемы: </a:t>
            </a:r>
            <a:endParaRPr lang="ru-RU" sz="2600" kern="1200" dirty="0">
              <a:solidFill>
                <a:srgbClr val="303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слабое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техническое оснащение или узкая направленность предприятия; 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низкая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мотивация обучения, т.к. практики не </a:t>
            </a: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оплачиваются;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недостаточная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заинтересованность хозяйства в подготовке кадров на перспективу и трудности в заключении договоров;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отсутствие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возможности прохождения практики не по месту жительства в более современных хозяйствах;</a:t>
            </a:r>
          </a:p>
          <a:p>
            <a:pPr lvl="0" eaLnBrk="1" fontAlgn="auto" hangingPunct="1">
              <a:spcAft>
                <a:spcPts val="0"/>
              </a:spcAft>
              <a:buClr>
                <a:srgbClr val="AD0101"/>
              </a:buClr>
              <a:buSzTx/>
              <a:buFont typeface="Wingdings" panose="05000000000000000000" pitchFamily="2" charset="2"/>
              <a:buChar char="Ø"/>
            </a:pPr>
            <a:r>
              <a:rPr lang="ru-RU" sz="2200" kern="1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отсутствие </a:t>
            </a:r>
            <a:r>
              <a:rPr lang="ru-RU" sz="2200" kern="1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мониторинга кадровых запросов на перспективу в предприятиях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13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1850"/>
            <a:ext cx="4645025" cy="32512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53" y="595086"/>
            <a:ext cx="2643187" cy="309086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624114" y="595086"/>
            <a:ext cx="5704115" cy="248194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Студенты специальностей «Электрификация и автоматизация с/х» и «Механизация с/х» повышают свой профессиональный уровень как в лабораториях  ЦНАО, так и на производстве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7830" y="3708400"/>
            <a:ext cx="5885543" cy="288108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Использование учебно- производственных площадок   предприятий дает возможность успешного участия студентов  в конкурсах профессионального мастерства и трудоустройства.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51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388373"/>
            <a:ext cx="11582400" cy="5334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Составление календарного графика по дуальной системе со специалистами базовых предприятий (ЗАО «Падунское», ООО «Юнигрэйн», СПК «Садовод»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для презентации к 30.05.16\20151125_12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33" y="1378424"/>
            <a:ext cx="5729675" cy="42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ля презентации к 30.05.16\20151125_154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810" y="1419369"/>
            <a:ext cx="5859277" cy="4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912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Обсуждение результатов стажировки в Германии с главным инженером Ялуторовского РЭС – Абибулаевым Р.Р.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Практич. электрики 2016фото\20160302_163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1023582"/>
            <a:ext cx="6844145" cy="54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790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17871"/>
            <a:ext cx="11582400" cy="5334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Квалификационный экзамен по ПМ.03 на базе ООО «ЮНИГРЭЙН»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67" y="1528550"/>
            <a:ext cx="5379053" cy="403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453" y="1596790"/>
            <a:ext cx="5288067" cy="396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314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10435"/>
            <a:ext cx="116961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</a:rPr>
              <a:t>Положение</a:t>
            </a:r>
            <a:endParaRPr lang="ru-RU" sz="2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rgbClr val="FF0000"/>
                </a:solidFill>
                <a:latin typeface="Times New Roman"/>
                <a:ea typeface="Times New Roman"/>
              </a:rPr>
              <a:t>о практической подготовке </a:t>
            </a:r>
            <a:r>
              <a:rPr lang="ru-RU" sz="21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обучающихся при </a:t>
            </a:r>
            <a:r>
              <a:rPr lang="ru-RU" sz="2100" b="1" dirty="0">
                <a:solidFill>
                  <a:srgbClr val="FF0000"/>
                </a:solidFill>
                <a:latin typeface="Times New Roman"/>
                <a:ea typeface="Times New Roman"/>
              </a:rPr>
              <a:t>реализации дуальной модели обучения:</a:t>
            </a:r>
            <a:endParaRPr lang="ru-RU" sz="21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разработано на основе следующих документов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21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Федерального закона  «Об образовании в Российской Федерации» от 29.12.2012 г., №273-ФЗ;</a:t>
            </a: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Федеральных государственных образовательных стандартов  среднего профессионального образования; </a:t>
            </a: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Приказа Министерства образования и науки Российской Федерации (Минобрнауки России) от 14 июня 2013 г. N 464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образования"</a:t>
            </a: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Приказа Министерства образования и науки Российской Федерации (Минобрнауки России) от 18 апреля 2013 г. N 291 "Об утверждении Положения о практике обучающихся, осваивающих основные профессиональные образовательные программы среднего профессионального образования"</a:t>
            </a: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Приказа Министерства образования и науки Российской Федерации (Минобрнауки России) от 1 июля 2013 г. N 499 "Об утверждении Порядка организации и осуществления образовательной деятельности по дополнительным    профессиональным программам".</a:t>
            </a:r>
          </a:p>
          <a:p>
            <a:pPr indent="450215" algn="just"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Приказа Министерства образования и науки Российской Федерации (Минобрнауки России) от 18 апреля 2013 г. N 292 г</a:t>
            </a:r>
            <a:r>
              <a:rPr lang="ru-RU" sz="2100" dirty="0" smtClean="0">
                <a:latin typeface="Times New Roman"/>
                <a:ea typeface="Times New Roman"/>
              </a:rPr>
              <a:t>. Москва </a:t>
            </a:r>
            <a:r>
              <a:rPr lang="ru-RU" sz="2100" dirty="0">
                <a:latin typeface="Times New Roman"/>
                <a:ea typeface="Times New Roman"/>
              </a:rPr>
              <a:t>«Об утверждении Порядка организации и осуществления образовательной деятельности по основным программам профессионального обучения».</a:t>
            </a:r>
            <a:endParaRPr lang="ru-RU" sz="2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61471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4" y="403123"/>
            <a:ext cx="12192000" cy="533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Квалификационный экзамен по ПМ.02 на базе ООО «Ялуторовскагропромэнерго»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Практич. электрики 2016фото\20160304_102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актич. электрики 2016фото\20160304_104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66" y="1287438"/>
            <a:ext cx="447073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38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896" y="5890660"/>
            <a:ext cx="8449323" cy="56673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навыков электромонтажа по стандартам «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Skills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Зверев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мастер п/о </a:t>
            </a:r>
            <a:r>
              <a:rPr lang="ru-R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Габышев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Практич. электрики 2016фото\20160317_0853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2389717" y="482681"/>
            <a:ext cx="72865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06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" y="360671"/>
            <a:ext cx="5902325" cy="2951163"/>
          </a:xfrm>
        </p:spPr>
      </p:pic>
      <p:sp>
        <p:nvSpPr>
          <p:cNvPr id="5" name="Прямоугольник 4"/>
          <p:cNvSpPr/>
          <p:nvPr/>
        </p:nvSpPr>
        <p:spPr>
          <a:xfrm>
            <a:off x="7152120" y="620688"/>
            <a:ext cx="5039880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конкурсов профессионального мастерства 2015 года !!!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3501556"/>
            <a:ext cx="5903571" cy="29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9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94968" y="707529"/>
            <a:ext cx="6734175" cy="55435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endParaRPr lang="ru-RU" sz="3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endParaRPr lang="ru-RU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endParaRPr lang="ru-RU" sz="3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SzTx/>
            </a:pPr>
            <a:r>
              <a:rPr lang="ru-RU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</a:t>
            </a:r>
            <a:r>
              <a:rPr lang="ru-RU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конкурсов профессионального </a:t>
            </a:r>
            <a:r>
              <a:rPr lang="ru-RU" sz="36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мастерства «Славим человеком труда» 2015-2016.</a:t>
            </a:r>
            <a:endParaRPr lang="ru-RU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08" y="1676401"/>
            <a:ext cx="4673620" cy="34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29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141" y="5975847"/>
            <a:ext cx="10458368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Skills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электромонтаж – 2016 (Региональный этап - 1 место, УРФО -1 место, Россия – 3 место)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Практич. электрики 2016фото\20160324_1005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300339" y="204718"/>
            <a:ext cx="9508688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490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Дальнейшие планы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80" y="709102"/>
            <a:ext cx="12064621" cy="600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Взаимодействие со специалистами Управления АПК Тюменской области для выхода на новые передовые предприятия и создание банка  данных по вакансиям трудовых ресурсов АПК. 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Расширение круга работодателей для вовлечения в дуальную систему и дальнейшее сотрудничество с предприятиями, задействованными в дуальной системе по     формированию агрокомпетенций.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Изучение эффективных технологий в  агробизнесе и в управлении агробизнесом в Тюменской области.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Сотрудничество с преподавательским составом ПОО в рамках ЦНАО по вопросам формирования и внедрения     агропрофкомпетенций.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Привлечение студентов к исследовательской деятельности по ресурсосберегающим  технологиям в хозяйствах Тюменской области.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Продолжение формирование </a:t>
            </a:r>
            <a:r>
              <a:rPr lang="ru-RU" sz="21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оценочных листов </a:t>
            </a: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промежуточной и итоговой аттестации на базовом предприятии.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Привлечение работодателей для разработки контрольно- оценочных средств промежуточной аттестации, курсовых и дипломных проектов, практик.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Увеличение контингента обучающихся по дуальной системе на 2016-17 учебный год.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Увеличение количества наставников на базовых хозяйствах.</a:t>
            </a:r>
            <a:endParaRPr lang="ru-RU" sz="21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1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Увеличение заключенных договоров на прохождение практико-ориентированного обучения.</a:t>
            </a:r>
            <a:endParaRPr lang="ru-RU" sz="21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315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190269"/>
            <a:ext cx="1175072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Задачами практического обучения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ставятся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-соответствие структуры, содержания и объема обучения  действительным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потребностям предприятия;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- использование в учебном процессе самого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современного оборудования в реальном производственном режиме;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- привлечение к образовательному процессу в качестве педагогов профессионального обучения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высококвалифицированных сотрудников предприятия;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- погружение обучающихся в общественно-корпоративную культуру предприятия, способствующее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повышению статуса и престижа рабочих профессий и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специальностей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и сокращающее процесс адаптации в трудовом коллективе.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63143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Задачи внедрения элементов дуальной системы обучения в образовательный процесс </a:t>
            </a:r>
          </a:p>
          <a:p>
            <a:pPr lvl="0" algn="ctr">
              <a:spcBef>
                <a:spcPct val="20000"/>
              </a:spcBef>
              <a:buClr>
                <a:srgbClr val="AD0101"/>
              </a:buClr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(из Положения о дуальном обучении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):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>
              <a:spcBef>
                <a:spcPct val="20000"/>
              </a:spcBef>
              <a:buClr>
                <a:srgbClr val="AD0101"/>
              </a:buClr>
            </a:pP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</a:rPr>
              <a:t>  </a:t>
            </a:r>
            <a:r>
              <a:rPr lang="ru-RU" b="1" dirty="0">
                <a:solidFill>
                  <a:srgbClr val="303030"/>
                </a:solidFill>
                <a:latin typeface="Times New Roman"/>
                <a:ea typeface="Times New Roman"/>
              </a:rPr>
              <a:t>*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Дальнейшее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системы непрерывного профессионального образования. 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Подготовка квалифицированных специалистов в соответствии с требованиями работодателя.</a:t>
            </a:r>
            <a:r>
              <a:rPr lang="ru-RU" b="1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dirty="0">
                <a:solidFill>
                  <a:srgbClr val="303030"/>
                </a:solidFill>
                <a:latin typeface="Times New Roman"/>
                <a:ea typeface="Times New Roman"/>
              </a:rPr>
              <a:t>  *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Внедрение в учебный процесс организаций профессионального образования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новых</a:t>
            </a:r>
            <a:r>
              <a:rPr lang="ru-RU" sz="2000" b="1" i="1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техноло­гий обучения </a:t>
            </a:r>
            <a:r>
              <a:rPr lang="ru-RU" b="1" dirty="0">
                <a:solidFill>
                  <a:srgbClr val="1F497D"/>
                </a:solidFill>
                <a:latin typeface="Times New Roman"/>
                <a:ea typeface="Times New Roman"/>
              </a:rPr>
              <a:t>(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Изменение и качественное обновление содержания и структуры основных и дополнительных профессиональных образовательных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программ 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с учетом запросов работодателей и требований рынка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труда.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dirty="0">
                <a:solidFill>
                  <a:srgbClr val="1F497D"/>
                </a:solidFill>
                <a:latin typeface="Times New Roman"/>
                <a:ea typeface="Times New Roman"/>
              </a:rPr>
              <a:t>   </a:t>
            </a:r>
            <a:r>
              <a:rPr lang="ru-RU" b="1" dirty="0">
                <a:latin typeface="Times New Roman"/>
                <a:ea typeface="Times New Roman"/>
              </a:rPr>
              <a:t>*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Приведение объёмов,  профилизации и  территориального размещения организаций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подготовки кадров в соответствие с потребностями рынка труда</a:t>
            </a:r>
            <a:r>
              <a:rPr lang="ru-RU" b="1" i="1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  динамикой и перспекти­вами развития отраслей агропромышленного комплекса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региона.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i="1" dirty="0">
                <a:solidFill>
                  <a:srgbClr val="1F497D"/>
                </a:solidFill>
                <a:latin typeface="Times New Roman"/>
                <a:ea typeface="Times New Roman"/>
              </a:rPr>
              <a:t>   </a:t>
            </a:r>
            <a:r>
              <a:rPr lang="ru-RU" b="1" i="1" dirty="0">
                <a:latin typeface="Times New Roman"/>
                <a:ea typeface="Times New Roman"/>
              </a:rPr>
              <a:t>*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Изменение и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качественное обновление содержания и структуры учебных образовательных программ 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для системы подготовки и переподготовки рабочих и технических кадров, обеспечиваю­щих их высокий профессионализм и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мобильность.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   </a:t>
            </a:r>
            <a:r>
              <a:rPr lang="ru-RU" b="1" i="1" dirty="0">
                <a:latin typeface="Times New Roman"/>
                <a:ea typeface="Times New Roman"/>
              </a:rPr>
              <a:t>*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Комплексное освоение обучающимися всех видов профессиональной деятельности в рамках специальности (профессии), формирование общих и профессиональных компетенций, приобретение необходимых умений и опыта практической работы в соответствии с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требованиями ФГОС, профессиональных стандартов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 и рабочими программами учебных дисциплин и профессиональных модулей</a:t>
            </a:r>
            <a:r>
              <a:rPr lang="ru-RU" b="1" dirty="0">
                <a:solidFill>
                  <a:srgbClr val="30303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.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  *Формирование практического опыта  и повышение уровня профессиональных навыков выпускников ПОО ЦНАО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ТО</a:t>
            </a:r>
            <a:r>
              <a:rPr lang="ru-RU" b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.</a:t>
            </a:r>
            <a:endParaRPr lang="ru-RU" b="1" dirty="0">
              <a:solidFill>
                <a:srgbClr val="30303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dirty="0">
                <a:solidFill>
                  <a:srgbClr val="30303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*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Ускорение профессиональной и социальной адаптации обучающихся к условиям производства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на Организациях-партнерах Тюменской </a:t>
            </a:r>
            <a:r>
              <a:rPr lang="ru-RU" b="1" i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области.</a:t>
            </a:r>
          </a:p>
          <a:p>
            <a:pPr lvl="0" algn="just">
              <a:spcBef>
                <a:spcPct val="20000"/>
              </a:spcBef>
              <a:buClr>
                <a:srgbClr val="AD0101"/>
              </a:buClr>
            </a:pPr>
            <a:r>
              <a:rPr lang="ru-RU" b="1" dirty="0" smtClean="0">
                <a:solidFill>
                  <a:srgbClr val="303030"/>
                </a:solidFill>
                <a:latin typeface="Times New Roman"/>
                <a:ea typeface="Times New Roman"/>
              </a:rPr>
              <a:t>* </a:t>
            </a:r>
            <a:r>
              <a:rPr lang="ru-RU" b="1" i="1" dirty="0">
                <a:solidFill>
                  <a:srgbClr val="303030"/>
                </a:solidFill>
                <a:latin typeface="Times New Roman"/>
                <a:ea typeface="Times New Roman"/>
              </a:rPr>
              <a:t>Повышение уровня конкурентоспособности выпускников на рынке труда</a:t>
            </a:r>
            <a:r>
              <a:rPr lang="ru-RU" dirty="0">
                <a:solidFill>
                  <a:srgbClr val="30303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074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5"/>
          <p:cNvSpPr>
            <a:spLocks noChangeArrowheads="1"/>
          </p:cNvSpPr>
          <p:nvPr/>
        </p:nvSpPr>
        <p:spPr bwMode="gray">
          <a:xfrm>
            <a:off x="3407833" y="10968"/>
            <a:ext cx="5664200" cy="640196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i="1" dirty="0" smtClean="0">
                <a:solidFill>
                  <a:srgbClr val="1C4372"/>
                </a:solidFill>
                <a:latin typeface="Verdana" pitchFamily="34" charset="0"/>
                <a:cs typeface="Arial" charset="0"/>
              </a:rPr>
              <a:t>Профессиональная ориентация</a:t>
            </a:r>
            <a:endParaRPr lang="en-US" sz="2100" b="1" i="1" dirty="0">
              <a:solidFill>
                <a:srgbClr val="1C4372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gray">
          <a:xfrm flipV="1">
            <a:off x="5651643" y="342032"/>
            <a:ext cx="887704" cy="1071131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gray">
          <a:xfrm>
            <a:off x="609600" y="1413163"/>
            <a:ext cx="10723417" cy="76070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1C4372"/>
                </a:solidFill>
                <a:latin typeface="Verdana" pitchFamily="34" charset="0"/>
                <a:cs typeface="Arial" charset="0"/>
              </a:rPr>
              <a:t>Цель: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осмысленный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школьниками профессий и специальностей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наиболее перспективных с точки зрения развития региона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gray">
          <a:xfrm flipV="1">
            <a:off x="5679352" y="2027425"/>
            <a:ext cx="859995" cy="1020574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gray">
          <a:xfrm>
            <a:off x="4160910" y="3047999"/>
            <a:ext cx="3896878" cy="510309"/>
          </a:xfrm>
          <a:prstGeom prst="ellipse">
            <a:avLst/>
          </a:prstGeom>
          <a:gradFill rotWithShape="1">
            <a:gsLst>
              <a:gs pos="0">
                <a:srgbClr val="8064A2"/>
              </a:gs>
              <a:gs pos="100000">
                <a:srgbClr val="8064A2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Действия</a:t>
            </a:r>
            <a:endParaRPr lang="ru-RU" sz="2100" b="1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gray">
          <a:xfrm rot="13482982">
            <a:off x="3460504" y="3006142"/>
            <a:ext cx="815282" cy="1742776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gray">
          <a:xfrm>
            <a:off x="263236" y="4513771"/>
            <a:ext cx="3352800" cy="15233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Приглашение на конкурсы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рофессионального мастерства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участием работодателя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gray">
          <a:xfrm flipV="1">
            <a:off x="5748119" y="3427987"/>
            <a:ext cx="859995" cy="1085783"/>
          </a:xfrm>
          <a:prstGeom prst="upArrow">
            <a:avLst>
              <a:gd name="adj1" fmla="val 66602"/>
              <a:gd name="adj2" fmla="val 48259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4301835" y="4491379"/>
            <a:ext cx="3352800" cy="15233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Практико – ориентированные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анятия на базовых хозяйствах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(мастер-класс, экскурсия)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gray">
          <a:xfrm rot="7793331">
            <a:off x="8130055" y="2917687"/>
            <a:ext cx="865187" cy="183821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gray">
          <a:xfrm>
            <a:off x="8278089" y="4470954"/>
            <a:ext cx="3352800" cy="15233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День открытых дверей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участием работодателей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1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5017" y="1"/>
            <a:ext cx="11088915" cy="5733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Этапы реализации дуального обучения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0398" y="4966012"/>
            <a:ext cx="2776211" cy="189198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Проводятся  консультативные  встречи </a:t>
            </a:r>
            <a:r>
              <a:rPr lang="ru-RU" sz="1600" dirty="0"/>
              <a:t>со специалистами с/х </a:t>
            </a:r>
            <a:r>
              <a:rPr lang="ru-RU" sz="1600" dirty="0" smtClean="0"/>
              <a:t>предприятий в еженедельном режиме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-156382" y="2995180"/>
            <a:ext cx="4734477" cy="1970832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несены </a:t>
            </a:r>
            <a:r>
              <a:rPr lang="ru-RU" sz="1600" dirty="0">
                <a:solidFill>
                  <a:schemeClr val="tx1"/>
                </a:solidFill>
              </a:rPr>
              <a:t>дополнения и изменения в </a:t>
            </a:r>
            <a:r>
              <a:rPr lang="ru-RU" sz="1600" dirty="0" smtClean="0">
                <a:solidFill>
                  <a:schemeClr val="tx1"/>
                </a:solidFill>
              </a:rPr>
              <a:t>программы </a:t>
            </a:r>
            <a:r>
              <a:rPr lang="ru-RU" sz="1600" dirty="0">
                <a:solidFill>
                  <a:schemeClr val="tx1"/>
                </a:solidFill>
              </a:rPr>
              <a:t>учебных дисциплин и профессиональных модулей </a:t>
            </a:r>
            <a:r>
              <a:rPr lang="ru-RU" sz="1600" dirty="0" smtClean="0">
                <a:solidFill>
                  <a:schemeClr val="tx1"/>
                </a:solidFill>
              </a:rPr>
              <a:t>с учётом данных запросов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811490" y="4934989"/>
            <a:ext cx="3062513" cy="193298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Изучаются   инновации и  агротехнологии по  </a:t>
            </a:r>
            <a:r>
              <a:rPr lang="ru-RU" sz="1600" dirty="0">
                <a:solidFill>
                  <a:schemeClr val="tx1"/>
                </a:solidFill>
              </a:rPr>
              <a:t>ресурсосбережению в аграрном секторе Тюменской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области, России, за рубежом.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58138" y="4675239"/>
            <a:ext cx="3846289" cy="218276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формированы  дополнительные профессиональные компетенций </a:t>
            </a:r>
            <a:r>
              <a:rPr lang="ru-RU" sz="1600" dirty="0">
                <a:solidFill>
                  <a:schemeClr val="tx1"/>
                </a:solidFill>
              </a:rPr>
              <a:t>по запросам базовых </a:t>
            </a:r>
            <a:r>
              <a:rPr lang="ru-RU" sz="1600" dirty="0" smtClean="0">
                <a:solidFill>
                  <a:schemeClr val="tx1"/>
                </a:solidFill>
              </a:rPr>
              <a:t>хозяйств и внесены в ППССЗ по </a:t>
            </a:r>
            <a:r>
              <a:rPr lang="ru-RU" sz="1600" dirty="0">
                <a:solidFill>
                  <a:schemeClr val="tx1"/>
                </a:solidFill>
              </a:rPr>
              <a:t>специальности 35.02.08 «Электрификация и автоматизация сельского хозяйства» </a:t>
            </a:r>
            <a:r>
              <a:rPr lang="ru-RU" sz="1600" dirty="0" smtClean="0">
                <a:solidFill>
                  <a:schemeClr val="tx1"/>
                </a:solidFill>
              </a:rPr>
              <a:t>в вариатив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01384" y="2995180"/>
            <a:ext cx="5039411" cy="201018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формированы 2 образовательных </a:t>
            </a:r>
            <a:r>
              <a:rPr lang="ru-RU" sz="1600" dirty="0">
                <a:solidFill>
                  <a:schemeClr val="tx1"/>
                </a:solidFill>
              </a:rPr>
              <a:t>программы по направлениям </a:t>
            </a:r>
            <a:r>
              <a:rPr lang="ru-RU" sz="1600" dirty="0" smtClean="0">
                <a:solidFill>
                  <a:schemeClr val="tx1"/>
                </a:solidFill>
              </a:rPr>
              <a:t>подготовки : СПО - </a:t>
            </a:r>
            <a:r>
              <a:rPr lang="ru-RU" sz="1600" dirty="0">
                <a:solidFill>
                  <a:schemeClr val="tx1"/>
                </a:solidFill>
              </a:rPr>
              <a:t>«Электрификация и автоматизация сельского хозяйства</a:t>
            </a:r>
            <a:r>
              <a:rPr lang="ru-RU" sz="1600" dirty="0" smtClean="0">
                <a:solidFill>
                  <a:schemeClr val="tx1"/>
                </a:solidFill>
              </a:rPr>
              <a:t>», </a:t>
            </a:r>
            <a:r>
              <a:rPr lang="ru-RU" sz="1600" dirty="0">
                <a:solidFill>
                  <a:schemeClr val="tx1"/>
                </a:solidFill>
              </a:rPr>
              <a:t>ДПО -</a:t>
            </a:r>
            <a:r>
              <a:rPr lang="ru-RU" sz="1600" dirty="0" smtClean="0">
                <a:solidFill>
                  <a:schemeClr val="tx1"/>
                </a:solidFill>
              </a:rPr>
              <a:t> «Слесарь- электрик по ремонту электрооборудования» </a:t>
            </a:r>
            <a:r>
              <a:rPr lang="ru-RU" sz="1600" dirty="0">
                <a:solidFill>
                  <a:schemeClr val="tx1"/>
                </a:solidFill>
              </a:rPr>
              <a:t>по дуальной </a:t>
            </a:r>
            <a:r>
              <a:rPr lang="ru-RU" sz="1600" dirty="0" smtClean="0">
                <a:solidFill>
                  <a:schemeClr val="tx1"/>
                </a:solidFill>
              </a:rPr>
              <a:t>системе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17599" y="596953"/>
            <a:ext cx="1262743" cy="385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964057" y="608188"/>
            <a:ext cx="1262743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537198" y="573315"/>
            <a:ext cx="1262743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655017" y="1469222"/>
            <a:ext cx="887943" cy="1197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7832929" y="1405293"/>
            <a:ext cx="776755" cy="1180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1847182">
            <a:off x="6972898" y="2869900"/>
            <a:ext cx="992277" cy="54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8879598">
            <a:off x="4244859" y="2910402"/>
            <a:ext cx="1157893" cy="689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06013" y="936173"/>
            <a:ext cx="2925112" cy="209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договора с базовыми хозяйствами о сотрудничестве в сфере взаимодействия с БП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293807">
            <a:off x="4244396" y="4450442"/>
            <a:ext cx="572903" cy="55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684468">
            <a:off x="7197592" y="4514532"/>
            <a:ext cx="682526" cy="4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306167" y="5658130"/>
            <a:ext cx="751971" cy="4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948589" y="5616146"/>
            <a:ext cx="862901" cy="48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905173" y="1037314"/>
            <a:ext cx="3380509" cy="193298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Формируется банк данных по кадровым потребностям в хозяйствах АПК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-4767" y="1037314"/>
            <a:ext cx="3507473" cy="189198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Сформирован контингент обучающихся по дуальной системе , механизм взаимодействия с работодателями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5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>
            <a:off x="177423" y="-1"/>
            <a:ext cx="11586948" cy="981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64A2"/>
              </a:gs>
              <a:gs pos="50000">
                <a:srgbClr val="8064A2">
                  <a:gamma/>
                  <a:tint val="42353"/>
                  <a:invGamma/>
                </a:srgbClr>
              </a:gs>
              <a:gs pos="100000">
                <a:srgbClr val="8064A2"/>
              </a:gs>
            </a:gsLst>
            <a:lin ang="5400000" scaled="1"/>
          </a:gradFill>
          <a:ln w="571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AD0101">
                    <a:lumMod val="75000"/>
                  </a:srgbClr>
                </a:solidFill>
                <a:latin typeface="Arial" charset="0"/>
                <a:cs typeface="Arial" charset="0"/>
              </a:rPr>
              <a:t>Реализация дуального обучения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rgbClr val="AD0101">
                    <a:lumMod val="75000"/>
                  </a:srgbClr>
                </a:solidFill>
                <a:latin typeface="Arial" charset="0"/>
                <a:cs typeface="Arial" charset="0"/>
              </a:rPr>
              <a:t>с учетом стажировки в Германии </a:t>
            </a:r>
            <a:endParaRPr lang="ru-RU" sz="2000" b="1" kern="0" dirty="0">
              <a:solidFill>
                <a:srgbClr val="AD0101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ltGray">
          <a:xfrm>
            <a:off x="586317" y="1225550"/>
            <a:ext cx="5892800" cy="908050"/>
          </a:xfrm>
          <a:prstGeom prst="bevel">
            <a:avLst>
              <a:gd name="adj" fmla="val 12639"/>
            </a:avLst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Изменение форм проведения </a:t>
            </a:r>
            <a:endParaRPr lang="ru-RU" sz="2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lvl="0" algn="ctr" eaLnBrk="0" hangingPunct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практических </a:t>
            </a: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занятий</a:t>
            </a: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6479117" y="1251386"/>
            <a:ext cx="908259" cy="986196"/>
          </a:xfrm>
          <a:prstGeom prst="rightArrow">
            <a:avLst>
              <a:gd name="adj1" fmla="val 46296"/>
              <a:gd name="adj2" fmla="val 5524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7424812" y="1251386"/>
            <a:ext cx="4662057" cy="1163204"/>
            <a:chOff x="4320" y="1067"/>
            <a:chExt cx="404" cy="399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4320" y="1096"/>
              <a:ext cx="404" cy="37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4F81BD"/>
                </a:gs>
                <a:gs pos="100000">
                  <a:srgbClr val="4F81B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ru-RU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gray">
            <a:xfrm>
              <a:off x="4338" y="1067"/>
              <a:ext cx="343" cy="3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gamma/>
                    <a:tint val="48627"/>
                    <a:invGamma/>
                  </a:srgbClr>
                </a:gs>
                <a:gs pos="50000">
                  <a:srgbClr val="4F81BD">
                    <a:alpha val="0"/>
                  </a:srgbClr>
                </a:gs>
                <a:gs pos="100000">
                  <a:srgbClr val="4F81B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Отрабатывается методика проведения практических </a:t>
              </a:r>
              <a:r>
                <a:rPr lang="ru-RU" sz="16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и </a:t>
              </a: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лабораторных занятий на базовых предприятиях, практик  в БП </a:t>
              </a:r>
              <a:endParaRPr 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gray">
          <a:xfrm rot="16200000" flipH="1">
            <a:off x="-193409" y="1836476"/>
            <a:ext cx="1074737" cy="802217"/>
          </a:xfrm>
          <a:custGeom>
            <a:avLst/>
            <a:gdLst>
              <a:gd name="T0" fmla="*/ 0 w 982"/>
              <a:gd name="T1" fmla="*/ 601662 h 774"/>
              <a:gd name="T2" fmla="*/ 2189 w 982"/>
              <a:gd name="T3" fmla="*/ 598553 h 774"/>
              <a:gd name="T4" fmla="*/ 8755 w 982"/>
              <a:gd name="T5" fmla="*/ 586115 h 774"/>
              <a:gd name="T6" fmla="*/ 17511 w 982"/>
              <a:gd name="T7" fmla="*/ 567459 h 774"/>
              <a:gd name="T8" fmla="*/ 35022 w 982"/>
              <a:gd name="T9" fmla="*/ 542584 h 774"/>
              <a:gd name="T10" fmla="*/ 54722 w 982"/>
              <a:gd name="T11" fmla="*/ 513045 h 774"/>
              <a:gd name="T12" fmla="*/ 83177 w 982"/>
              <a:gd name="T13" fmla="*/ 480397 h 774"/>
              <a:gd name="T14" fmla="*/ 116010 w 982"/>
              <a:gd name="T15" fmla="*/ 446194 h 774"/>
              <a:gd name="T16" fmla="*/ 155410 w 982"/>
              <a:gd name="T17" fmla="*/ 410436 h 774"/>
              <a:gd name="T18" fmla="*/ 203565 w 982"/>
              <a:gd name="T19" fmla="*/ 374678 h 774"/>
              <a:gd name="T20" fmla="*/ 258287 w 982"/>
              <a:gd name="T21" fmla="*/ 340475 h 774"/>
              <a:gd name="T22" fmla="*/ 321764 w 982"/>
              <a:gd name="T23" fmla="*/ 309382 h 774"/>
              <a:gd name="T24" fmla="*/ 393997 w 982"/>
              <a:gd name="T25" fmla="*/ 279843 h 774"/>
              <a:gd name="T26" fmla="*/ 466230 w 982"/>
              <a:gd name="T27" fmla="*/ 258077 h 774"/>
              <a:gd name="T28" fmla="*/ 534085 w 982"/>
              <a:gd name="T29" fmla="*/ 244085 h 774"/>
              <a:gd name="T30" fmla="*/ 595374 w 982"/>
              <a:gd name="T31" fmla="*/ 236312 h 774"/>
              <a:gd name="T32" fmla="*/ 650096 w 982"/>
              <a:gd name="T33" fmla="*/ 233202 h 774"/>
              <a:gd name="T34" fmla="*/ 698251 w 982"/>
              <a:gd name="T35" fmla="*/ 233202 h 774"/>
              <a:gd name="T36" fmla="*/ 742028 w 982"/>
              <a:gd name="T37" fmla="*/ 236312 h 774"/>
              <a:gd name="T38" fmla="*/ 777050 w 982"/>
              <a:gd name="T39" fmla="*/ 242530 h 774"/>
              <a:gd name="T40" fmla="*/ 805506 w 982"/>
              <a:gd name="T41" fmla="*/ 248749 h 774"/>
              <a:gd name="T42" fmla="*/ 825205 w 982"/>
              <a:gd name="T43" fmla="*/ 253413 h 774"/>
              <a:gd name="T44" fmla="*/ 838339 w 982"/>
              <a:gd name="T45" fmla="*/ 258077 h 774"/>
              <a:gd name="T46" fmla="*/ 842716 w 982"/>
              <a:gd name="T47" fmla="*/ 259632 h 774"/>
              <a:gd name="T48" fmla="*/ 744217 w 982"/>
              <a:gd name="T49" fmla="*/ 370014 h 774"/>
              <a:gd name="T50" fmla="*/ 1074737 w 982"/>
              <a:gd name="T51" fmla="*/ 287616 h 774"/>
              <a:gd name="T52" fmla="*/ 998126 w 982"/>
              <a:gd name="T53" fmla="*/ 0 h 774"/>
              <a:gd name="T54" fmla="*/ 934649 w 982"/>
              <a:gd name="T55" fmla="*/ 116601 h 774"/>
              <a:gd name="T56" fmla="*/ 930271 w 982"/>
              <a:gd name="T57" fmla="*/ 115046 h 774"/>
              <a:gd name="T58" fmla="*/ 917138 w 982"/>
              <a:gd name="T59" fmla="*/ 110382 h 774"/>
              <a:gd name="T60" fmla="*/ 899627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8 w 982"/>
              <a:gd name="T67" fmla="*/ 88617 h 774"/>
              <a:gd name="T68" fmla="*/ 757350 w 982"/>
              <a:gd name="T69" fmla="*/ 85508 h 774"/>
              <a:gd name="T70" fmla="*/ 707006 w 982"/>
              <a:gd name="T71" fmla="*/ 85508 h 774"/>
              <a:gd name="T72" fmla="*/ 652284 w 982"/>
              <a:gd name="T73" fmla="*/ 90172 h 774"/>
              <a:gd name="T74" fmla="*/ 590996 w 982"/>
              <a:gd name="T75" fmla="*/ 97945 h 774"/>
              <a:gd name="T76" fmla="*/ 527519 w 982"/>
              <a:gd name="T77" fmla="*/ 113492 h 774"/>
              <a:gd name="T78" fmla="*/ 461852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0 w 982"/>
              <a:gd name="T85" fmla="*/ 240976 h 774"/>
              <a:gd name="T86" fmla="*/ 194810 w 982"/>
              <a:gd name="T87" fmla="*/ 282952 h 774"/>
              <a:gd name="T88" fmla="*/ 148843 w 982"/>
              <a:gd name="T89" fmla="*/ 328038 h 774"/>
              <a:gd name="T90" fmla="*/ 109444 w 982"/>
              <a:gd name="T91" fmla="*/ 373124 h 774"/>
              <a:gd name="T92" fmla="*/ 78799 w 982"/>
              <a:gd name="T93" fmla="*/ 416655 h 774"/>
              <a:gd name="T94" fmla="*/ 52533 w 982"/>
              <a:gd name="T95" fmla="*/ 458631 h 774"/>
              <a:gd name="T96" fmla="*/ 32833 w 982"/>
              <a:gd name="T97" fmla="*/ 497498 h 774"/>
              <a:gd name="T98" fmla="*/ 19700 w 982"/>
              <a:gd name="T99" fmla="*/ 531701 h 774"/>
              <a:gd name="T100" fmla="*/ 8755 w 982"/>
              <a:gd name="T101" fmla="*/ 561240 h 774"/>
              <a:gd name="T102" fmla="*/ 4378 w 982"/>
              <a:gd name="T103" fmla="*/ 583006 h 774"/>
              <a:gd name="T104" fmla="*/ 0 w 982"/>
              <a:gd name="T105" fmla="*/ 596998 h 774"/>
              <a:gd name="T106" fmla="*/ 0 w 982"/>
              <a:gd name="T107" fmla="*/ 60166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ltGray">
          <a:xfrm>
            <a:off x="630769" y="2266950"/>
            <a:ext cx="5848351" cy="1219200"/>
          </a:xfrm>
          <a:prstGeom prst="bevel">
            <a:avLst>
              <a:gd name="adj" fmla="val 12639"/>
            </a:avLst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Разработка практических заданий для </a:t>
            </a:r>
            <a:endParaRPr lang="ru-RU" sz="2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lvl="0" algn="ctr" eaLnBrk="0" hangingPunct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промежуточной аттестации</a:t>
            </a:r>
          </a:p>
          <a:p>
            <a:pPr lvl="0" algn="ctr" eaLnBrk="0" hangingPunct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 учетом международного опыта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517219" y="2538415"/>
            <a:ext cx="907592" cy="874713"/>
          </a:xfrm>
          <a:prstGeom prst="rightArrow">
            <a:avLst>
              <a:gd name="adj1" fmla="val 46296"/>
              <a:gd name="adj2" fmla="val 5524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7461117" y="2538413"/>
            <a:ext cx="4589443" cy="1047750"/>
            <a:chOff x="3973" y="1152"/>
            <a:chExt cx="864" cy="440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3973" y="1152"/>
              <a:ext cx="864" cy="440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Разработаны задания (оценочные листы )</a:t>
              </a:r>
            </a:p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для обучающихся по дуальной системе </a:t>
              </a: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gamma/>
                    <a:tint val="48627"/>
                    <a:invGamma/>
                  </a:srgbClr>
                </a:gs>
                <a:gs pos="50000">
                  <a:srgbClr val="4F81BD">
                    <a:alpha val="0"/>
                  </a:srgbClr>
                </a:gs>
                <a:gs pos="100000">
                  <a:srgbClr val="4F81B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Freeform 31"/>
          <p:cNvSpPr>
            <a:spLocks/>
          </p:cNvSpPr>
          <p:nvPr/>
        </p:nvSpPr>
        <p:spPr bwMode="gray">
          <a:xfrm rot="16200000" flipH="1">
            <a:off x="-129908" y="3185849"/>
            <a:ext cx="1074737" cy="802216"/>
          </a:xfrm>
          <a:custGeom>
            <a:avLst/>
            <a:gdLst>
              <a:gd name="T0" fmla="*/ 0 w 982"/>
              <a:gd name="T1" fmla="*/ 601662 h 774"/>
              <a:gd name="T2" fmla="*/ 2189 w 982"/>
              <a:gd name="T3" fmla="*/ 598553 h 774"/>
              <a:gd name="T4" fmla="*/ 8755 w 982"/>
              <a:gd name="T5" fmla="*/ 586115 h 774"/>
              <a:gd name="T6" fmla="*/ 17511 w 982"/>
              <a:gd name="T7" fmla="*/ 567459 h 774"/>
              <a:gd name="T8" fmla="*/ 35022 w 982"/>
              <a:gd name="T9" fmla="*/ 542584 h 774"/>
              <a:gd name="T10" fmla="*/ 54722 w 982"/>
              <a:gd name="T11" fmla="*/ 513045 h 774"/>
              <a:gd name="T12" fmla="*/ 83177 w 982"/>
              <a:gd name="T13" fmla="*/ 480397 h 774"/>
              <a:gd name="T14" fmla="*/ 116010 w 982"/>
              <a:gd name="T15" fmla="*/ 446194 h 774"/>
              <a:gd name="T16" fmla="*/ 155410 w 982"/>
              <a:gd name="T17" fmla="*/ 410436 h 774"/>
              <a:gd name="T18" fmla="*/ 203565 w 982"/>
              <a:gd name="T19" fmla="*/ 374678 h 774"/>
              <a:gd name="T20" fmla="*/ 258287 w 982"/>
              <a:gd name="T21" fmla="*/ 340475 h 774"/>
              <a:gd name="T22" fmla="*/ 321764 w 982"/>
              <a:gd name="T23" fmla="*/ 309382 h 774"/>
              <a:gd name="T24" fmla="*/ 393997 w 982"/>
              <a:gd name="T25" fmla="*/ 279843 h 774"/>
              <a:gd name="T26" fmla="*/ 466230 w 982"/>
              <a:gd name="T27" fmla="*/ 258077 h 774"/>
              <a:gd name="T28" fmla="*/ 534085 w 982"/>
              <a:gd name="T29" fmla="*/ 244085 h 774"/>
              <a:gd name="T30" fmla="*/ 595374 w 982"/>
              <a:gd name="T31" fmla="*/ 236312 h 774"/>
              <a:gd name="T32" fmla="*/ 650096 w 982"/>
              <a:gd name="T33" fmla="*/ 233202 h 774"/>
              <a:gd name="T34" fmla="*/ 698251 w 982"/>
              <a:gd name="T35" fmla="*/ 233202 h 774"/>
              <a:gd name="T36" fmla="*/ 742028 w 982"/>
              <a:gd name="T37" fmla="*/ 236312 h 774"/>
              <a:gd name="T38" fmla="*/ 777050 w 982"/>
              <a:gd name="T39" fmla="*/ 242530 h 774"/>
              <a:gd name="T40" fmla="*/ 805506 w 982"/>
              <a:gd name="T41" fmla="*/ 248749 h 774"/>
              <a:gd name="T42" fmla="*/ 825205 w 982"/>
              <a:gd name="T43" fmla="*/ 253413 h 774"/>
              <a:gd name="T44" fmla="*/ 838339 w 982"/>
              <a:gd name="T45" fmla="*/ 258077 h 774"/>
              <a:gd name="T46" fmla="*/ 842716 w 982"/>
              <a:gd name="T47" fmla="*/ 259632 h 774"/>
              <a:gd name="T48" fmla="*/ 744217 w 982"/>
              <a:gd name="T49" fmla="*/ 370014 h 774"/>
              <a:gd name="T50" fmla="*/ 1074737 w 982"/>
              <a:gd name="T51" fmla="*/ 287616 h 774"/>
              <a:gd name="T52" fmla="*/ 998126 w 982"/>
              <a:gd name="T53" fmla="*/ 0 h 774"/>
              <a:gd name="T54" fmla="*/ 934649 w 982"/>
              <a:gd name="T55" fmla="*/ 116601 h 774"/>
              <a:gd name="T56" fmla="*/ 930271 w 982"/>
              <a:gd name="T57" fmla="*/ 115046 h 774"/>
              <a:gd name="T58" fmla="*/ 917138 w 982"/>
              <a:gd name="T59" fmla="*/ 110382 h 774"/>
              <a:gd name="T60" fmla="*/ 899627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8 w 982"/>
              <a:gd name="T67" fmla="*/ 88617 h 774"/>
              <a:gd name="T68" fmla="*/ 757350 w 982"/>
              <a:gd name="T69" fmla="*/ 85508 h 774"/>
              <a:gd name="T70" fmla="*/ 707006 w 982"/>
              <a:gd name="T71" fmla="*/ 85508 h 774"/>
              <a:gd name="T72" fmla="*/ 652284 w 982"/>
              <a:gd name="T73" fmla="*/ 90172 h 774"/>
              <a:gd name="T74" fmla="*/ 590996 w 982"/>
              <a:gd name="T75" fmla="*/ 97945 h 774"/>
              <a:gd name="T76" fmla="*/ 527519 w 982"/>
              <a:gd name="T77" fmla="*/ 113492 h 774"/>
              <a:gd name="T78" fmla="*/ 461852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0 w 982"/>
              <a:gd name="T85" fmla="*/ 240976 h 774"/>
              <a:gd name="T86" fmla="*/ 194810 w 982"/>
              <a:gd name="T87" fmla="*/ 282952 h 774"/>
              <a:gd name="T88" fmla="*/ 148843 w 982"/>
              <a:gd name="T89" fmla="*/ 328038 h 774"/>
              <a:gd name="T90" fmla="*/ 109444 w 982"/>
              <a:gd name="T91" fmla="*/ 373124 h 774"/>
              <a:gd name="T92" fmla="*/ 78799 w 982"/>
              <a:gd name="T93" fmla="*/ 416655 h 774"/>
              <a:gd name="T94" fmla="*/ 52533 w 982"/>
              <a:gd name="T95" fmla="*/ 458631 h 774"/>
              <a:gd name="T96" fmla="*/ 32833 w 982"/>
              <a:gd name="T97" fmla="*/ 497498 h 774"/>
              <a:gd name="T98" fmla="*/ 19700 w 982"/>
              <a:gd name="T99" fmla="*/ 531701 h 774"/>
              <a:gd name="T100" fmla="*/ 8755 w 982"/>
              <a:gd name="T101" fmla="*/ 561240 h 774"/>
              <a:gd name="T102" fmla="*/ 4378 w 982"/>
              <a:gd name="T103" fmla="*/ 583006 h 774"/>
              <a:gd name="T104" fmla="*/ 0 w 982"/>
              <a:gd name="T105" fmla="*/ 596998 h 774"/>
              <a:gd name="T106" fmla="*/ 0 w 982"/>
              <a:gd name="T107" fmla="*/ 60166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ltGray">
          <a:xfrm>
            <a:off x="630769" y="3619500"/>
            <a:ext cx="5848351" cy="1011238"/>
          </a:xfrm>
          <a:prstGeom prst="bevel">
            <a:avLst>
              <a:gd name="adj" fmla="val 10407"/>
            </a:avLst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Разработка </a:t>
            </a: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методического сопровождения </a:t>
            </a:r>
          </a:p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</a:t>
            </a: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рактического </a:t>
            </a: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обучения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6517217" y="3706814"/>
            <a:ext cx="943899" cy="874712"/>
          </a:xfrm>
          <a:prstGeom prst="rightArrow">
            <a:avLst>
              <a:gd name="adj1" fmla="val 46296"/>
              <a:gd name="adj2" fmla="val 5524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7461117" y="3675063"/>
            <a:ext cx="4588315" cy="898525"/>
            <a:chOff x="4005" y="1152"/>
            <a:chExt cx="729" cy="402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4005" y="1152"/>
              <a:ext cx="729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7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Разрабатывается руководство</a:t>
              </a:r>
            </a:p>
            <a:p>
              <a:pPr algn="ctr">
                <a:defRPr/>
              </a:pPr>
              <a:r>
                <a:rPr lang="ru-RU" sz="17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по практическому  обучению </a:t>
              </a:r>
            </a:p>
            <a:p>
              <a:pPr algn="ctr">
                <a:defRPr/>
              </a:pPr>
              <a:r>
                <a:rPr lang="ru-RU" sz="17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на производстве</a:t>
              </a:r>
              <a:endParaRPr lang="ru-RU" sz="1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gamma/>
                    <a:tint val="48627"/>
                    <a:invGamma/>
                  </a:srgbClr>
                </a:gs>
                <a:gs pos="50000">
                  <a:srgbClr val="4F81BD">
                    <a:alpha val="0"/>
                  </a:srgbClr>
                </a:gs>
                <a:gs pos="100000">
                  <a:srgbClr val="4F81B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8" name="Freeform 31"/>
          <p:cNvSpPr>
            <a:spLocks/>
          </p:cNvSpPr>
          <p:nvPr/>
        </p:nvSpPr>
        <p:spPr bwMode="gray">
          <a:xfrm rot="16200000" flipH="1">
            <a:off x="-168010" y="4393938"/>
            <a:ext cx="1074738" cy="802217"/>
          </a:xfrm>
          <a:custGeom>
            <a:avLst/>
            <a:gdLst>
              <a:gd name="T0" fmla="*/ 0 w 982"/>
              <a:gd name="T1" fmla="*/ 601662 h 774"/>
              <a:gd name="T2" fmla="*/ 2189 w 982"/>
              <a:gd name="T3" fmla="*/ 598553 h 774"/>
              <a:gd name="T4" fmla="*/ 8755 w 982"/>
              <a:gd name="T5" fmla="*/ 586115 h 774"/>
              <a:gd name="T6" fmla="*/ 17511 w 982"/>
              <a:gd name="T7" fmla="*/ 567459 h 774"/>
              <a:gd name="T8" fmla="*/ 35022 w 982"/>
              <a:gd name="T9" fmla="*/ 542584 h 774"/>
              <a:gd name="T10" fmla="*/ 54722 w 982"/>
              <a:gd name="T11" fmla="*/ 513045 h 774"/>
              <a:gd name="T12" fmla="*/ 83177 w 982"/>
              <a:gd name="T13" fmla="*/ 480397 h 774"/>
              <a:gd name="T14" fmla="*/ 116010 w 982"/>
              <a:gd name="T15" fmla="*/ 446194 h 774"/>
              <a:gd name="T16" fmla="*/ 155410 w 982"/>
              <a:gd name="T17" fmla="*/ 410436 h 774"/>
              <a:gd name="T18" fmla="*/ 203565 w 982"/>
              <a:gd name="T19" fmla="*/ 374678 h 774"/>
              <a:gd name="T20" fmla="*/ 258287 w 982"/>
              <a:gd name="T21" fmla="*/ 340475 h 774"/>
              <a:gd name="T22" fmla="*/ 321764 w 982"/>
              <a:gd name="T23" fmla="*/ 309382 h 774"/>
              <a:gd name="T24" fmla="*/ 393997 w 982"/>
              <a:gd name="T25" fmla="*/ 279843 h 774"/>
              <a:gd name="T26" fmla="*/ 466230 w 982"/>
              <a:gd name="T27" fmla="*/ 258077 h 774"/>
              <a:gd name="T28" fmla="*/ 534085 w 982"/>
              <a:gd name="T29" fmla="*/ 244085 h 774"/>
              <a:gd name="T30" fmla="*/ 595374 w 982"/>
              <a:gd name="T31" fmla="*/ 236312 h 774"/>
              <a:gd name="T32" fmla="*/ 650096 w 982"/>
              <a:gd name="T33" fmla="*/ 233202 h 774"/>
              <a:gd name="T34" fmla="*/ 698251 w 982"/>
              <a:gd name="T35" fmla="*/ 233202 h 774"/>
              <a:gd name="T36" fmla="*/ 742028 w 982"/>
              <a:gd name="T37" fmla="*/ 236312 h 774"/>
              <a:gd name="T38" fmla="*/ 777050 w 982"/>
              <a:gd name="T39" fmla="*/ 242530 h 774"/>
              <a:gd name="T40" fmla="*/ 805506 w 982"/>
              <a:gd name="T41" fmla="*/ 248749 h 774"/>
              <a:gd name="T42" fmla="*/ 825205 w 982"/>
              <a:gd name="T43" fmla="*/ 253413 h 774"/>
              <a:gd name="T44" fmla="*/ 838339 w 982"/>
              <a:gd name="T45" fmla="*/ 258077 h 774"/>
              <a:gd name="T46" fmla="*/ 842716 w 982"/>
              <a:gd name="T47" fmla="*/ 259632 h 774"/>
              <a:gd name="T48" fmla="*/ 744217 w 982"/>
              <a:gd name="T49" fmla="*/ 370014 h 774"/>
              <a:gd name="T50" fmla="*/ 1074737 w 982"/>
              <a:gd name="T51" fmla="*/ 287616 h 774"/>
              <a:gd name="T52" fmla="*/ 998126 w 982"/>
              <a:gd name="T53" fmla="*/ 0 h 774"/>
              <a:gd name="T54" fmla="*/ 934649 w 982"/>
              <a:gd name="T55" fmla="*/ 116601 h 774"/>
              <a:gd name="T56" fmla="*/ 930271 w 982"/>
              <a:gd name="T57" fmla="*/ 115046 h 774"/>
              <a:gd name="T58" fmla="*/ 917138 w 982"/>
              <a:gd name="T59" fmla="*/ 110382 h 774"/>
              <a:gd name="T60" fmla="*/ 899627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8 w 982"/>
              <a:gd name="T67" fmla="*/ 88617 h 774"/>
              <a:gd name="T68" fmla="*/ 757350 w 982"/>
              <a:gd name="T69" fmla="*/ 85508 h 774"/>
              <a:gd name="T70" fmla="*/ 707006 w 982"/>
              <a:gd name="T71" fmla="*/ 85508 h 774"/>
              <a:gd name="T72" fmla="*/ 652284 w 982"/>
              <a:gd name="T73" fmla="*/ 90172 h 774"/>
              <a:gd name="T74" fmla="*/ 590996 w 982"/>
              <a:gd name="T75" fmla="*/ 97945 h 774"/>
              <a:gd name="T76" fmla="*/ 527519 w 982"/>
              <a:gd name="T77" fmla="*/ 113492 h 774"/>
              <a:gd name="T78" fmla="*/ 461852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0 w 982"/>
              <a:gd name="T85" fmla="*/ 240976 h 774"/>
              <a:gd name="T86" fmla="*/ 194810 w 982"/>
              <a:gd name="T87" fmla="*/ 282952 h 774"/>
              <a:gd name="T88" fmla="*/ 148843 w 982"/>
              <a:gd name="T89" fmla="*/ 328038 h 774"/>
              <a:gd name="T90" fmla="*/ 109444 w 982"/>
              <a:gd name="T91" fmla="*/ 373124 h 774"/>
              <a:gd name="T92" fmla="*/ 78799 w 982"/>
              <a:gd name="T93" fmla="*/ 416655 h 774"/>
              <a:gd name="T94" fmla="*/ 52533 w 982"/>
              <a:gd name="T95" fmla="*/ 458631 h 774"/>
              <a:gd name="T96" fmla="*/ 32833 w 982"/>
              <a:gd name="T97" fmla="*/ 497498 h 774"/>
              <a:gd name="T98" fmla="*/ 19700 w 982"/>
              <a:gd name="T99" fmla="*/ 531701 h 774"/>
              <a:gd name="T100" fmla="*/ 8755 w 982"/>
              <a:gd name="T101" fmla="*/ 561240 h 774"/>
              <a:gd name="T102" fmla="*/ 4378 w 982"/>
              <a:gd name="T103" fmla="*/ 583006 h 774"/>
              <a:gd name="T104" fmla="*/ 0 w 982"/>
              <a:gd name="T105" fmla="*/ 596998 h 774"/>
              <a:gd name="T106" fmla="*/ 0 w 982"/>
              <a:gd name="T107" fmla="*/ 60166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ltGray">
          <a:xfrm>
            <a:off x="630769" y="4754564"/>
            <a:ext cx="5848351" cy="762906"/>
          </a:xfrm>
          <a:prstGeom prst="bevel">
            <a:avLst>
              <a:gd name="adj" fmla="val 1040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Проведение квалификационных экзаменов </a:t>
            </a:r>
            <a:endParaRPr lang="ru-RU" sz="2000" b="1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lvl="0" algn="ctr" eaLnBrk="0" hangingPunct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условиях реального производства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2" name="AutoShape 53"/>
          <p:cNvSpPr>
            <a:spLocks noChangeArrowheads="1"/>
          </p:cNvSpPr>
          <p:nvPr/>
        </p:nvSpPr>
        <p:spPr bwMode="auto">
          <a:xfrm>
            <a:off x="6517219" y="4765678"/>
            <a:ext cx="943899" cy="874713"/>
          </a:xfrm>
          <a:prstGeom prst="rightArrow">
            <a:avLst>
              <a:gd name="adj1" fmla="val 46296"/>
              <a:gd name="adj2" fmla="val 55249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7461120" y="4754563"/>
            <a:ext cx="4588313" cy="874712"/>
            <a:chOff x="4320" y="1065"/>
            <a:chExt cx="414" cy="402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gray">
            <a:xfrm>
              <a:off x="4320" y="1065"/>
              <a:ext cx="414" cy="402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Проведены экзамены  по ПМ.02</a:t>
              </a:r>
            </a:p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в эл.цехе ООО «Ялуторовскагропромэнерго»,</a:t>
              </a:r>
            </a:p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по ПМ.03 в эл.цехе ООО»Юнигрэйн»</a:t>
              </a:r>
              <a:endParaRPr 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gamma/>
                    <a:tint val="48627"/>
                    <a:invGamma/>
                  </a:srgbClr>
                </a:gs>
                <a:gs pos="50000">
                  <a:srgbClr val="4F81BD">
                    <a:alpha val="0"/>
                  </a:srgbClr>
                </a:gs>
                <a:gs pos="100000">
                  <a:srgbClr val="4F81B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Freeform 31"/>
          <p:cNvSpPr>
            <a:spLocks/>
          </p:cNvSpPr>
          <p:nvPr/>
        </p:nvSpPr>
        <p:spPr bwMode="gray">
          <a:xfrm rot="16200000" flipH="1">
            <a:off x="-168009" y="5621076"/>
            <a:ext cx="1074737" cy="802217"/>
          </a:xfrm>
          <a:custGeom>
            <a:avLst/>
            <a:gdLst>
              <a:gd name="T0" fmla="*/ 0 w 982"/>
              <a:gd name="T1" fmla="*/ 601662 h 774"/>
              <a:gd name="T2" fmla="*/ 2189 w 982"/>
              <a:gd name="T3" fmla="*/ 598553 h 774"/>
              <a:gd name="T4" fmla="*/ 8755 w 982"/>
              <a:gd name="T5" fmla="*/ 586115 h 774"/>
              <a:gd name="T6" fmla="*/ 17511 w 982"/>
              <a:gd name="T7" fmla="*/ 567459 h 774"/>
              <a:gd name="T8" fmla="*/ 35022 w 982"/>
              <a:gd name="T9" fmla="*/ 542584 h 774"/>
              <a:gd name="T10" fmla="*/ 54722 w 982"/>
              <a:gd name="T11" fmla="*/ 513045 h 774"/>
              <a:gd name="T12" fmla="*/ 83177 w 982"/>
              <a:gd name="T13" fmla="*/ 480397 h 774"/>
              <a:gd name="T14" fmla="*/ 116010 w 982"/>
              <a:gd name="T15" fmla="*/ 446194 h 774"/>
              <a:gd name="T16" fmla="*/ 155410 w 982"/>
              <a:gd name="T17" fmla="*/ 410436 h 774"/>
              <a:gd name="T18" fmla="*/ 203565 w 982"/>
              <a:gd name="T19" fmla="*/ 374678 h 774"/>
              <a:gd name="T20" fmla="*/ 258287 w 982"/>
              <a:gd name="T21" fmla="*/ 340475 h 774"/>
              <a:gd name="T22" fmla="*/ 321764 w 982"/>
              <a:gd name="T23" fmla="*/ 309382 h 774"/>
              <a:gd name="T24" fmla="*/ 393997 w 982"/>
              <a:gd name="T25" fmla="*/ 279843 h 774"/>
              <a:gd name="T26" fmla="*/ 466230 w 982"/>
              <a:gd name="T27" fmla="*/ 258077 h 774"/>
              <a:gd name="T28" fmla="*/ 534085 w 982"/>
              <a:gd name="T29" fmla="*/ 244085 h 774"/>
              <a:gd name="T30" fmla="*/ 595374 w 982"/>
              <a:gd name="T31" fmla="*/ 236312 h 774"/>
              <a:gd name="T32" fmla="*/ 650096 w 982"/>
              <a:gd name="T33" fmla="*/ 233202 h 774"/>
              <a:gd name="T34" fmla="*/ 698251 w 982"/>
              <a:gd name="T35" fmla="*/ 233202 h 774"/>
              <a:gd name="T36" fmla="*/ 742028 w 982"/>
              <a:gd name="T37" fmla="*/ 236312 h 774"/>
              <a:gd name="T38" fmla="*/ 777050 w 982"/>
              <a:gd name="T39" fmla="*/ 242530 h 774"/>
              <a:gd name="T40" fmla="*/ 805506 w 982"/>
              <a:gd name="T41" fmla="*/ 248749 h 774"/>
              <a:gd name="T42" fmla="*/ 825205 w 982"/>
              <a:gd name="T43" fmla="*/ 253413 h 774"/>
              <a:gd name="T44" fmla="*/ 838339 w 982"/>
              <a:gd name="T45" fmla="*/ 258077 h 774"/>
              <a:gd name="T46" fmla="*/ 842716 w 982"/>
              <a:gd name="T47" fmla="*/ 259632 h 774"/>
              <a:gd name="T48" fmla="*/ 744217 w 982"/>
              <a:gd name="T49" fmla="*/ 370014 h 774"/>
              <a:gd name="T50" fmla="*/ 1074737 w 982"/>
              <a:gd name="T51" fmla="*/ 287616 h 774"/>
              <a:gd name="T52" fmla="*/ 998126 w 982"/>
              <a:gd name="T53" fmla="*/ 0 h 774"/>
              <a:gd name="T54" fmla="*/ 934649 w 982"/>
              <a:gd name="T55" fmla="*/ 116601 h 774"/>
              <a:gd name="T56" fmla="*/ 930271 w 982"/>
              <a:gd name="T57" fmla="*/ 115046 h 774"/>
              <a:gd name="T58" fmla="*/ 917138 w 982"/>
              <a:gd name="T59" fmla="*/ 110382 h 774"/>
              <a:gd name="T60" fmla="*/ 899627 w 982"/>
              <a:gd name="T61" fmla="*/ 104164 h 774"/>
              <a:gd name="T62" fmla="*/ 873361 w 982"/>
              <a:gd name="T63" fmla="*/ 97945 h 774"/>
              <a:gd name="T64" fmla="*/ 840528 w 982"/>
              <a:gd name="T65" fmla="*/ 93281 h 774"/>
              <a:gd name="T66" fmla="*/ 801128 w 982"/>
              <a:gd name="T67" fmla="*/ 88617 h 774"/>
              <a:gd name="T68" fmla="*/ 757350 w 982"/>
              <a:gd name="T69" fmla="*/ 85508 h 774"/>
              <a:gd name="T70" fmla="*/ 707006 w 982"/>
              <a:gd name="T71" fmla="*/ 85508 h 774"/>
              <a:gd name="T72" fmla="*/ 652284 w 982"/>
              <a:gd name="T73" fmla="*/ 90172 h 774"/>
              <a:gd name="T74" fmla="*/ 590996 w 982"/>
              <a:gd name="T75" fmla="*/ 97945 h 774"/>
              <a:gd name="T76" fmla="*/ 527519 w 982"/>
              <a:gd name="T77" fmla="*/ 113492 h 774"/>
              <a:gd name="T78" fmla="*/ 461852 w 982"/>
              <a:gd name="T79" fmla="*/ 133703 h 774"/>
              <a:gd name="T80" fmla="*/ 389620 w 982"/>
              <a:gd name="T81" fmla="*/ 163242 h 774"/>
              <a:gd name="T82" fmla="*/ 317387 w 982"/>
              <a:gd name="T83" fmla="*/ 200554 h 774"/>
              <a:gd name="T84" fmla="*/ 251720 w 982"/>
              <a:gd name="T85" fmla="*/ 240976 h 774"/>
              <a:gd name="T86" fmla="*/ 194810 w 982"/>
              <a:gd name="T87" fmla="*/ 282952 h 774"/>
              <a:gd name="T88" fmla="*/ 148843 w 982"/>
              <a:gd name="T89" fmla="*/ 328038 h 774"/>
              <a:gd name="T90" fmla="*/ 109444 w 982"/>
              <a:gd name="T91" fmla="*/ 373124 h 774"/>
              <a:gd name="T92" fmla="*/ 78799 w 982"/>
              <a:gd name="T93" fmla="*/ 416655 h 774"/>
              <a:gd name="T94" fmla="*/ 52533 w 982"/>
              <a:gd name="T95" fmla="*/ 458631 h 774"/>
              <a:gd name="T96" fmla="*/ 32833 w 982"/>
              <a:gd name="T97" fmla="*/ 497498 h 774"/>
              <a:gd name="T98" fmla="*/ 19700 w 982"/>
              <a:gd name="T99" fmla="*/ 531701 h 774"/>
              <a:gd name="T100" fmla="*/ 8755 w 982"/>
              <a:gd name="T101" fmla="*/ 561240 h 774"/>
              <a:gd name="T102" fmla="*/ 4378 w 982"/>
              <a:gd name="T103" fmla="*/ 583006 h 774"/>
              <a:gd name="T104" fmla="*/ 0 w 982"/>
              <a:gd name="T105" fmla="*/ 596998 h 774"/>
              <a:gd name="T106" fmla="*/ 0 w 982"/>
              <a:gd name="T107" fmla="*/ 60166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ltGray">
          <a:xfrm>
            <a:off x="630769" y="5643563"/>
            <a:ext cx="5848351" cy="1109662"/>
          </a:xfrm>
          <a:prstGeom prst="bevel">
            <a:avLst>
              <a:gd name="adj" fmla="val 1040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Утверждение тем дипломных </a:t>
            </a: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проектов</a:t>
            </a:r>
          </a:p>
          <a:p>
            <a:pPr lvl="0" algn="ctr" eaLnBrk="0" hangingPunct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 учетом международного опыта и движения </a:t>
            </a:r>
            <a:r>
              <a:rPr lang="en-US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WS</a:t>
            </a:r>
            <a:r>
              <a:rPr lang="ru-RU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" name="AutoShape 53"/>
          <p:cNvSpPr>
            <a:spLocks noChangeArrowheads="1"/>
          </p:cNvSpPr>
          <p:nvPr/>
        </p:nvSpPr>
        <p:spPr bwMode="auto">
          <a:xfrm>
            <a:off x="6479119" y="5738813"/>
            <a:ext cx="981999" cy="874712"/>
          </a:xfrm>
          <a:prstGeom prst="rightArrow">
            <a:avLst>
              <a:gd name="adj1" fmla="val 46296"/>
              <a:gd name="adj2" fmla="val 5524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1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7"/>
          <p:cNvGrpSpPr>
            <a:grpSpLocks/>
          </p:cNvGrpSpPr>
          <p:nvPr/>
        </p:nvGrpSpPr>
        <p:grpSpPr bwMode="auto">
          <a:xfrm>
            <a:off x="7491232" y="5746753"/>
            <a:ext cx="4454341" cy="874713"/>
            <a:chOff x="4320" y="1081"/>
            <a:chExt cx="414" cy="402"/>
          </a:xfrm>
        </p:grpSpPr>
        <p:sp>
          <p:nvSpPr>
            <p:cNvPr id="44" name="AutoShape 8"/>
            <p:cNvSpPr>
              <a:spLocks noChangeArrowheads="1"/>
            </p:cNvSpPr>
            <p:nvPr/>
          </p:nvSpPr>
          <p:spPr bwMode="gray">
            <a:xfrm>
              <a:off x="4320" y="1081"/>
              <a:ext cx="414" cy="40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Сформированы темы дипломных проектов </a:t>
              </a:r>
            </a:p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с элементами</a:t>
              </a:r>
              <a:r>
                <a:rPr lang="en-US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WS</a:t>
              </a: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по направлению подготовки</a:t>
              </a:r>
            </a:p>
            <a:p>
              <a:pPr algn="ctr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« электромонтаж» </a:t>
              </a:r>
              <a:endParaRPr lang="ru-RU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gamma/>
                    <a:tint val="48627"/>
                    <a:invGamma/>
                  </a:srgbClr>
                </a:gs>
                <a:gs pos="50000">
                  <a:srgbClr val="4F81BD">
                    <a:alpha val="0"/>
                  </a:srgbClr>
                </a:gs>
                <a:gs pos="100000">
                  <a:srgbClr val="4F81B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4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6" grpId="0" animBg="1"/>
      <p:bldP spid="22" grpId="0" animBg="1"/>
      <p:bldP spid="24" grpId="0" animBg="1"/>
      <p:bldP spid="30" grpId="0" animBg="1"/>
      <p:bldP spid="32" grpId="0" animBg="1"/>
      <p:bldP spid="37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87298"/>
              </p:ext>
            </p:extLst>
          </p:nvPr>
        </p:nvGraphicFramePr>
        <p:xfrm>
          <a:off x="677555" y="1673362"/>
          <a:ext cx="10958944" cy="5018097"/>
        </p:xfrm>
        <a:graphic>
          <a:graphicData uri="http://schemas.openxmlformats.org/drawingml/2006/table">
            <a:tbl>
              <a:tblPr firstRow="1" firstCol="1" bandRow="1"/>
              <a:tblGrid>
                <a:gridCol w="2000549"/>
                <a:gridCol w="1477040"/>
                <a:gridCol w="3695272"/>
                <a:gridCol w="1943122"/>
                <a:gridCol w="1842961"/>
              </a:tblGrid>
              <a:tr h="374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Временные рамки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времени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1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01.09.2015 – 31.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недель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Предприятие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недель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.2016 –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неделя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недель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Предприятие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недель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30.06.201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недел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практический</a:t>
                      </a:r>
                      <a:r>
                        <a:rPr lang="de-DE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предприятии</a:t>
                      </a:r>
                      <a:r>
                        <a:rPr lang="de-DE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теоретический</a:t>
                      </a:r>
                      <a:r>
                        <a:rPr lang="de-DE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колледже</a:t>
                      </a:r>
                      <a:r>
                        <a:rPr lang="de-DE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промежуточный экзамен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3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недель на предприятии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 недель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колледже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2164" y="0"/>
            <a:ext cx="12220846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учебных часов</a:t>
            </a:r>
            <a:r>
              <a:rPr kumimoji="0" lang="de-DE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</a:t>
            </a:r>
            <a:r>
              <a:rPr kumimoji="0" lang="de-DE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 среднего звена специальности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«Электрификация и автоматизация сельского хозяйства»</a:t>
            </a:r>
            <a:r>
              <a:rPr kumimoji="0" lang="de-DE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</a:t>
            </a:r>
            <a:r>
              <a:rPr kumimoji="0" lang="de-DE" altLang="ru-RU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колледжем</a:t>
            </a:r>
            <a:r>
              <a:rPr kumimoji="0" lang="de-DE" altLang="ru-RU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de-DE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предприятием</a:t>
            </a:r>
            <a:endParaRPr kumimoji="0" lang="ru-RU" altLang="ru-RU" sz="2400" b="1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 обучения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ru-RU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de-DE" altLang="ru-RU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467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55135"/>
            <a:ext cx="1181792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Учебная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программа дуальной модели  для подготовки студентов специальности «Электрификация и автоматизация сельского хозяйства»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 ГАПОУ ТО «Агротехнологический колледж»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2015-2016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уч. года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91347"/>
              </p:ext>
            </p:extLst>
          </p:nvPr>
        </p:nvGraphicFramePr>
        <p:xfrm>
          <a:off x="297872" y="2095776"/>
          <a:ext cx="11811001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502375"/>
                <a:gridCol w="1679717"/>
                <a:gridCol w="3851045"/>
                <a:gridCol w="4150965"/>
                <a:gridCol w="1626899"/>
              </a:tblGrid>
              <a:tr h="841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Дисциплина, МДК кол-во часов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колледж/ БП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занятий в колледже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занятий на базовом предприятии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08640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ussian_reflection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1323</TotalTime>
  <Words>1639</Words>
  <Application>Microsoft Office PowerPoint</Application>
  <PresentationFormat>Произвольный</PresentationFormat>
  <Paragraphs>235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NewsPrint</vt:lpstr>
      <vt:lpstr>1_gaussian_reflection</vt:lpstr>
      <vt:lpstr>1_NewsPrint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выводы по результатам реализации дуального обучения</vt:lpstr>
      <vt:lpstr>Презентация PowerPoint</vt:lpstr>
      <vt:lpstr>Составление календарного графика по дуальной системе со специалистами базовых предприятий (ЗАО «Падунское», ООО «Юнигрэйн», СПК «Садовод»</vt:lpstr>
      <vt:lpstr>Обсуждение результатов стажировки в Германии с главным инженером Ялуторовского РЭС – Абибулаевым Р.Р.</vt:lpstr>
      <vt:lpstr>Квалификационный экзамен по ПМ.03 на базе ООО «ЮНИГРЭЙН»</vt:lpstr>
      <vt:lpstr>Квалификационный экзамен по ПМ.02 на базе ООО «Ялуторовскагропромэнерго»</vt:lpstr>
      <vt:lpstr>Отработка навыков электромонтажа по стандартам «World Skills», студент Зверев В. и мастер п/о Габышев И.В.</vt:lpstr>
      <vt:lpstr>Презентация PowerPoint</vt:lpstr>
      <vt:lpstr>Презентация PowerPoint</vt:lpstr>
      <vt:lpstr>  World Skills, компетенция электромонтаж – 2016 (Региональный этап - 1 место, УРФО -1 место, Россия – 3 место)</vt:lpstr>
      <vt:lpstr>Дальнейшие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лаборатории профессиональных компетенций</dc:title>
  <dc:creator>User</dc:creator>
  <cp:lastModifiedBy>Viktor</cp:lastModifiedBy>
  <cp:revision>125</cp:revision>
  <cp:lastPrinted>2016-05-27T07:44:08Z</cp:lastPrinted>
  <dcterms:created xsi:type="dcterms:W3CDTF">2015-11-10T04:47:01Z</dcterms:created>
  <dcterms:modified xsi:type="dcterms:W3CDTF">2016-05-29T12:55:01Z</dcterms:modified>
</cp:coreProperties>
</file>