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78" r:id="rId4"/>
    <p:sldId id="261" r:id="rId5"/>
    <p:sldId id="273" r:id="rId6"/>
    <p:sldId id="279" r:id="rId7"/>
    <p:sldId id="281" r:id="rId8"/>
    <p:sldId id="271" r:id="rId9"/>
    <p:sldId id="258" r:id="rId10"/>
    <p:sldId id="280" r:id="rId11"/>
    <p:sldId id="25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97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74E94-5C23-42D3-9DA7-533FF73E17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805967-FC2D-4D0F-9A32-F67A92710893}">
      <dgm:prSet phldrT="[Текст]" custT="1"/>
      <dgm:spPr/>
      <dgm:t>
        <a:bodyPr/>
        <a:lstStyle/>
        <a:p>
          <a:r>
            <a:rPr lang="ru-RU" sz="2800" dirty="0" smtClean="0">
              <a:latin typeface="Bookman Old Style" pitchFamily="18" charset="0"/>
            </a:rPr>
            <a:t>Ремонт и обслуживание легковых автомобилей </a:t>
          </a:r>
          <a:r>
            <a:rPr lang="en-US" sz="2800" dirty="0" err="1" smtClean="0">
              <a:latin typeface="Bookman Old Style" pitchFamily="18" charset="0"/>
            </a:rPr>
            <a:t>JuniorSkills</a:t>
          </a:r>
          <a:endParaRPr lang="ru-RU" sz="2800" dirty="0">
            <a:latin typeface="Bookman Old Style" pitchFamily="18" charset="0"/>
          </a:endParaRPr>
        </a:p>
      </dgm:t>
    </dgm:pt>
    <dgm:pt modelId="{0746B947-E7DF-4E01-9B96-FBF1AD8455DA}" type="parTrans" cxnId="{3B37C8C7-8AEF-427C-9926-3A77137902F8}">
      <dgm:prSet/>
      <dgm:spPr/>
      <dgm:t>
        <a:bodyPr/>
        <a:lstStyle/>
        <a:p>
          <a:endParaRPr lang="ru-RU"/>
        </a:p>
      </dgm:t>
    </dgm:pt>
    <dgm:pt modelId="{B0BDE599-E11C-42FB-85D8-551FAB3EC38F}" type="sibTrans" cxnId="{3B37C8C7-8AEF-427C-9926-3A77137902F8}">
      <dgm:prSet/>
      <dgm:spPr/>
      <dgm:t>
        <a:bodyPr/>
        <a:lstStyle/>
        <a:p>
          <a:endParaRPr lang="ru-RU"/>
        </a:p>
      </dgm:t>
    </dgm:pt>
    <dgm:pt modelId="{8FBAB939-F88C-4C21-AFE0-A70A0FD91664}">
      <dgm:prSet custT="1"/>
      <dgm:spPr/>
      <dgm:t>
        <a:bodyPr/>
        <a:lstStyle/>
        <a:p>
          <a:r>
            <a:rPr lang="ru-RU" sz="2800" smtClean="0">
              <a:latin typeface="Bookman Old Style" pitchFamily="18" charset="0"/>
            </a:rPr>
            <a:t>Ремонт и обслуживание легковых автомобилей</a:t>
          </a:r>
          <a:endParaRPr lang="ru-RU" sz="2800">
            <a:latin typeface="Bookman Old Style" pitchFamily="18" charset="0"/>
          </a:endParaRPr>
        </a:p>
      </dgm:t>
    </dgm:pt>
    <dgm:pt modelId="{62D1855E-C7FF-401A-837E-A9AB0F246540}" type="parTrans" cxnId="{172DFF5D-60A8-4B37-A001-3CDC42C3D936}">
      <dgm:prSet/>
      <dgm:spPr/>
      <dgm:t>
        <a:bodyPr/>
        <a:lstStyle/>
        <a:p>
          <a:endParaRPr lang="ru-RU"/>
        </a:p>
      </dgm:t>
    </dgm:pt>
    <dgm:pt modelId="{92410235-7BD0-43EC-A1E0-7C72A32C297C}" type="sibTrans" cxnId="{172DFF5D-60A8-4B37-A001-3CDC42C3D936}">
      <dgm:prSet/>
      <dgm:spPr/>
      <dgm:t>
        <a:bodyPr/>
        <a:lstStyle/>
        <a:p>
          <a:endParaRPr lang="ru-RU"/>
        </a:p>
      </dgm:t>
    </dgm:pt>
    <dgm:pt modelId="{D8A12236-E8E2-47E2-9085-9044F9A9A4BE}" type="pres">
      <dgm:prSet presAssocID="{5A274E94-5C23-42D3-9DA7-533FF73E17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B95C13-52CA-4A9B-90B1-336AEBD7E480}" type="pres">
      <dgm:prSet presAssocID="{5A274E94-5C23-42D3-9DA7-533FF73E17DC}" presName="Name1" presStyleCnt="0"/>
      <dgm:spPr/>
    </dgm:pt>
    <dgm:pt modelId="{11AAAE68-963F-4485-95F7-7AEF35C78FE2}" type="pres">
      <dgm:prSet presAssocID="{5A274E94-5C23-42D3-9DA7-533FF73E17DC}" presName="cycle" presStyleCnt="0"/>
      <dgm:spPr/>
    </dgm:pt>
    <dgm:pt modelId="{9DD4FB61-330A-4C96-9726-EE41EDE0A06B}" type="pres">
      <dgm:prSet presAssocID="{5A274E94-5C23-42D3-9DA7-533FF73E17DC}" presName="srcNode" presStyleLbl="node1" presStyleIdx="0" presStyleCnt="2"/>
      <dgm:spPr/>
    </dgm:pt>
    <dgm:pt modelId="{394728E9-941D-428F-A8D1-38D9AD8877EE}" type="pres">
      <dgm:prSet presAssocID="{5A274E94-5C23-42D3-9DA7-533FF73E17DC}" presName="conn" presStyleLbl="parChTrans1D2" presStyleIdx="0" presStyleCnt="1"/>
      <dgm:spPr/>
      <dgm:t>
        <a:bodyPr/>
        <a:lstStyle/>
        <a:p>
          <a:endParaRPr lang="ru-RU"/>
        </a:p>
      </dgm:t>
    </dgm:pt>
    <dgm:pt modelId="{99E58167-408E-4B94-A368-D7B8A4A19766}" type="pres">
      <dgm:prSet presAssocID="{5A274E94-5C23-42D3-9DA7-533FF73E17DC}" presName="extraNode" presStyleLbl="node1" presStyleIdx="0" presStyleCnt="2"/>
      <dgm:spPr/>
    </dgm:pt>
    <dgm:pt modelId="{C7D62629-A86B-4AE1-AFF6-26ADB2D6B9C7}" type="pres">
      <dgm:prSet presAssocID="{5A274E94-5C23-42D3-9DA7-533FF73E17DC}" presName="dstNode" presStyleLbl="node1" presStyleIdx="0" presStyleCnt="2"/>
      <dgm:spPr/>
    </dgm:pt>
    <dgm:pt modelId="{46C3074A-622A-429A-A598-8504E787743F}" type="pres">
      <dgm:prSet presAssocID="{4E805967-FC2D-4D0F-9A32-F67A9271089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A5D9C-E57C-4C26-B71F-6A4729C9D5FC}" type="pres">
      <dgm:prSet presAssocID="{4E805967-FC2D-4D0F-9A32-F67A92710893}" presName="accent_1" presStyleCnt="0"/>
      <dgm:spPr/>
    </dgm:pt>
    <dgm:pt modelId="{4CD20F9A-F225-4E47-ABC2-A62F1BDA56A0}" type="pres">
      <dgm:prSet presAssocID="{4E805967-FC2D-4D0F-9A32-F67A92710893}" presName="accentRepeatNode" presStyleLbl="solidFgAcc1" presStyleIdx="0" presStyleCnt="2"/>
      <dgm:spPr/>
    </dgm:pt>
    <dgm:pt modelId="{3CA2F73D-E7FA-4B77-901C-DE68AFAB1FF6}" type="pres">
      <dgm:prSet presAssocID="{8FBAB939-F88C-4C21-AFE0-A70A0FD9166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C583D-258D-447C-B85F-126CEAB75478}" type="pres">
      <dgm:prSet presAssocID="{8FBAB939-F88C-4C21-AFE0-A70A0FD91664}" presName="accent_2" presStyleCnt="0"/>
      <dgm:spPr/>
    </dgm:pt>
    <dgm:pt modelId="{F76B74AB-785D-4872-AF27-126E355700EF}" type="pres">
      <dgm:prSet presAssocID="{8FBAB939-F88C-4C21-AFE0-A70A0FD91664}" presName="accentRepeatNode" presStyleLbl="solidFgAcc1" presStyleIdx="1" presStyleCnt="2" custLinFactNeighborX="-4977" custLinFactNeighborY="562"/>
      <dgm:spPr/>
    </dgm:pt>
  </dgm:ptLst>
  <dgm:cxnLst>
    <dgm:cxn modelId="{427AA63F-3B42-48B8-A8DE-485258388BDD}" type="presOf" srcId="{5A274E94-5C23-42D3-9DA7-533FF73E17DC}" destId="{D8A12236-E8E2-47E2-9085-9044F9A9A4BE}" srcOrd="0" destOrd="0" presId="urn:microsoft.com/office/officeart/2008/layout/VerticalCurvedList"/>
    <dgm:cxn modelId="{3A55C933-CB3B-4BAF-919E-21DB806920E6}" type="presOf" srcId="{4E805967-FC2D-4D0F-9A32-F67A92710893}" destId="{46C3074A-622A-429A-A598-8504E787743F}" srcOrd="0" destOrd="0" presId="urn:microsoft.com/office/officeart/2008/layout/VerticalCurvedList"/>
    <dgm:cxn modelId="{5B247553-3E2A-418F-81DB-D664CADBC146}" type="presOf" srcId="{8FBAB939-F88C-4C21-AFE0-A70A0FD91664}" destId="{3CA2F73D-E7FA-4B77-901C-DE68AFAB1FF6}" srcOrd="0" destOrd="0" presId="urn:microsoft.com/office/officeart/2008/layout/VerticalCurvedList"/>
    <dgm:cxn modelId="{3B37C8C7-8AEF-427C-9926-3A77137902F8}" srcId="{5A274E94-5C23-42D3-9DA7-533FF73E17DC}" destId="{4E805967-FC2D-4D0F-9A32-F67A92710893}" srcOrd="0" destOrd="0" parTransId="{0746B947-E7DF-4E01-9B96-FBF1AD8455DA}" sibTransId="{B0BDE599-E11C-42FB-85D8-551FAB3EC38F}"/>
    <dgm:cxn modelId="{206B79F4-A215-44BA-8C38-65EACF56AC2F}" type="presOf" srcId="{B0BDE599-E11C-42FB-85D8-551FAB3EC38F}" destId="{394728E9-941D-428F-A8D1-38D9AD8877EE}" srcOrd="0" destOrd="0" presId="urn:microsoft.com/office/officeart/2008/layout/VerticalCurvedList"/>
    <dgm:cxn modelId="{172DFF5D-60A8-4B37-A001-3CDC42C3D936}" srcId="{5A274E94-5C23-42D3-9DA7-533FF73E17DC}" destId="{8FBAB939-F88C-4C21-AFE0-A70A0FD91664}" srcOrd="1" destOrd="0" parTransId="{62D1855E-C7FF-401A-837E-A9AB0F246540}" sibTransId="{92410235-7BD0-43EC-A1E0-7C72A32C297C}"/>
    <dgm:cxn modelId="{C9957297-CC33-4845-9BF1-FC426C3041C8}" type="presParOf" srcId="{D8A12236-E8E2-47E2-9085-9044F9A9A4BE}" destId="{68B95C13-52CA-4A9B-90B1-336AEBD7E480}" srcOrd="0" destOrd="0" presId="urn:microsoft.com/office/officeart/2008/layout/VerticalCurvedList"/>
    <dgm:cxn modelId="{34250304-B4A7-4FAA-830A-ECED04779B1F}" type="presParOf" srcId="{68B95C13-52CA-4A9B-90B1-336AEBD7E480}" destId="{11AAAE68-963F-4485-95F7-7AEF35C78FE2}" srcOrd="0" destOrd="0" presId="urn:microsoft.com/office/officeart/2008/layout/VerticalCurvedList"/>
    <dgm:cxn modelId="{9AF3C910-A5C6-4382-AA59-D079F283C563}" type="presParOf" srcId="{11AAAE68-963F-4485-95F7-7AEF35C78FE2}" destId="{9DD4FB61-330A-4C96-9726-EE41EDE0A06B}" srcOrd="0" destOrd="0" presId="urn:microsoft.com/office/officeart/2008/layout/VerticalCurvedList"/>
    <dgm:cxn modelId="{D3A40272-FDBB-42B8-82D8-45ED37DC25F4}" type="presParOf" srcId="{11AAAE68-963F-4485-95F7-7AEF35C78FE2}" destId="{394728E9-941D-428F-A8D1-38D9AD8877EE}" srcOrd="1" destOrd="0" presId="urn:microsoft.com/office/officeart/2008/layout/VerticalCurvedList"/>
    <dgm:cxn modelId="{5B02FADD-6719-4185-A199-C11951268EB0}" type="presParOf" srcId="{11AAAE68-963F-4485-95F7-7AEF35C78FE2}" destId="{99E58167-408E-4B94-A368-D7B8A4A19766}" srcOrd="2" destOrd="0" presId="urn:microsoft.com/office/officeart/2008/layout/VerticalCurvedList"/>
    <dgm:cxn modelId="{9D3271CC-B22D-4B43-88BA-43266919C9FB}" type="presParOf" srcId="{11AAAE68-963F-4485-95F7-7AEF35C78FE2}" destId="{C7D62629-A86B-4AE1-AFF6-26ADB2D6B9C7}" srcOrd="3" destOrd="0" presId="urn:microsoft.com/office/officeart/2008/layout/VerticalCurvedList"/>
    <dgm:cxn modelId="{23C43019-1E5F-42DA-84E6-86B343E43DF0}" type="presParOf" srcId="{68B95C13-52CA-4A9B-90B1-336AEBD7E480}" destId="{46C3074A-622A-429A-A598-8504E787743F}" srcOrd="1" destOrd="0" presId="urn:microsoft.com/office/officeart/2008/layout/VerticalCurvedList"/>
    <dgm:cxn modelId="{D27795BE-9438-4375-A2E0-5DD64547C268}" type="presParOf" srcId="{68B95C13-52CA-4A9B-90B1-336AEBD7E480}" destId="{1ECA5D9C-E57C-4C26-B71F-6A4729C9D5FC}" srcOrd="2" destOrd="0" presId="urn:microsoft.com/office/officeart/2008/layout/VerticalCurvedList"/>
    <dgm:cxn modelId="{6B01F9A7-262F-4490-B32F-319CA6D67DF0}" type="presParOf" srcId="{1ECA5D9C-E57C-4C26-B71F-6A4729C9D5FC}" destId="{4CD20F9A-F225-4E47-ABC2-A62F1BDA56A0}" srcOrd="0" destOrd="0" presId="urn:microsoft.com/office/officeart/2008/layout/VerticalCurvedList"/>
    <dgm:cxn modelId="{C11E0FF9-2DBA-47FB-B1D2-5018B732E97E}" type="presParOf" srcId="{68B95C13-52CA-4A9B-90B1-336AEBD7E480}" destId="{3CA2F73D-E7FA-4B77-901C-DE68AFAB1FF6}" srcOrd="3" destOrd="0" presId="urn:microsoft.com/office/officeart/2008/layout/VerticalCurvedList"/>
    <dgm:cxn modelId="{D91F0FA4-22B8-4EDF-AC8A-E28A813FAD78}" type="presParOf" srcId="{68B95C13-52CA-4A9B-90B1-336AEBD7E480}" destId="{1A6C583D-258D-447C-B85F-126CEAB75478}" srcOrd="4" destOrd="0" presId="urn:microsoft.com/office/officeart/2008/layout/VerticalCurvedList"/>
    <dgm:cxn modelId="{8DDB3A80-84A0-47D7-ABC0-52A7D28E5759}" type="presParOf" srcId="{1A6C583D-258D-447C-B85F-126CEAB75478}" destId="{F76B74AB-785D-4872-AF27-126E355700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ECC29-7300-44A6-A12E-8D91DA9DD0E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FDAC8-D039-4BA0-8078-CB9DA507A6A4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  <a:ea typeface="Malgun Gothic" pitchFamily="34" charset="-127"/>
            </a:rPr>
            <a:t>1,2,3 места на региональном чемпионате </a:t>
          </a:r>
        </a:p>
        <a:p>
          <a:r>
            <a:rPr lang="ru-RU" sz="2400" b="1" dirty="0" smtClean="0">
              <a:latin typeface="Bookman Old Style" pitchFamily="18" charset="0"/>
              <a:ea typeface="Malgun Gothic" pitchFamily="34" charset="-127"/>
            </a:rPr>
            <a:t> март 2016 </a:t>
          </a:r>
          <a:endParaRPr lang="ru-RU" sz="2400" b="1" dirty="0">
            <a:latin typeface="Bookman Old Style" pitchFamily="18" charset="0"/>
            <a:ea typeface="Malgun Gothic" pitchFamily="34" charset="-127"/>
          </a:endParaRPr>
        </a:p>
      </dgm:t>
    </dgm:pt>
    <dgm:pt modelId="{E26DB934-56F1-4B5C-8F31-2DD02539B29A}" type="parTrans" cxnId="{4CEB313B-DE82-47A6-9E13-A10338F217F8}">
      <dgm:prSet/>
      <dgm:spPr/>
      <dgm:t>
        <a:bodyPr/>
        <a:lstStyle/>
        <a:p>
          <a:endParaRPr lang="ru-RU"/>
        </a:p>
      </dgm:t>
    </dgm:pt>
    <dgm:pt modelId="{DEFDDD0E-F42F-4C3F-9022-73ECE4D93439}" type="sibTrans" cxnId="{4CEB313B-DE82-47A6-9E13-A10338F217F8}">
      <dgm:prSet/>
      <dgm:spPr/>
      <dgm:t>
        <a:bodyPr/>
        <a:lstStyle/>
        <a:p>
          <a:endParaRPr lang="ru-RU"/>
        </a:p>
      </dgm:t>
    </dgm:pt>
    <dgm:pt modelId="{832276F2-82B3-49E3-A4B4-2198BF42524C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Ремонт и обслуживание легковых автомобилей</a:t>
          </a:r>
          <a:endParaRPr lang="ru-RU" dirty="0">
            <a:latin typeface="Bookman Old Style" pitchFamily="18" charset="0"/>
          </a:endParaRPr>
        </a:p>
      </dgm:t>
    </dgm:pt>
    <dgm:pt modelId="{6F3C45C9-AC40-4B90-B909-DE8ED6A203FA}" type="parTrans" cxnId="{F70FB985-B35C-415F-898E-2F24B5DD8ADF}">
      <dgm:prSet/>
      <dgm:spPr/>
      <dgm:t>
        <a:bodyPr/>
        <a:lstStyle/>
        <a:p>
          <a:endParaRPr lang="ru-RU"/>
        </a:p>
      </dgm:t>
    </dgm:pt>
    <dgm:pt modelId="{7E180E81-6459-4666-B00A-8A6F99BE3B6D}" type="sibTrans" cxnId="{F70FB985-B35C-415F-898E-2F24B5DD8ADF}">
      <dgm:prSet/>
      <dgm:spPr/>
      <dgm:t>
        <a:bodyPr/>
        <a:lstStyle/>
        <a:p>
          <a:endParaRPr lang="ru-RU"/>
        </a:p>
      </dgm:t>
    </dgm:pt>
    <dgm:pt modelId="{DA813435-2071-4764-8442-6215C846C235}" type="pres">
      <dgm:prSet presAssocID="{8C0ECC29-7300-44A6-A12E-8D91DA9DD0E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F08C1AD9-8634-43B7-9ADD-F957B8E5D06F}" type="pres">
      <dgm:prSet presAssocID="{8C0ECC29-7300-44A6-A12E-8D91DA9DD0E1}" presName="arrowNode" presStyleLbl="node1" presStyleIdx="0" presStyleCnt="1" custScaleY="85243" custLinFactNeighborX="68359" custLinFactNeighborY="-1682"/>
      <dgm:spPr/>
    </dgm:pt>
    <dgm:pt modelId="{98D61C52-5CB6-4345-B95C-014A765872BF}" type="pres">
      <dgm:prSet presAssocID="{DE7FDAC8-D039-4BA0-8078-CB9DA507A6A4}" presName="txNode1" presStyleLbl="revTx" presStyleIdx="0" presStyleCnt="2" custScaleX="131907" custScaleY="224994" custLinFactX="87952" custLinFactY="100000" custLinFactNeighborX="100000" custLinFactNeighborY="110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A0AD7-5FF8-40DA-882C-2D156C135287}" type="pres">
      <dgm:prSet presAssocID="{832276F2-82B3-49E3-A4B4-2198BF42524C}" presName="txNode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277CA-678A-4EA2-BC65-3CAF24289846}" type="presOf" srcId="{832276F2-82B3-49E3-A4B4-2198BF42524C}" destId="{BD7A0AD7-5FF8-40DA-882C-2D156C135287}" srcOrd="0" destOrd="0" presId="urn:microsoft.com/office/officeart/2009/3/layout/DescendingProcess"/>
    <dgm:cxn modelId="{75E95025-EBF1-42E3-A641-F02A0EC8E27E}" type="presOf" srcId="{DE7FDAC8-D039-4BA0-8078-CB9DA507A6A4}" destId="{98D61C52-5CB6-4345-B95C-014A765872BF}" srcOrd="0" destOrd="0" presId="urn:microsoft.com/office/officeart/2009/3/layout/DescendingProcess"/>
    <dgm:cxn modelId="{F70FB985-B35C-415F-898E-2F24B5DD8ADF}" srcId="{8C0ECC29-7300-44A6-A12E-8D91DA9DD0E1}" destId="{832276F2-82B3-49E3-A4B4-2198BF42524C}" srcOrd="1" destOrd="0" parTransId="{6F3C45C9-AC40-4B90-B909-DE8ED6A203FA}" sibTransId="{7E180E81-6459-4666-B00A-8A6F99BE3B6D}"/>
    <dgm:cxn modelId="{4CEB313B-DE82-47A6-9E13-A10338F217F8}" srcId="{8C0ECC29-7300-44A6-A12E-8D91DA9DD0E1}" destId="{DE7FDAC8-D039-4BA0-8078-CB9DA507A6A4}" srcOrd="0" destOrd="0" parTransId="{E26DB934-56F1-4B5C-8F31-2DD02539B29A}" sibTransId="{DEFDDD0E-F42F-4C3F-9022-73ECE4D93439}"/>
    <dgm:cxn modelId="{309AD023-C7B9-401B-86D9-53541E591B74}" type="presOf" srcId="{8C0ECC29-7300-44A6-A12E-8D91DA9DD0E1}" destId="{DA813435-2071-4764-8442-6215C846C235}" srcOrd="0" destOrd="0" presId="urn:microsoft.com/office/officeart/2009/3/layout/DescendingProcess"/>
    <dgm:cxn modelId="{7579C96F-6590-45C8-81B9-417A5AF8FAE7}" type="presParOf" srcId="{DA813435-2071-4764-8442-6215C846C235}" destId="{F08C1AD9-8634-43B7-9ADD-F957B8E5D06F}" srcOrd="0" destOrd="0" presId="urn:microsoft.com/office/officeart/2009/3/layout/DescendingProcess"/>
    <dgm:cxn modelId="{87115485-C6FC-4A2D-80C9-181B813A6716}" type="presParOf" srcId="{DA813435-2071-4764-8442-6215C846C235}" destId="{98D61C52-5CB6-4345-B95C-014A765872BF}" srcOrd="1" destOrd="0" presId="urn:microsoft.com/office/officeart/2009/3/layout/DescendingProcess"/>
    <dgm:cxn modelId="{6952A69C-693E-4FA4-BB1A-0C2938748A81}" type="presParOf" srcId="{DA813435-2071-4764-8442-6215C846C235}" destId="{BD7A0AD7-5FF8-40DA-882C-2D156C135287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28E9-941D-428F-A8D1-38D9AD8877EE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3074A-622A-429A-A598-8504E787743F}">
      <dsp:nvSpPr>
        <dsp:cNvPr id="0" name=""/>
        <dsp:cNvSpPr/>
      </dsp:nvSpPr>
      <dsp:spPr>
        <a:xfrm>
          <a:off x="747064" y="580583"/>
          <a:ext cx="5327497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Ремонт и обслуживание легковых автомобилей </a:t>
          </a:r>
          <a:r>
            <a:rPr lang="en-US" sz="2800" kern="1200" dirty="0" err="1" smtClean="0">
              <a:latin typeface="Bookman Old Style" pitchFamily="18" charset="0"/>
            </a:rPr>
            <a:t>JuniorSkills</a:t>
          </a:r>
          <a:endParaRPr lang="ru-RU" sz="2800" kern="1200" dirty="0">
            <a:latin typeface="Bookman Old Style" pitchFamily="18" charset="0"/>
          </a:endParaRPr>
        </a:p>
      </dsp:txBody>
      <dsp:txXfrm>
        <a:off x="747064" y="580583"/>
        <a:ext cx="5327497" cy="1161003"/>
      </dsp:txXfrm>
    </dsp:sp>
    <dsp:sp modelId="{4CD20F9A-F225-4E47-ABC2-A62F1BDA56A0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2F73D-E7FA-4B77-901C-DE68AFAB1FF6}">
      <dsp:nvSpPr>
        <dsp:cNvPr id="0" name=""/>
        <dsp:cNvSpPr/>
      </dsp:nvSpPr>
      <dsp:spPr>
        <a:xfrm>
          <a:off x="747064" y="2322413"/>
          <a:ext cx="5327497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Bookman Old Style" pitchFamily="18" charset="0"/>
            </a:rPr>
            <a:t>Ремонт и обслуживание легковых автомобилей</a:t>
          </a:r>
          <a:endParaRPr lang="ru-RU" sz="2800" kern="1200">
            <a:latin typeface="Bookman Old Style" pitchFamily="18" charset="0"/>
          </a:endParaRPr>
        </a:p>
      </dsp:txBody>
      <dsp:txXfrm>
        <a:off x="747064" y="2322413"/>
        <a:ext cx="5327497" cy="1161003"/>
      </dsp:txXfrm>
    </dsp:sp>
    <dsp:sp modelId="{F76B74AB-785D-4872-AF27-126E355700EF}">
      <dsp:nvSpPr>
        <dsp:cNvPr id="0" name=""/>
        <dsp:cNvSpPr/>
      </dsp:nvSpPr>
      <dsp:spPr>
        <a:xfrm>
          <a:off x="0" y="2185444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C1AD9-8634-43B7-9ADD-F957B8E5D06F}">
      <dsp:nvSpPr>
        <dsp:cNvPr id="0" name=""/>
        <dsp:cNvSpPr/>
      </dsp:nvSpPr>
      <dsp:spPr>
        <a:xfrm rot="4396374">
          <a:off x="3923861" y="966536"/>
          <a:ext cx="3244301" cy="305284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61C52-5CB6-4345-B95C-014A765872BF}">
      <dsp:nvSpPr>
        <dsp:cNvPr id="0" name=""/>
        <dsp:cNvSpPr/>
      </dsp:nvSpPr>
      <dsp:spPr>
        <a:xfrm>
          <a:off x="4590665" y="1341963"/>
          <a:ext cx="2510181" cy="168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  <a:ea typeface="Malgun Gothic" pitchFamily="34" charset="-127"/>
            </a:rPr>
            <a:t>1,2,3 места на региональном чемпионате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  <a:ea typeface="Malgun Gothic" pitchFamily="34" charset="-127"/>
            </a:rPr>
            <a:t> март 2016 </a:t>
          </a:r>
          <a:endParaRPr lang="ru-RU" sz="2400" b="1" kern="1200" dirty="0">
            <a:latin typeface="Bookman Old Style" pitchFamily="18" charset="0"/>
            <a:ea typeface="Malgun Gothic" pitchFamily="34" charset="-127"/>
          </a:endParaRPr>
        </a:p>
      </dsp:txBody>
      <dsp:txXfrm>
        <a:off x="4590665" y="1341963"/>
        <a:ext cx="2510181" cy="1683192"/>
      </dsp:txXfrm>
    </dsp:sp>
    <dsp:sp modelId="{BD7A0AD7-5FF8-40DA-882C-2D156C135287}">
      <dsp:nvSpPr>
        <dsp:cNvPr id="0" name=""/>
        <dsp:cNvSpPr/>
      </dsp:nvSpPr>
      <dsp:spPr>
        <a:xfrm>
          <a:off x="3889158" y="4161326"/>
          <a:ext cx="2571613" cy="74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ookman Old Style" pitchFamily="18" charset="0"/>
            </a:rPr>
            <a:t>Ремонт и обслуживание легковых автомобилей</a:t>
          </a:r>
          <a:endParaRPr lang="ru-RU" sz="1700" kern="1200" dirty="0">
            <a:latin typeface="Bookman Old Style" pitchFamily="18" charset="0"/>
          </a:endParaRPr>
        </a:p>
      </dsp:txBody>
      <dsp:txXfrm>
        <a:off x="3889158" y="4161326"/>
        <a:ext cx="2571613" cy="74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73745-183A-4F60-8A98-CE9D52F3B86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03D9-6BE9-4BE8-B78A-5EDC975F8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1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10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2105" y="1577905"/>
            <a:ext cx="6630521" cy="2616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Государственное автономное </a:t>
            </a:r>
            <a:endParaRPr lang="ru-RU" altLang="ru-RU" sz="2000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altLang="ru-RU" sz="20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профессиональное </a:t>
            </a:r>
            <a:endParaRPr lang="ru-RU" altLang="ru-RU" sz="2000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образовательное учреждение </a:t>
            </a:r>
            <a:endParaRPr lang="ru-RU" altLang="ru-RU" sz="2000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altLang="ru-RU" sz="20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Тюменской </a:t>
            </a:r>
            <a:r>
              <a:rPr lang="ru-RU" altLang="ru-RU" sz="2000" dirty="0">
                <a:solidFill>
                  <a:srgbClr val="0000CC"/>
                </a:solidFill>
                <a:latin typeface="Bookman Old Style" panose="02050604050505020204" pitchFamily="18" charset="0"/>
              </a:rPr>
              <a:t>области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Тюменский </a:t>
            </a:r>
            <a:endParaRPr lang="ru-RU" alt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колледж транспортных 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технологий и </a:t>
            </a: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сервиса»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97" y="-85458"/>
            <a:ext cx="1888621" cy="1456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89163" y="4704972"/>
            <a:ext cx="529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ОПЫТ ДУАЛЬНОГО ОБУЧЕНИЯ</a:t>
            </a:r>
            <a:endParaRPr lang="ru-RU" altLang="ru-RU" sz="20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0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8894" y="279543"/>
            <a:ext cx="611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Проблемы и пути их решения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78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1566863" cy="10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89844"/>
            <a:ext cx="9139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141514" y="1295400"/>
            <a:ext cx="6324600" cy="4495800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accent1">
                  <a:alpha val="14999"/>
                </a:schemeClr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">
          <a:xfrm>
            <a:off x="5391397" y="1295400"/>
            <a:ext cx="3752603" cy="503414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Создание правовой базы, регулирующей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взаимоотношения государственных учебных заведений и частных предприятий, кадры для которых готовят колледжи и техникумы. </a:t>
            </a: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Поддержка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на федеральном уровне предпринимателей, вкладывающих средства в реализацию программ дуального обучения и материальное обеспечение учреждений 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ПОО.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302560" y="1710047"/>
            <a:ext cx="4518821" cy="1043049"/>
          </a:xfrm>
          <a:prstGeom prst="roundRect">
            <a:avLst>
              <a:gd name="adj" fmla="val 9106"/>
            </a:avLst>
          </a:prstGeom>
          <a:gradFill rotWithShape="1">
            <a:gsLst>
              <a:gs pos="100000">
                <a:srgbClr val="0000CC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БИЗНЕС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НЕ ЗНАЧИТЕЛЬНЫЕ ИНВЕСТИЦИИ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ИЛИ ИХ ОТСУТСТВИЕ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302559" y="2895600"/>
            <a:ext cx="5207591" cy="108346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РОДИТЕЛИ+ШКОЛА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ОРИЕНТАЦИЯ ВЗРОСЛЫХ ШКОЛЬНИКОВ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НА ВЫСШЕЕ ОБРАЗОВАНИЕ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02559" y="4191000"/>
            <a:ext cx="4613825" cy="171103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ПОО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НЕПОДГОТОВЛЕННОСТЬ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ПРЕПОДАВАТЕЛЕЙ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СЛАБОЕ ВЗАИМОДЕЙСТВИЕ МЕЖДУ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СИСТЕМОЙ ОБРАЗОВАНИЯ И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ОТРАСЛЯМИ ЭКОНОМИКИ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1752" y="53019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27632"/>
            <a:ext cx="9139938" cy="6858000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40" y="-194872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5201" y="3689481"/>
            <a:ext cx="2176145" cy="297415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734" y="1844892"/>
            <a:ext cx="2057400" cy="2926943"/>
          </a:xfrm>
          <a:prstGeom prst="rect">
            <a:avLst/>
          </a:prstGeom>
          <a:ln>
            <a:solidFill>
              <a:srgbClr val="000099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9600" y="1901995"/>
            <a:ext cx="1998133" cy="283006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1333" y="3683486"/>
            <a:ext cx="2065867" cy="290826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259174" y="0"/>
            <a:ext cx="6640642" cy="86943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СТАНОВИТЬСЯ РЕАЛЬНОСТЬЮ</a:t>
            </a:r>
            <a:endParaRPr lang="ru-RU" alt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1414420" y="483641"/>
            <a:ext cx="5993851" cy="39462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Повышение доли студентов, 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обучающихся по программам, в  </a:t>
            </a:r>
            <a:r>
              <a:rPr lang="ru-RU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реализации которых участвует 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«Автоград» (включая организацию учебной и производственной практики,  предоставление оборудования и материалов, участие в разработке образовательных программ  и оценке результатов освоения, проведении учебных занятий), в общей численности студентов от 30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4211" r="12103" b="14587"/>
          <a:stretch/>
        </p:blipFill>
        <p:spPr>
          <a:xfrm>
            <a:off x="279400" y="0"/>
            <a:ext cx="974448" cy="967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2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4211" r="12103" b="14587"/>
          <a:stretch/>
        </p:blipFill>
        <p:spPr>
          <a:xfrm>
            <a:off x="4062" y="-1"/>
            <a:ext cx="1127792" cy="1119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63908" y="215226"/>
            <a:ext cx="5711252" cy="894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ТЮМЕНЬ 2018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7377" y="3018928"/>
            <a:ext cx="8769246" cy="328602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Проведение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независимой сертификации педагогических работников, мастеров производственного обучения и преподавателей специальных дисциплин, студентов (выпускников) по качеству оказываемых услуг в сфере профессиональной подготовки среднего профессионального образования по профессии «Автомеханик» по методике </a:t>
            </a:r>
            <a:r>
              <a:rPr lang="en-US" dirty="0" err="1">
                <a:solidFill>
                  <a:srgbClr val="000099"/>
                </a:solidFill>
                <a:latin typeface="Bookman Old Style" pitchFamily="18" charset="0"/>
              </a:rPr>
              <a:t>Worldkills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. </a:t>
            </a:r>
            <a:endParaRPr lang="ru-RU" b="1" i="1" dirty="0">
              <a:solidFill>
                <a:srgbClr val="000099"/>
              </a:solidFill>
              <a:latin typeface="Bookman Old Style" pitchFamily="18" charset="0"/>
              <a:ea typeface="Malgun Gothic" pitchFamily="34" charset="-127"/>
              <a:cs typeface="Aharoni" pitchFamily="2" charset="-79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229476" y="1119498"/>
            <a:ext cx="8769246" cy="189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«Тюменский колледж транспортных технологий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 сервиса»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018625" y="267056"/>
            <a:ext cx="5412158" cy="58538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ИСТОРИЯ СОЗДАНИЯ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9644" y="1111548"/>
            <a:ext cx="2366482" cy="277090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Bookman Old Style" pitchFamily="18" charset="0"/>
              </a:rPr>
              <a:t>ХОЛДИНГОВАЯ КОМПАНИЯ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АВТОГРАД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39844" y="4704712"/>
            <a:ext cx="3191270" cy="1052353"/>
          </a:xfrm>
          <a:prstGeom prst="homePlat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Достойное настоящее</a:t>
            </a:r>
            <a:endParaRPr lang="ru-RU" sz="2400" b="1" i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83433" y="1742322"/>
            <a:ext cx="3339256" cy="1570504"/>
          </a:xfrm>
          <a:prstGeom prst="homePlat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400" b="1" i="1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Богатая история и традиции</a:t>
            </a:r>
            <a:endParaRPr lang="ru-RU" sz="2400" b="1" i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2472" y="4066325"/>
            <a:ext cx="4633581" cy="232912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2014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8914" y="1137255"/>
            <a:ext cx="2925224" cy="27451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ТЮМЕНСКИЙ  КОЛЛЕДЖ ТРАНСПОРТНЫХ ТЕХНОЛОГИЙ И СЕРВИСА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2050" name="Picture 2" descr="http://go4.imgsmail.ru/imgpreview?key=994da91d0f3648&amp;mb=imgdb_preview_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33" y="1336400"/>
            <a:ext cx="1226917" cy="12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neyball.info/uploads/posts/2012-06/1339088849-3428_1338028413_3e9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73" y="4556024"/>
            <a:ext cx="4371577" cy="17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04" y="1444274"/>
            <a:ext cx="2286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938" cy="6858000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2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4211" r="12103" b="14587"/>
          <a:stretch/>
        </p:blipFill>
        <p:spPr>
          <a:xfrm>
            <a:off x="4062" y="-1"/>
            <a:ext cx="1127792" cy="1119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Наши партнеры:</a:t>
            </a:r>
            <a:b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4051" y="1754373"/>
            <a:ext cx="4872971" cy="43513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Проведение лабораторных занятий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Прохождение производственной практики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Прохождение стажировки мастерами производственного обучения и преподавателями профессионального цикла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Проведение круглых столов и семинаров </a:t>
            </a:r>
          </a:p>
          <a:p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229476" y="1119498"/>
            <a:ext cx="8769246" cy="189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878221" y="1119498"/>
            <a:ext cx="7383496" cy="828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логотип компании автоград в тюме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24" y="700643"/>
            <a:ext cx="228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d.tkt72.ru/images/news/images/avtograd-ekskursii-noyabr-2013/IMG_9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24" y="1074592"/>
            <a:ext cx="3112014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355843" cy="7020000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43" y="0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566569" y="327017"/>
            <a:ext cx="5864214" cy="58538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ТО-014-1 ЭКСПЕРИМЕНТАЛЬНАЯ ГРУППА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97282" y="3633009"/>
            <a:ext cx="4137230" cy="3224991"/>
          </a:xfrm>
          <a:prstGeom prst="homePlat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rgbClr val="0000CC"/>
                </a:solidFill>
                <a:latin typeface="Bookman Old Style" pitchFamily="18" charset="0"/>
              </a:rPr>
              <a:t>Набор студентов в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экспериментальную группу </a:t>
            </a:r>
            <a:r>
              <a:rPr lang="ru-RU" dirty="0">
                <a:solidFill>
                  <a:srgbClr val="0000CC"/>
                </a:solidFill>
                <a:latin typeface="Bookman Old Style" pitchFamily="18" charset="0"/>
              </a:rPr>
              <a:t>проводился при непосредственном участии кадровых служб производства с помощью подготовленных ими психологических опросников, тестовых и практических заданий. </a:t>
            </a:r>
            <a:endParaRPr lang="ru-RU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94223" y="1537621"/>
            <a:ext cx="4140288" cy="988904"/>
          </a:xfrm>
          <a:prstGeom prst="flowChartMultidocumen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РОДИТЕЛЬСКОЕ СОБРАНИЕ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6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Блок-схема: несколько документов 18"/>
          <p:cNvSpPr/>
          <p:nvPr/>
        </p:nvSpPr>
        <p:spPr>
          <a:xfrm>
            <a:off x="97281" y="2632118"/>
            <a:ext cx="4140288" cy="877882"/>
          </a:xfrm>
          <a:prstGeom prst="flowChartMultidocumen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ТЕСТИРОВАНИЕ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41" y="4206543"/>
            <a:ext cx="4973982" cy="26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аксим\Desktop\дуал фото\покрышкин - копия\IMG_7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41" y="1108891"/>
            <a:ext cx="4994761" cy="30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44" y="0"/>
            <a:ext cx="9355843" cy="7135498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12" y="0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1755793" y="152400"/>
            <a:ext cx="5646953" cy="85244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7174" y="2755075"/>
            <a:ext cx="9001494" cy="22389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Октябрь-Ноябрь 2015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Вторая ступень обучения: 9 студентов.</a:t>
            </a:r>
          </a:p>
          <a:p>
            <a:pPr algn="ctr"/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«ОСНОВЫ УПРАВЛЕНИЯ ДИЛЕРСКОЙ СТАНЦИИ ТЕХНИЧЕСКОГО ОБСЛУЖИВАНИЯ АВТОМОБИЛЕЙ».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«УСТРОЙСТВО, ДИАГНОСТИКА, ТЕХНИЧЕСКОЕ ОБСЛУЖИВАНИЕ И РЕМОНТ СОВРЕМЕННЫХ ЛЕГКОВЫХ АВТОМОБИЛЕЙ».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9764" y="5094514"/>
            <a:ext cx="8784236" cy="17634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Октябрь-Ноябрь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201</a:t>
            </a:r>
            <a:r>
              <a:rPr lang="en-US" dirty="0" smtClean="0">
                <a:solidFill>
                  <a:srgbClr val="000099"/>
                </a:solidFill>
                <a:latin typeface="Bookman Old Style" pitchFamily="18" charset="0"/>
              </a:rPr>
              <a:t>6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Третья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ступень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обучения (по достижении 18 лет):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9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студентов.</a:t>
            </a:r>
          </a:p>
          <a:p>
            <a:pPr algn="ctr"/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«ОСНОВЫ ДИАГНОСТИКИ, ЭЛЕКТРИЧЕСКАЯ И ЭЛЕКТРОННАЯ ЧАСТЬ АВТОМОБИЛЯ». </a:t>
            </a:r>
            <a:endParaRPr lang="ru-RU" sz="16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44" y="58203"/>
            <a:ext cx="15668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504" y="1127725"/>
            <a:ext cx="9001495" cy="15323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Апрель – Июль 2015</a:t>
            </a:r>
          </a:p>
          <a:p>
            <a:pPr algn="ctr"/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Первая ступень обучения: 25 студентов.</a:t>
            </a:r>
          </a:p>
          <a:p>
            <a:pPr algn="just"/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«МЕНЕДЖМЕНТ И АЛГОРИТМ РАБОТЫ С КЛИЕНТАМИ».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019" y="204394"/>
            <a:ext cx="688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Обучение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состоит из трех основных блоков, построенных по тому же принципу, что и в учебных центрах мировых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автопроизводителей.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0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8894" y="279543"/>
            <a:ext cx="374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МЫ В АВТОГРАДЕ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78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1566863" cy="10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61" y="1187866"/>
            <a:ext cx="6460177" cy="30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9" y="4073507"/>
            <a:ext cx="649371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220" y="2006930"/>
            <a:ext cx="285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Практическое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 занятие</a:t>
            </a:r>
            <a:endParaRPr lang="ru-RU" sz="24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932" y="5082639"/>
            <a:ext cx="246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Вручение сертификатов</a:t>
            </a:r>
            <a:endParaRPr lang="ru-RU" sz="24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931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8894" y="279543"/>
            <a:ext cx="374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МЫ В АВТОГРАДЕ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78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1566863" cy="10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Максим\Desktop\дуал фото\покрышкин - копия\IMG_76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8" y="1082306"/>
            <a:ext cx="4574031" cy="51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дуал фото\image-26-05-16-23-5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" y="108230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03" y="5213268"/>
            <a:ext cx="447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Теоретические занятия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Bookman Old Style" pitchFamily="18" charset="0"/>
              </a:rPr>
              <a:t>  и шинный десант</a:t>
            </a:r>
            <a:endParaRPr lang="ru-RU" sz="24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2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887391" y="179882"/>
            <a:ext cx="4629150" cy="56811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66862" y="559750"/>
            <a:ext cx="2949178" cy="8906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компетенции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85" y="3757123"/>
            <a:ext cx="3392384" cy="31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2"/>
          <p:cNvSpPr txBox="1">
            <a:spLocks noGrp="1"/>
          </p:cNvSpPr>
          <p:nvPr>
            <p:ph type="title"/>
          </p:nvPr>
        </p:nvSpPr>
        <p:spPr>
          <a:xfrm>
            <a:off x="3216331" y="-59915"/>
            <a:ext cx="3200303" cy="111949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Результаты</a:t>
            </a:r>
            <a:br>
              <a:rPr lang="ru-RU" alt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alt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6238912"/>
              </p:ext>
            </p:extLst>
          </p:nvPr>
        </p:nvGraphicFramePr>
        <p:xfrm>
          <a:off x="-106878" y="12435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44359289"/>
              </p:ext>
            </p:extLst>
          </p:nvPr>
        </p:nvGraphicFramePr>
        <p:xfrm>
          <a:off x="1524000" y="1119498"/>
          <a:ext cx="7474722" cy="46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8367"/>
            <a:ext cx="15668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2" y="4928260"/>
            <a:ext cx="574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СТУДЕНТЫ ПОЛУЧАЮТ СПЕЦИАЛИЗАЦИЮ ПО ДОЛЖНОСТЯМ: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ПРИЕМЩИК И МЕХАНИК</a:t>
            </a:r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6586" y="250784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ПЕРСПЕКТИВЫ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5" descr="\\192.168.0.252\общая сетевая папка\Заговеньева Н.И\Новый логотип(18,09,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2" y="-68366"/>
            <a:ext cx="1628960" cy="1256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1566863" cy="10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306"/>
            <a:ext cx="9132125" cy="57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415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Наши партнеры: 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</vt:lpstr>
      <vt:lpstr>Презентация PowerPoint</vt:lpstr>
      <vt:lpstr>Презентация PowerPoint</vt:lpstr>
      <vt:lpstr>Презентация PowerPoint</vt:lpstr>
      <vt:lpstr>ТЮМЕНЬ 2018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Максим</cp:lastModifiedBy>
  <cp:revision>113</cp:revision>
  <dcterms:created xsi:type="dcterms:W3CDTF">2013-11-19T05:52:05Z</dcterms:created>
  <dcterms:modified xsi:type="dcterms:W3CDTF">2016-05-29T19:01:57Z</dcterms:modified>
</cp:coreProperties>
</file>