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67" r:id="rId3"/>
    <p:sldId id="337" r:id="rId4"/>
    <p:sldId id="306" r:id="rId5"/>
    <p:sldId id="307" r:id="rId6"/>
    <p:sldId id="309" r:id="rId7"/>
    <p:sldId id="312" r:id="rId8"/>
    <p:sldId id="311" r:id="rId9"/>
    <p:sldId id="313" r:id="rId10"/>
    <p:sldId id="314" r:id="rId11"/>
    <p:sldId id="316" r:id="rId12"/>
    <p:sldId id="317" r:id="rId13"/>
    <p:sldId id="320" r:id="rId14"/>
    <p:sldId id="321" r:id="rId15"/>
    <p:sldId id="319" r:id="rId16"/>
    <p:sldId id="322" r:id="rId17"/>
    <p:sldId id="323" r:id="rId18"/>
    <p:sldId id="324" r:id="rId19"/>
    <p:sldId id="326" r:id="rId20"/>
    <p:sldId id="332" r:id="rId21"/>
    <p:sldId id="325" r:id="rId22"/>
    <p:sldId id="338" r:id="rId23"/>
    <p:sldId id="329" r:id="rId24"/>
    <p:sldId id="330" r:id="rId25"/>
    <p:sldId id="331" r:id="rId26"/>
    <p:sldId id="333" r:id="rId27"/>
    <p:sldId id="296" r:id="rId28"/>
    <p:sldId id="287" r:id="rId29"/>
    <p:sldId id="291" r:id="rId30"/>
    <p:sldId id="288" r:id="rId31"/>
    <p:sldId id="289" r:id="rId32"/>
    <p:sldId id="263" r:id="rId33"/>
    <p:sldId id="290" r:id="rId34"/>
    <p:sldId id="292" r:id="rId35"/>
    <p:sldId id="298" r:id="rId36"/>
    <p:sldId id="293" r:id="rId37"/>
    <p:sldId id="299" r:id="rId38"/>
    <p:sldId id="294" r:id="rId39"/>
    <p:sldId id="334" r:id="rId40"/>
    <p:sldId id="33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1" d="100"/>
          <a:sy n="81" d="100"/>
        </p:scale>
        <p:origin x="54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Q76PCQBH\Trainee's%20activity%20tracker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86;&#1095;&#1072;&#1085;&#1086;&#1074;&#1072;\AppData\Local\Microsoft\Windows\Temporary%20Internet%20Files\Content.IE5\7SRN9E3H\Trainee's%20activity%20tracker%202015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'[Trainee''s activity tracker 2015 (1).xlsx]Performance table'!$B$6:$H$6</c:f>
              <c:strCache>
                <c:ptCount val="7"/>
                <c:pt idx="0">
                  <c:v>Alexander Rudoy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table'!$B$23:$H$23</c:f>
              <c:numCache>
                <c:formatCode>General</c:formatCode>
                <c:ptCount val="7"/>
                <c:pt idx="0" formatCode="0.0">
                  <c:v>17.285714285714285</c:v>
                </c:pt>
              </c:numCache>
            </c:numRef>
          </c:val>
        </c:ser>
        <c:ser>
          <c:idx val="1"/>
          <c:order val="1"/>
          <c:tx>
            <c:strRef>
              <c:f>'[Trainee''s activity tracker 2015 (1).xlsx]Performance table'!$I$6:$O$6</c:f>
              <c:strCache>
                <c:ptCount val="7"/>
                <c:pt idx="0">
                  <c:v>Viktor Shustov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table'!$I$23:$O$23</c:f>
              <c:numCache>
                <c:formatCode>General</c:formatCode>
                <c:ptCount val="7"/>
                <c:pt idx="0" formatCode="0.0">
                  <c:v>14.385714285714286</c:v>
                </c:pt>
              </c:numCache>
            </c:numRef>
          </c:val>
        </c:ser>
        <c:ser>
          <c:idx val="2"/>
          <c:order val="2"/>
          <c:tx>
            <c:strRef>
              <c:f>'[Trainee''s activity tracker 2015 (1).xlsx]Performance table'!$P$6:$V$6</c:f>
              <c:strCache>
                <c:ptCount val="7"/>
                <c:pt idx="0">
                  <c:v>M. Ambrushkevich
EXPELED 24.04.15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table'!$P$23:$V$23</c:f>
              <c:numCache>
                <c:formatCode>General</c:formatCode>
                <c:ptCount val="7"/>
                <c:pt idx="0" formatCode="0.0">
                  <c:v>13.133333333333333</c:v>
                </c:pt>
              </c:numCache>
            </c:numRef>
          </c:val>
        </c:ser>
        <c:ser>
          <c:idx val="3"/>
          <c:order val="3"/>
          <c:tx>
            <c:strRef>
              <c:f>'[Trainee''s activity tracker 2015 (1).xlsx]Performance table'!$W$6:$AC$6</c:f>
              <c:strCache>
                <c:ptCount val="7"/>
                <c:pt idx="0">
                  <c:v>Sergey Manakov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table'!$W$23:$AC$23</c:f>
              <c:numCache>
                <c:formatCode>General</c:formatCode>
                <c:ptCount val="7"/>
                <c:pt idx="0" formatCode="0.0">
                  <c:v>14.514285714285716</c:v>
                </c:pt>
              </c:numCache>
            </c:numRef>
          </c:val>
        </c:ser>
        <c:ser>
          <c:idx val="4"/>
          <c:order val="4"/>
          <c:tx>
            <c:strRef>
              <c:f>'[Trainee''s activity tracker 2015 (1).xlsx]Performance table'!$AD$6:$AJ$6</c:f>
              <c:strCache>
                <c:ptCount val="7"/>
                <c:pt idx="0">
                  <c:v>Kristina Simakova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table'!$AD$23:$AJ$23</c:f>
              <c:numCache>
                <c:formatCode>General</c:formatCode>
                <c:ptCount val="7"/>
                <c:pt idx="0" formatCode="0.0">
                  <c:v>15.585714285714285</c:v>
                </c:pt>
              </c:numCache>
            </c:numRef>
          </c:val>
        </c:ser>
        <c:ser>
          <c:idx val="5"/>
          <c:order val="5"/>
          <c:tx>
            <c:strRef>
              <c:f>'[Trainee''s activity tracker 2015 (1).xlsx]Performance table'!$AK$6:$AQ$6</c:f>
              <c:strCache>
                <c:ptCount val="7"/>
                <c:pt idx="0">
                  <c:v>Katerina Khaltaeva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table'!$AK$23:$AQ$23</c:f>
              <c:numCache>
                <c:formatCode>General</c:formatCode>
                <c:ptCount val="7"/>
                <c:pt idx="0" formatCode="0.0">
                  <c:v>14.057142857142859</c:v>
                </c:pt>
              </c:numCache>
            </c:numRef>
          </c:val>
        </c:ser>
        <c:ser>
          <c:idx val="6"/>
          <c:order val="6"/>
          <c:tx>
            <c:strRef>
              <c:f>'[Trainee''s activity tracker 2015 (1).xlsx]Performance table'!$B$25:$H$25</c:f>
              <c:strCache>
                <c:ptCount val="7"/>
                <c:pt idx="0">
                  <c:v>Maria Muravetskaya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table'!$B$42:$H$42</c:f>
              <c:numCache>
                <c:formatCode>General</c:formatCode>
                <c:ptCount val="7"/>
                <c:pt idx="0" formatCode="0.0">
                  <c:v>15.471428571428572</c:v>
                </c:pt>
              </c:numCache>
            </c:numRef>
          </c:val>
        </c:ser>
        <c:ser>
          <c:idx val="7"/>
          <c:order val="7"/>
          <c:tx>
            <c:strRef>
              <c:f>'[Trainee''s activity tracker 2015 (1).xlsx]Performance table'!$I$25:$O$25</c:f>
              <c:strCache>
                <c:ptCount val="7"/>
                <c:pt idx="0">
                  <c:v>Alexander Vshivkov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table'!$I$42:$O$42</c:f>
              <c:numCache>
                <c:formatCode>General</c:formatCode>
                <c:ptCount val="7"/>
                <c:pt idx="0" formatCode="0.0">
                  <c:v>15.928571428571427</c:v>
                </c:pt>
              </c:numCache>
            </c:numRef>
          </c:val>
        </c:ser>
        <c:ser>
          <c:idx val="8"/>
          <c:order val="8"/>
          <c:tx>
            <c:strRef>
              <c:f>'[Trainee''s activity tracker 2015 (1).xlsx]Performance table'!$P$25:$V$25</c:f>
              <c:strCache>
                <c:ptCount val="7"/>
                <c:pt idx="0">
                  <c:v>Elena Chischenko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table'!$P$42:$V$42</c:f>
              <c:numCache>
                <c:formatCode>General</c:formatCode>
                <c:ptCount val="7"/>
                <c:pt idx="0" formatCode="0.0">
                  <c:v>15.514285714285716</c:v>
                </c:pt>
              </c:numCache>
            </c:numRef>
          </c:val>
        </c:ser>
        <c:ser>
          <c:idx val="9"/>
          <c:order val="9"/>
          <c:tx>
            <c:strRef>
              <c:f>'[Trainee''s activity tracker 2015 (1).xlsx]Performance table'!$W$25:$AC$25</c:f>
              <c:strCache>
                <c:ptCount val="7"/>
                <c:pt idx="0">
                  <c:v>Angelina Karpenko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table'!$W$42:$AC$42</c:f>
              <c:numCache>
                <c:formatCode>General</c:formatCode>
                <c:ptCount val="7"/>
                <c:pt idx="0" formatCode="0.0">
                  <c:v>15.828571428571427</c:v>
                </c:pt>
              </c:numCache>
            </c:numRef>
          </c:val>
        </c:ser>
        <c:ser>
          <c:idx val="10"/>
          <c:order val="10"/>
          <c:tx>
            <c:strRef>
              <c:f>'[Trainee''s activity tracker 2015 (1).xlsx]Performance table'!$AD$25:$AJ$25</c:f>
              <c:strCache>
                <c:ptCount val="7"/>
                <c:pt idx="0">
                  <c:v>Natalya Ishutina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table'!$AD$42:$AJ$42</c:f>
              <c:numCache>
                <c:formatCode>General</c:formatCode>
                <c:ptCount val="7"/>
                <c:pt idx="0" formatCode="0.0">
                  <c:v>14.214285714285715</c:v>
                </c:pt>
              </c:numCache>
            </c:numRef>
          </c:val>
        </c:ser>
        <c:ser>
          <c:idx val="11"/>
          <c:order val="11"/>
          <c:tx>
            <c:strRef>
              <c:f>'[Trainee''s activity tracker 2015 (1).xlsx]Performance table'!$AK$25:$AQ$25</c:f>
              <c:strCache>
                <c:ptCount val="7"/>
                <c:pt idx="0">
                  <c:v>#ССЫЛКА!</c:v>
                </c:pt>
              </c:strCache>
            </c:strRef>
          </c:tx>
          <c:invertIfNegative val="0"/>
          <c:cat>
            <c:numRef>
              <c:f>'[Trainee''s activity tracker 2015 (1).xlsx]X'!$B$1</c:f>
              <c:numCache>
                <c:formatCode>General</c:formatCode>
                <c:ptCount val="1"/>
              </c:numCache>
            </c:numRef>
          </c:cat>
          <c:val>
            <c:numRef>
              <c:f>'[Trainee''s activity tracker 2015 (1).xlsx]Performance table'!$AK$42:$AQ$42</c:f>
              <c:numCache>
                <c:formatCode>General</c:formatCode>
                <c:ptCount val="7"/>
                <c:pt idx="0" formatCode="0.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5199504"/>
        <c:axId val="1545198416"/>
      </c:barChart>
      <c:catAx>
        <c:axId val="154519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5198416"/>
        <c:crosses val="autoZero"/>
        <c:auto val="1"/>
        <c:lblAlgn val="ctr"/>
        <c:lblOffset val="100"/>
        <c:noMultiLvlLbl val="0"/>
      </c:catAx>
      <c:valAx>
        <c:axId val="15451984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545199504"/>
        <c:crosses val="autoZero"/>
        <c:crossBetween val="between"/>
      </c:valAx>
    </c:plotArea>
    <c:legend>
      <c:legendPos val="r"/>
      <c:legendEntry>
        <c:idx val="11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'[Trainee''s activity tracker 2015.xlsx]Performance table'!$B$25:$H$25</c:f>
              <c:strCache>
                <c:ptCount val="1"/>
                <c:pt idx="0">
                  <c:v>Maria Muravetskaya</c:v>
                </c:pt>
              </c:strCache>
            </c:strRef>
          </c:tx>
          <c:cat>
            <c:numRef>
              <c:f>'[Trainee''s activity tracker 2015.xlsx]Performance table'!$A$27:$A$40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2015.xlsx]Performance table'!$H$27:$H$40</c:f>
              <c:numCache>
                <c:formatCode>General</c:formatCode>
                <c:ptCount val="14"/>
                <c:pt idx="0">
                  <c:v>14</c:v>
                </c:pt>
                <c:pt idx="1">
                  <c:v>16</c:v>
                </c:pt>
                <c:pt idx="2">
                  <c:v>16.2</c:v>
                </c:pt>
                <c:pt idx="3">
                  <c:v>14.8</c:v>
                </c:pt>
                <c:pt idx="4">
                  <c:v>16</c:v>
                </c:pt>
                <c:pt idx="5">
                  <c:v>13.4</c:v>
                </c:pt>
                <c:pt idx="6">
                  <c:v>15.2</c:v>
                </c:pt>
                <c:pt idx="7">
                  <c:v>16.2</c:v>
                </c:pt>
                <c:pt idx="8">
                  <c:v>14.2</c:v>
                </c:pt>
                <c:pt idx="9">
                  <c:v>15</c:v>
                </c:pt>
                <c:pt idx="10">
                  <c:v>15.8</c:v>
                </c:pt>
                <c:pt idx="11">
                  <c:v>15.8</c:v>
                </c:pt>
                <c:pt idx="12">
                  <c:v>17</c:v>
                </c:pt>
                <c:pt idx="13">
                  <c:v>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'[Trainee''s activity tracker 2015.xlsx]Performance table'!$I$25:$O$25</c:f>
              <c:strCache>
                <c:ptCount val="1"/>
                <c:pt idx="0">
                  <c:v>Alexander Vshivkov</c:v>
                </c:pt>
              </c:strCache>
            </c:strRef>
          </c:tx>
          <c:val>
            <c:numRef>
              <c:f>'[Trainee''s activity tracker 2015.xlsx]Performance table'!$O$27:$O$40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16.600000000000001</c:v>
                </c:pt>
                <c:pt idx="3">
                  <c:v>16</c:v>
                </c:pt>
                <c:pt idx="4">
                  <c:v>18</c:v>
                </c:pt>
                <c:pt idx="5">
                  <c:v>16.600000000000001</c:v>
                </c:pt>
                <c:pt idx="6">
                  <c:v>17</c:v>
                </c:pt>
                <c:pt idx="7">
                  <c:v>17.2</c:v>
                </c:pt>
                <c:pt idx="8">
                  <c:v>15.2</c:v>
                </c:pt>
                <c:pt idx="9">
                  <c:v>15</c:v>
                </c:pt>
                <c:pt idx="10">
                  <c:v>13.8</c:v>
                </c:pt>
                <c:pt idx="11">
                  <c:v>14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'[Trainee''s activity tracker 2015.xlsx]Performance table'!$P$25:$V$25</c:f>
              <c:strCache>
                <c:ptCount val="1"/>
                <c:pt idx="0">
                  <c:v>Elena Chischenko</c:v>
                </c:pt>
              </c:strCache>
            </c:strRef>
          </c:tx>
          <c:val>
            <c:numRef>
              <c:f>'[Trainee''s activity tracker 2015.xlsx]Performance table'!$V$27:$V$40</c:f>
              <c:numCache>
                <c:formatCode>General</c:formatCode>
                <c:ptCount val="14"/>
                <c:pt idx="0">
                  <c:v>14</c:v>
                </c:pt>
                <c:pt idx="1">
                  <c:v>12</c:v>
                </c:pt>
                <c:pt idx="2">
                  <c:v>12.8</c:v>
                </c:pt>
                <c:pt idx="3">
                  <c:v>12</c:v>
                </c:pt>
                <c:pt idx="4">
                  <c:v>18</c:v>
                </c:pt>
                <c:pt idx="5">
                  <c:v>14.8</c:v>
                </c:pt>
                <c:pt idx="6">
                  <c:v>14.2</c:v>
                </c:pt>
                <c:pt idx="7">
                  <c:v>17</c:v>
                </c:pt>
                <c:pt idx="8">
                  <c:v>16.2</c:v>
                </c:pt>
                <c:pt idx="9">
                  <c:v>15.4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'[Trainee''s activity tracker 2015.xlsx]Performance table'!$W$25:$AC$25</c:f>
              <c:strCache>
                <c:ptCount val="1"/>
                <c:pt idx="0">
                  <c:v>Angelina Karpenko</c:v>
                </c:pt>
              </c:strCache>
            </c:strRef>
          </c:tx>
          <c:val>
            <c:numRef>
              <c:f>'[Trainee''s activity tracker 2015.xlsx]Performance table'!$AC$27:$AC$40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13.6</c:v>
                </c:pt>
                <c:pt idx="3">
                  <c:v>13.8</c:v>
                </c:pt>
                <c:pt idx="4">
                  <c:v>16</c:v>
                </c:pt>
                <c:pt idx="5">
                  <c:v>14.2</c:v>
                </c:pt>
                <c:pt idx="6">
                  <c:v>15.8</c:v>
                </c:pt>
                <c:pt idx="7">
                  <c:v>17.2</c:v>
                </c:pt>
                <c:pt idx="8">
                  <c:v>16.399999999999999</c:v>
                </c:pt>
                <c:pt idx="9">
                  <c:v>15.8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'[Trainee''s activity tracker 2015.xlsx]Performance table'!$AD$25:$AJ$25</c:f>
              <c:strCache>
                <c:ptCount val="1"/>
                <c:pt idx="0">
                  <c:v>Natalya Ishutina</c:v>
                </c:pt>
              </c:strCache>
            </c:strRef>
          </c:tx>
          <c:val>
            <c:numRef>
              <c:f>'[Trainee''s activity tracker 2015.xlsx]Performance table'!$AJ$27:$AJ$40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11.8</c:v>
                </c:pt>
                <c:pt idx="3">
                  <c:v>12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13.2</c:v>
                </c:pt>
                <c:pt idx="8">
                  <c:v>14.2</c:v>
                </c:pt>
                <c:pt idx="9">
                  <c:v>14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'[Trainee''s activity tracker 2015.xlsx]Performance table'!$AK$25:$AQ$25</c:f>
              <c:strCache>
                <c:ptCount val="1"/>
                <c:pt idx="0">
                  <c:v>#ССЫЛКА!</c:v>
                </c:pt>
              </c:strCache>
            </c:strRef>
          </c:tx>
          <c:val>
            <c:numRef>
              <c:f>'[Trainee''s activity tracker 2015.xlsx]Performance table'!$AQ$27:$AQ$40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177744"/>
        <c:axId val="1545201680"/>
      </c:lineChart>
      <c:catAx>
        <c:axId val="1545177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5201680"/>
        <c:crosses val="autoZero"/>
        <c:auto val="1"/>
        <c:lblAlgn val="ctr"/>
        <c:lblOffset val="100"/>
        <c:noMultiLvlLbl val="0"/>
      </c:catAx>
      <c:valAx>
        <c:axId val="154520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517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35445222125014"/>
          <c:y val="0.34777615283200503"/>
          <c:w val="0.17538628851949062"/>
          <c:h val="0.262356983475118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'[Trainee''s activity tracker 2015 (1).xlsx]Performance table'!$B$6:$H$6</c:f>
              <c:strCache>
                <c:ptCount val="1"/>
                <c:pt idx="0">
                  <c:v>Alexander Rudoy</c:v>
                </c:pt>
              </c:strCache>
            </c:strRef>
          </c:tx>
          <c:cat>
            <c:numRef>
              <c:f>'[Trainee''s activity tracker 2015 (1).xlsx]Performance table'!$A$8:$A$21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 (1).xlsx]Performance table'!$H$8:$H$21</c:f>
              <c:numCache>
                <c:formatCode>General</c:formatCode>
                <c:ptCount val="14"/>
                <c:pt idx="0">
                  <c:v>15.4</c:v>
                </c:pt>
                <c:pt idx="1">
                  <c:v>16</c:v>
                </c:pt>
                <c:pt idx="2">
                  <c:v>15.8</c:v>
                </c:pt>
                <c:pt idx="3">
                  <c:v>17.399999999999999</c:v>
                </c:pt>
                <c:pt idx="4">
                  <c:v>18</c:v>
                </c:pt>
                <c:pt idx="5">
                  <c:v>15.8</c:v>
                </c:pt>
                <c:pt idx="6">
                  <c:v>17.8</c:v>
                </c:pt>
                <c:pt idx="7">
                  <c:v>18</c:v>
                </c:pt>
                <c:pt idx="8">
                  <c:v>17.8</c:v>
                </c:pt>
                <c:pt idx="9">
                  <c:v>16</c:v>
                </c:pt>
                <c:pt idx="10">
                  <c:v>17.2</c:v>
                </c:pt>
                <c:pt idx="11">
                  <c:v>17.2</c:v>
                </c:pt>
                <c:pt idx="12">
                  <c:v>19.8</c:v>
                </c:pt>
                <c:pt idx="13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197872"/>
        <c:axId val="1545202768"/>
      </c:lineChart>
      <c:catAx>
        <c:axId val="15451978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/>
        <c:numFmt formatCode="General" sourceLinked="0"/>
        <c:majorTickMark val="out"/>
        <c:minorTickMark val="none"/>
        <c:tickLblPos val="nextTo"/>
        <c:crossAx val="1545202768"/>
        <c:crosses val="autoZero"/>
        <c:auto val="1"/>
        <c:lblAlgn val="ctr"/>
        <c:lblOffset val="100"/>
        <c:noMultiLvlLbl val="0"/>
      </c:catAx>
      <c:valAx>
        <c:axId val="154520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5197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'[Trainee''s activity tracker 2015 (1).xlsx]Performance table'!$AK$6:$AQ$6</c:f>
              <c:strCache>
                <c:ptCount val="1"/>
                <c:pt idx="0">
                  <c:v>Katerina Khaltaeva</c:v>
                </c:pt>
              </c:strCache>
            </c:strRef>
          </c:tx>
          <c:cat>
            <c:numRef>
              <c:f>'[Trainee''s activity tracker 2015 (1).xlsx]Performance table'!$A$27:$A$40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 (1).xlsx]Performance table'!$AQ$8:$AQ$21</c:f>
              <c:numCache>
                <c:formatCode>General</c:formatCode>
                <c:ptCount val="14"/>
                <c:pt idx="0">
                  <c:v>10</c:v>
                </c:pt>
                <c:pt idx="1">
                  <c:v>14</c:v>
                </c:pt>
                <c:pt idx="2">
                  <c:v>12.8</c:v>
                </c:pt>
                <c:pt idx="3">
                  <c:v>12</c:v>
                </c:pt>
                <c:pt idx="4">
                  <c:v>14</c:v>
                </c:pt>
                <c:pt idx="5">
                  <c:v>13.2</c:v>
                </c:pt>
                <c:pt idx="6">
                  <c:v>14</c:v>
                </c:pt>
                <c:pt idx="7">
                  <c:v>15.2</c:v>
                </c:pt>
                <c:pt idx="8">
                  <c:v>14</c:v>
                </c:pt>
                <c:pt idx="9">
                  <c:v>14</c:v>
                </c:pt>
                <c:pt idx="10">
                  <c:v>15.8</c:v>
                </c:pt>
                <c:pt idx="11">
                  <c:v>15.8</c:v>
                </c:pt>
                <c:pt idx="12">
                  <c:v>16</c:v>
                </c:pt>
                <c:pt idx="13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181552"/>
        <c:axId val="1545183728"/>
      </c:lineChart>
      <c:catAx>
        <c:axId val="15451815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/>
        <c:numFmt formatCode="General" sourceLinked="0"/>
        <c:majorTickMark val="out"/>
        <c:minorTickMark val="none"/>
        <c:tickLblPos val="nextTo"/>
        <c:crossAx val="1545183728"/>
        <c:crosses val="autoZero"/>
        <c:auto val="1"/>
        <c:lblAlgn val="ctr"/>
        <c:lblOffset val="100"/>
        <c:noMultiLvlLbl val="0"/>
      </c:catAx>
      <c:valAx>
        <c:axId val="154518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5181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GROUP DYNAMICS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3840511869217829E-2"/>
          <c:y val="0.30751984347418188"/>
          <c:w val="0.86905950938603838"/>
          <c:h val="0.56149882523341033"/>
        </c:manualLayout>
      </c:layout>
      <c:lineChart>
        <c:grouping val="standard"/>
        <c:varyColors val="0"/>
        <c:ser>
          <c:idx val="0"/>
          <c:order val="0"/>
          <c:tx>
            <c:v>LOXI</c:v>
          </c:tx>
          <c:marker>
            <c:symbol val="circle"/>
            <c:size val="5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'[Trainee''s activity tracker 2015 (1).xlsx]Performance table'!$A$27:$A$40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 (1).xlsx]Performance table'!$AY$27:$AY$40</c:f>
              <c:numCache>
                <c:formatCode>0.0</c:formatCode>
                <c:ptCount val="14"/>
                <c:pt idx="0">
                  <c:v>11.266666666666666</c:v>
                </c:pt>
                <c:pt idx="1">
                  <c:v>12.833333333333332</c:v>
                </c:pt>
                <c:pt idx="2">
                  <c:v>12.566666666666666</c:v>
                </c:pt>
                <c:pt idx="3">
                  <c:v>12.716666666666665</c:v>
                </c:pt>
                <c:pt idx="4">
                  <c:v>14.333333333333332</c:v>
                </c:pt>
                <c:pt idx="5">
                  <c:v>13.05</c:v>
                </c:pt>
                <c:pt idx="6">
                  <c:v>12.683333333333334</c:v>
                </c:pt>
                <c:pt idx="7">
                  <c:v>13.15</c:v>
                </c:pt>
                <c:pt idx="8">
                  <c:v>12.883333333333335</c:v>
                </c:pt>
                <c:pt idx="9">
                  <c:v>12.566666666666666</c:v>
                </c:pt>
                <c:pt idx="10">
                  <c:v>13.400000000000002</c:v>
                </c:pt>
                <c:pt idx="11">
                  <c:v>13.7</c:v>
                </c:pt>
                <c:pt idx="12">
                  <c:v>14.833333333333334</c:v>
                </c:pt>
                <c:pt idx="13">
                  <c:v>14.833333333333334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185904"/>
        <c:axId val="1545186448"/>
      </c:lineChart>
      <c:catAx>
        <c:axId val="154518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5186448"/>
        <c:crosses val="autoZero"/>
        <c:auto val="1"/>
        <c:lblAlgn val="ctr"/>
        <c:lblOffset val="100"/>
        <c:noMultiLvlLbl val="0"/>
      </c:catAx>
      <c:valAx>
        <c:axId val="15451864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545185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517215157728344E-2"/>
          <c:y val="4.4627209325315206E-2"/>
          <c:w val="0.71916359367891747"/>
          <c:h val="0.89980078346718817"/>
        </c:manualLayout>
      </c:layout>
      <c:lineChart>
        <c:grouping val="standard"/>
        <c:varyColors val="0"/>
        <c:ser>
          <c:idx val="0"/>
          <c:order val="0"/>
          <c:tx>
            <c:strRef>
              <c:f>'[Trainee''s activity tracker 2015 (1).xlsx]Performance table'!$B$6:$H$6</c:f>
              <c:strCache>
                <c:ptCount val="1"/>
                <c:pt idx="0">
                  <c:v>Alexander Rudoy</c:v>
                </c:pt>
              </c:strCache>
            </c:strRef>
          </c:tx>
          <c:cat>
            <c:numRef>
              <c:f>'[Trainee''s activity tracker 2015 (1).xlsx]Performance table'!$A$8:$A$21</c:f>
              <c:numCache>
                <c:formatCode>General</c:formatCode>
                <c:ptCount val="1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</c:numCache>
            </c:numRef>
          </c:cat>
          <c:val>
            <c:numRef>
              <c:f>'[Trainee''s activity tracker 2015 (1).xlsx]Performance table'!$H$8:$H$21</c:f>
              <c:numCache>
                <c:formatCode>General</c:formatCode>
                <c:ptCount val="14"/>
                <c:pt idx="0">
                  <c:v>15.4</c:v>
                </c:pt>
                <c:pt idx="1">
                  <c:v>16</c:v>
                </c:pt>
                <c:pt idx="2">
                  <c:v>15.8</c:v>
                </c:pt>
                <c:pt idx="3">
                  <c:v>17.399999999999999</c:v>
                </c:pt>
                <c:pt idx="4">
                  <c:v>18</c:v>
                </c:pt>
                <c:pt idx="5">
                  <c:v>15.8</c:v>
                </c:pt>
                <c:pt idx="6">
                  <c:v>17.8</c:v>
                </c:pt>
                <c:pt idx="7">
                  <c:v>18</c:v>
                </c:pt>
                <c:pt idx="8">
                  <c:v>17.8</c:v>
                </c:pt>
                <c:pt idx="9">
                  <c:v>16</c:v>
                </c:pt>
                <c:pt idx="10">
                  <c:v>17.2</c:v>
                </c:pt>
                <c:pt idx="11">
                  <c:v>17.2</c:v>
                </c:pt>
                <c:pt idx="12">
                  <c:v>19.8</c:v>
                </c:pt>
                <c:pt idx="13">
                  <c:v>19.8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'[Trainee''s activity tracker 2015 (1).xlsx]Performance table'!$I$6:$O$6</c:f>
              <c:strCache>
                <c:ptCount val="1"/>
                <c:pt idx="0">
                  <c:v>Viktor Shustov</c:v>
                </c:pt>
              </c:strCache>
            </c:strRef>
          </c:tx>
          <c:val>
            <c:numRef>
              <c:f>'[Trainee''s activity tracker 2015 (1).xlsx]Performance table'!$O$8:$O$21</c:f>
              <c:numCache>
                <c:formatCode>General</c:formatCode>
                <c:ptCount val="14"/>
                <c:pt idx="0">
                  <c:v>9.4</c:v>
                </c:pt>
                <c:pt idx="1">
                  <c:v>14</c:v>
                </c:pt>
                <c:pt idx="2">
                  <c:v>13.6</c:v>
                </c:pt>
                <c:pt idx="3">
                  <c:v>13.6</c:v>
                </c:pt>
                <c:pt idx="4">
                  <c:v>14</c:v>
                </c:pt>
                <c:pt idx="5">
                  <c:v>13.6</c:v>
                </c:pt>
                <c:pt idx="6">
                  <c:v>14</c:v>
                </c:pt>
                <c:pt idx="7">
                  <c:v>14</c:v>
                </c:pt>
                <c:pt idx="8">
                  <c:v>15</c:v>
                </c:pt>
                <c:pt idx="9">
                  <c:v>15</c:v>
                </c:pt>
                <c:pt idx="10">
                  <c:v>14.2</c:v>
                </c:pt>
                <c:pt idx="11">
                  <c:v>15.4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'[Trainee''s activity tracker 2015 (1).xlsx]Performance table'!$P$6:$V$6</c:f>
              <c:strCache>
                <c:ptCount val="1"/>
                <c:pt idx="0">
                  <c:v>M. Ambrushkevich
EXPELED 24.04.15</c:v>
                </c:pt>
              </c:strCache>
            </c:strRef>
          </c:tx>
          <c:val>
            <c:numRef>
              <c:f>'[Trainee''s activity tracker 2015 (1).xlsx]Performance table'!$V$8:$V$21</c:f>
              <c:numCache>
                <c:formatCode>General</c:formatCode>
                <c:ptCount val="14"/>
                <c:pt idx="0">
                  <c:v>12</c:v>
                </c:pt>
                <c:pt idx="1">
                  <c:v>14</c:v>
                </c:pt>
                <c:pt idx="2">
                  <c:v>10.8</c:v>
                </c:pt>
                <c:pt idx="3">
                  <c:v>12</c:v>
                </c:pt>
                <c:pt idx="4">
                  <c:v>16</c:v>
                </c:pt>
                <c:pt idx="5">
                  <c:v>14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'[Trainee''s activity tracker 2015 (1).xlsx]Performance table'!$W$6:$AC$6</c:f>
              <c:strCache>
                <c:ptCount val="1"/>
                <c:pt idx="0">
                  <c:v>Sergey Manakov</c:v>
                </c:pt>
              </c:strCache>
            </c:strRef>
          </c:tx>
          <c:val>
            <c:numRef>
              <c:f>'[Trainee''s activity tracker 2015 (1).xlsx]Performance table'!$AC$8:$AC$21</c:f>
              <c:numCache>
                <c:formatCode>General</c:formatCode>
                <c:ptCount val="14"/>
                <c:pt idx="0">
                  <c:v>7.2</c:v>
                </c:pt>
                <c:pt idx="1">
                  <c:v>10</c:v>
                </c:pt>
                <c:pt idx="2">
                  <c:v>11.4</c:v>
                </c:pt>
                <c:pt idx="3">
                  <c:v>14</c:v>
                </c:pt>
                <c:pt idx="4">
                  <c:v>16</c:v>
                </c:pt>
                <c:pt idx="5">
                  <c:v>15.4</c:v>
                </c:pt>
                <c:pt idx="6">
                  <c:v>16</c:v>
                </c:pt>
                <c:pt idx="7">
                  <c:v>15.4</c:v>
                </c:pt>
                <c:pt idx="8">
                  <c:v>15.8</c:v>
                </c:pt>
                <c:pt idx="9">
                  <c:v>15.2</c:v>
                </c:pt>
                <c:pt idx="10">
                  <c:v>15.2</c:v>
                </c:pt>
                <c:pt idx="11">
                  <c:v>15.6</c:v>
                </c:pt>
                <c:pt idx="12">
                  <c:v>18</c:v>
                </c:pt>
                <c:pt idx="13">
                  <c:v>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'[Trainee''s activity tracker 2015 (1).xlsx]Performance table'!$AD$6:$AJ$6</c:f>
              <c:strCache>
                <c:ptCount val="1"/>
                <c:pt idx="0">
                  <c:v>Kristina Simakova</c:v>
                </c:pt>
              </c:strCache>
            </c:strRef>
          </c:tx>
          <c:val>
            <c:numRef>
              <c:f>'[Trainee''s activity tracker 2015 (1).xlsx]Performance table'!$AJ$8:$AJ$21</c:f>
              <c:numCache>
                <c:formatCode>General</c:formatCode>
                <c:ptCount val="14"/>
                <c:pt idx="0">
                  <c:v>11.2</c:v>
                </c:pt>
                <c:pt idx="1">
                  <c:v>16</c:v>
                </c:pt>
                <c:pt idx="2">
                  <c:v>15.4</c:v>
                </c:pt>
                <c:pt idx="3">
                  <c:v>15</c:v>
                </c:pt>
                <c:pt idx="4">
                  <c:v>16</c:v>
                </c:pt>
                <c:pt idx="5">
                  <c:v>13.6</c:v>
                </c:pt>
                <c:pt idx="6">
                  <c:v>15.2</c:v>
                </c:pt>
                <c:pt idx="7">
                  <c:v>14.4</c:v>
                </c:pt>
                <c:pt idx="8">
                  <c:v>15.8</c:v>
                </c:pt>
                <c:pt idx="9">
                  <c:v>15.4</c:v>
                </c:pt>
                <c:pt idx="10">
                  <c:v>16</c:v>
                </c:pt>
                <c:pt idx="11">
                  <c:v>17.8</c:v>
                </c:pt>
                <c:pt idx="12">
                  <c:v>18.2</c:v>
                </c:pt>
                <c:pt idx="13">
                  <c:v>18.2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'[Trainee''s activity tracker 2015 (1).xlsx]Performance table'!$AK$6:$AQ$6</c:f>
              <c:strCache>
                <c:ptCount val="1"/>
                <c:pt idx="0">
                  <c:v>Katerina Khaltaeva</c:v>
                </c:pt>
              </c:strCache>
            </c:strRef>
          </c:tx>
          <c:val>
            <c:numRef>
              <c:f>'[Trainee''s activity tracker 2015 (1).xlsx]Performance table'!$AQ$8:$AQ$21</c:f>
              <c:numCache>
                <c:formatCode>General</c:formatCode>
                <c:ptCount val="14"/>
                <c:pt idx="0">
                  <c:v>10</c:v>
                </c:pt>
                <c:pt idx="1">
                  <c:v>14</c:v>
                </c:pt>
                <c:pt idx="2">
                  <c:v>12.8</c:v>
                </c:pt>
                <c:pt idx="3">
                  <c:v>12</c:v>
                </c:pt>
                <c:pt idx="4">
                  <c:v>14</c:v>
                </c:pt>
                <c:pt idx="5">
                  <c:v>13.2</c:v>
                </c:pt>
                <c:pt idx="6">
                  <c:v>14</c:v>
                </c:pt>
                <c:pt idx="7">
                  <c:v>15.2</c:v>
                </c:pt>
                <c:pt idx="8">
                  <c:v>14</c:v>
                </c:pt>
                <c:pt idx="9">
                  <c:v>14</c:v>
                </c:pt>
                <c:pt idx="10">
                  <c:v>15.8</c:v>
                </c:pt>
                <c:pt idx="11">
                  <c:v>15.8</c:v>
                </c:pt>
                <c:pt idx="12">
                  <c:v>16</c:v>
                </c:pt>
                <c:pt idx="13">
                  <c:v>16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'[Trainee''s activity tracker 2015 (1).xlsx]Performance table'!$B$25:$H$25</c:f>
              <c:strCache>
                <c:ptCount val="1"/>
                <c:pt idx="0">
                  <c:v>Maria Muravetskaya</c:v>
                </c:pt>
              </c:strCache>
            </c:strRef>
          </c:tx>
          <c:val>
            <c:numRef>
              <c:f>'[Trainee''s activity tracker 2015 (1).xlsx]Performance table'!$H$27:$H$40</c:f>
              <c:numCache>
                <c:formatCode>General</c:formatCode>
                <c:ptCount val="14"/>
                <c:pt idx="0">
                  <c:v>14</c:v>
                </c:pt>
                <c:pt idx="1">
                  <c:v>16</c:v>
                </c:pt>
                <c:pt idx="2">
                  <c:v>16.2</c:v>
                </c:pt>
                <c:pt idx="3">
                  <c:v>14.8</c:v>
                </c:pt>
                <c:pt idx="4">
                  <c:v>16</c:v>
                </c:pt>
                <c:pt idx="5">
                  <c:v>13.4</c:v>
                </c:pt>
                <c:pt idx="6">
                  <c:v>15.2</c:v>
                </c:pt>
                <c:pt idx="7">
                  <c:v>16.2</c:v>
                </c:pt>
                <c:pt idx="8">
                  <c:v>14.2</c:v>
                </c:pt>
                <c:pt idx="9">
                  <c:v>15</c:v>
                </c:pt>
                <c:pt idx="10">
                  <c:v>15.8</c:v>
                </c:pt>
                <c:pt idx="11">
                  <c:v>15.8</c:v>
                </c:pt>
                <c:pt idx="12">
                  <c:v>17</c:v>
                </c:pt>
                <c:pt idx="13">
                  <c:v>17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'[Trainee''s activity tracker 2015 (1).xlsx]Performance table'!$I$25:$O$25</c:f>
              <c:strCache>
                <c:ptCount val="1"/>
                <c:pt idx="0">
                  <c:v>Alexander Vshivkov</c:v>
                </c:pt>
              </c:strCache>
            </c:strRef>
          </c:tx>
          <c:val>
            <c:numRef>
              <c:f>'[Trainee''s activity tracker 2015 (1).xlsx]Performance table'!$O$27:$O$40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16.600000000000001</c:v>
                </c:pt>
                <c:pt idx="3">
                  <c:v>16</c:v>
                </c:pt>
                <c:pt idx="4">
                  <c:v>18</c:v>
                </c:pt>
                <c:pt idx="5">
                  <c:v>16.600000000000001</c:v>
                </c:pt>
                <c:pt idx="6">
                  <c:v>17</c:v>
                </c:pt>
                <c:pt idx="7">
                  <c:v>17.2</c:v>
                </c:pt>
                <c:pt idx="8">
                  <c:v>15.2</c:v>
                </c:pt>
                <c:pt idx="9">
                  <c:v>15</c:v>
                </c:pt>
                <c:pt idx="10">
                  <c:v>13.8</c:v>
                </c:pt>
                <c:pt idx="11">
                  <c:v>14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'[Trainee''s activity tracker 2015 (1).xlsx]Performance table'!$P$25:$V$25</c:f>
              <c:strCache>
                <c:ptCount val="1"/>
                <c:pt idx="0">
                  <c:v>Elena Chischenko</c:v>
                </c:pt>
              </c:strCache>
            </c:strRef>
          </c:tx>
          <c:val>
            <c:numRef>
              <c:f>'[Trainee''s activity tracker 2015 (1).xlsx]Performance table'!$V$27:$V$40</c:f>
              <c:numCache>
                <c:formatCode>General</c:formatCode>
                <c:ptCount val="14"/>
                <c:pt idx="0">
                  <c:v>14</c:v>
                </c:pt>
                <c:pt idx="1">
                  <c:v>12</c:v>
                </c:pt>
                <c:pt idx="2">
                  <c:v>12.8</c:v>
                </c:pt>
                <c:pt idx="3">
                  <c:v>12</c:v>
                </c:pt>
                <c:pt idx="4">
                  <c:v>18</c:v>
                </c:pt>
                <c:pt idx="5">
                  <c:v>14.8</c:v>
                </c:pt>
                <c:pt idx="6">
                  <c:v>14.2</c:v>
                </c:pt>
                <c:pt idx="7">
                  <c:v>17</c:v>
                </c:pt>
                <c:pt idx="8">
                  <c:v>16.2</c:v>
                </c:pt>
                <c:pt idx="9">
                  <c:v>15.4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'[Trainee''s activity tracker 2015 (1).xlsx]Performance table'!$W$25:$AC$25</c:f>
              <c:strCache>
                <c:ptCount val="1"/>
                <c:pt idx="0">
                  <c:v>Angelina Karpenko</c:v>
                </c:pt>
              </c:strCache>
            </c:strRef>
          </c:tx>
          <c:val>
            <c:numRef>
              <c:f>'[Trainee''s activity tracker 2015 (1).xlsx]Performance table'!$AC$27:$AC$40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13.6</c:v>
                </c:pt>
                <c:pt idx="3">
                  <c:v>13.8</c:v>
                </c:pt>
                <c:pt idx="4">
                  <c:v>16</c:v>
                </c:pt>
                <c:pt idx="5">
                  <c:v>14.2</c:v>
                </c:pt>
                <c:pt idx="6">
                  <c:v>15.8</c:v>
                </c:pt>
                <c:pt idx="7">
                  <c:v>17.2</c:v>
                </c:pt>
                <c:pt idx="8">
                  <c:v>16.399999999999999</c:v>
                </c:pt>
                <c:pt idx="9">
                  <c:v>15.8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'[Trainee''s activity tracker 2015 (1).xlsx]Performance table'!$AD$25:$AJ$25</c:f>
              <c:strCache>
                <c:ptCount val="1"/>
                <c:pt idx="0">
                  <c:v>Natalya Ishutina</c:v>
                </c:pt>
              </c:strCache>
            </c:strRef>
          </c:tx>
          <c:val>
            <c:numRef>
              <c:f>'[Trainee''s activity tracker 2015 (1).xlsx]Performance table'!$AJ$27:$AJ$40</c:f>
              <c:numCache>
                <c:formatCode>General</c:formatCode>
                <c:ptCount val="14"/>
                <c:pt idx="0">
                  <c:v>14</c:v>
                </c:pt>
                <c:pt idx="1">
                  <c:v>14</c:v>
                </c:pt>
                <c:pt idx="2">
                  <c:v>11.8</c:v>
                </c:pt>
                <c:pt idx="3">
                  <c:v>12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13.2</c:v>
                </c:pt>
                <c:pt idx="8">
                  <c:v>14.2</c:v>
                </c:pt>
                <c:pt idx="9">
                  <c:v>14</c:v>
                </c:pt>
                <c:pt idx="10">
                  <c:v>17.600000000000001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17.8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'[Trainee''s activity tracker 2015 (1).xlsx]Performance table'!$AK$25:$AQ$25</c:f>
              <c:strCache>
                <c:ptCount val="1"/>
                <c:pt idx="0">
                  <c:v>#ССЫЛКА!</c:v>
                </c:pt>
              </c:strCache>
            </c:strRef>
          </c:tx>
          <c:val>
            <c:numRef>
              <c:f>'[Trainee''s activity tracker 2015 (1).xlsx]Performance table'!$AQ$27:$AQ$40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189712"/>
        <c:axId val="1545190800"/>
      </c:lineChart>
      <c:catAx>
        <c:axId val="15451897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5190800"/>
        <c:crosses val="autoZero"/>
        <c:auto val="1"/>
        <c:lblAlgn val="ctr"/>
        <c:lblOffset val="100"/>
        <c:noMultiLvlLbl val="0"/>
      </c:catAx>
      <c:valAx>
        <c:axId val="154519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5189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BEB32-11E3-487E-B58F-4BCEA437E4F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CD0E3B-2C7C-4E8A-9810-2D041CCCD773}">
      <dgm:prSet phldrT="[Текст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ППКРС</a:t>
          </a:r>
          <a:endParaRPr lang="ru-RU" b="1" dirty="0">
            <a:solidFill>
              <a:schemeClr val="tx1"/>
            </a:solidFill>
          </a:endParaRPr>
        </a:p>
      </dgm:t>
    </dgm:pt>
    <dgm:pt modelId="{4C0AC4F4-3E69-4EC1-809A-C9BE9169E1E4}" type="parTrans" cxnId="{3F7279F8-8693-4E78-8A68-49ABAD791693}">
      <dgm:prSet/>
      <dgm:spPr/>
      <dgm:t>
        <a:bodyPr/>
        <a:lstStyle/>
        <a:p>
          <a:endParaRPr lang="ru-RU"/>
        </a:p>
      </dgm:t>
    </dgm:pt>
    <dgm:pt modelId="{78172F81-7FE7-4FA0-BE52-4A97AEAA9B32}" type="sibTrans" cxnId="{3F7279F8-8693-4E78-8A68-49ABAD791693}">
      <dgm:prSet/>
      <dgm:spPr/>
      <dgm:t>
        <a:bodyPr/>
        <a:lstStyle/>
        <a:p>
          <a:endParaRPr lang="ru-RU"/>
        </a:p>
      </dgm:t>
    </dgm:pt>
    <dgm:pt modelId="{4DBC0513-B4FB-411E-BACF-6B38D0B9AE18}">
      <dgm:prSet phldrT="[Текст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ППССЗ</a:t>
          </a:r>
          <a:endParaRPr lang="ru-RU" b="1" dirty="0">
            <a:solidFill>
              <a:schemeClr val="tx1"/>
            </a:solidFill>
          </a:endParaRPr>
        </a:p>
      </dgm:t>
    </dgm:pt>
    <dgm:pt modelId="{CA320E88-3B3C-4DC0-8CC3-E33D1DB1A1DF}" type="parTrans" cxnId="{3B041523-427A-4A7E-878B-6F8227F09601}">
      <dgm:prSet/>
      <dgm:spPr/>
      <dgm:t>
        <a:bodyPr/>
        <a:lstStyle/>
        <a:p>
          <a:endParaRPr lang="ru-RU"/>
        </a:p>
      </dgm:t>
    </dgm:pt>
    <dgm:pt modelId="{DCC99FBB-1C32-476A-A6EF-4C67BFC67408}" type="sibTrans" cxnId="{3B041523-427A-4A7E-878B-6F8227F09601}">
      <dgm:prSet/>
      <dgm:spPr/>
      <dgm:t>
        <a:bodyPr/>
        <a:lstStyle/>
        <a:p>
          <a:endParaRPr lang="ru-RU"/>
        </a:p>
      </dgm:t>
    </dgm:pt>
    <dgm:pt modelId="{20D0E439-F0B4-4579-9F56-93818331B4CD}">
      <dgm:prSet phldrT="[Текст]" custT="1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Программы краткосрочной подготовки</a:t>
          </a:r>
          <a:endParaRPr lang="ru-RU" sz="1800" b="1" dirty="0">
            <a:solidFill>
              <a:schemeClr val="tx1"/>
            </a:solidFill>
          </a:endParaRPr>
        </a:p>
      </dgm:t>
    </dgm:pt>
    <dgm:pt modelId="{EF94922B-0FA0-4D45-B491-A79BDE1837E5}" type="parTrans" cxnId="{32630D11-59B5-41F5-8E5F-7034CC24FFCB}">
      <dgm:prSet/>
      <dgm:spPr/>
      <dgm:t>
        <a:bodyPr/>
        <a:lstStyle/>
        <a:p>
          <a:endParaRPr lang="ru-RU"/>
        </a:p>
      </dgm:t>
    </dgm:pt>
    <dgm:pt modelId="{5DC0B62D-0B72-47E8-868F-C587610A2E6A}" type="sibTrans" cxnId="{32630D11-59B5-41F5-8E5F-7034CC24FFCB}">
      <dgm:prSet/>
      <dgm:spPr/>
      <dgm:t>
        <a:bodyPr/>
        <a:lstStyle/>
        <a:p>
          <a:endParaRPr lang="ru-RU"/>
        </a:p>
      </dgm:t>
    </dgm:pt>
    <dgm:pt modelId="{17028D96-E958-4463-9DF5-7BE87BB8FF5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Дуальное обучение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A96BA0-8B37-4FC2-B9C3-B65D5DA6BDBB}" type="sibTrans" cxnId="{E23E8573-666D-49E6-B688-1666E9E45AFB}">
      <dgm:prSet/>
      <dgm:spPr/>
      <dgm:t>
        <a:bodyPr/>
        <a:lstStyle/>
        <a:p>
          <a:endParaRPr lang="ru-RU"/>
        </a:p>
      </dgm:t>
    </dgm:pt>
    <dgm:pt modelId="{44DAC0F0-8EE3-4A2C-B94C-C44985130EC8}" type="parTrans" cxnId="{E23E8573-666D-49E6-B688-1666E9E45AFB}">
      <dgm:prSet/>
      <dgm:spPr/>
      <dgm:t>
        <a:bodyPr/>
        <a:lstStyle/>
        <a:p>
          <a:endParaRPr lang="ru-RU"/>
        </a:p>
      </dgm:t>
    </dgm:pt>
    <dgm:pt modelId="{531BB126-5F5E-4A42-BED0-9BC314A6D0DE}" type="pres">
      <dgm:prSet presAssocID="{D43BEB32-11E3-487E-B58F-4BCEA437E4F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FEC80-3A20-4C52-9D16-00D9F3AB6914}" type="pres">
      <dgm:prSet presAssocID="{D43BEB32-11E3-487E-B58F-4BCEA437E4FA}" presName="ellipse" presStyleLbl="trBgShp" presStyleIdx="0" presStyleCnt="1" custLinFactNeighborX="1468" custLinFactNeighborY="12190"/>
      <dgm:spPr/>
    </dgm:pt>
    <dgm:pt modelId="{AEEAD0AE-1ABD-45F1-BC3B-E313038422C2}" type="pres">
      <dgm:prSet presAssocID="{D43BEB32-11E3-487E-B58F-4BCEA437E4FA}" presName="arrow1" presStyleLbl="fgShp" presStyleIdx="0" presStyleCnt="1" custLinFactX="61505" custLinFactY="91656" custLinFactNeighborX="100000" custLinFactNeighborY="100000"/>
      <dgm:spPr/>
    </dgm:pt>
    <dgm:pt modelId="{9C3B89B4-EBEA-49FA-B174-549B2A9A2739}" type="pres">
      <dgm:prSet presAssocID="{D43BEB32-11E3-487E-B58F-4BCEA437E4FA}" presName="rectangle" presStyleLbl="revTx" presStyleIdx="0" presStyleCnt="1" custLinFactY="3317" custLinFactNeighborX="505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145B7-AF97-4F1A-8943-FFB2C91C3590}" type="pres">
      <dgm:prSet presAssocID="{4DBC0513-B4FB-411E-BACF-6B38D0B9AE18}" presName="item1" presStyleLbl="node1" presStyleIdx="0" presStyleCnt="3" custScaleX="229166" custLinFactNeighborX="7607" custLinFactNeighborY="-2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B1D78-6CE7-425B-8958-3EC0E29EEEAF}" type="pres">
      <dgm:prSet presAssocID="{20D0E439-F0B4-4579-9F56-93818331B4CD}" presName="item2" presStyleLbl="node1" presStyleIdx="1" presStyleCnt="3" custScaleX="192773" custLinFactNeighborX="-56699" custLinFactNeighborY="5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5FECA-684A-4601-98F6-3D5A75C64F79}" type="pres">
      <dgm:prSet presAssocID="{17028D96-E958-4463-9DF5-7BE87BB8FF55}" presName="item3" presStyleLbl="node1" presStyleIdx="2" presStyleCnt="3" custScaleX="156204" custLinFactNeighborX="55891" custLinFactNeighborY="10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24580-3A32-422E-878F-8BC7824E9A5D}" type="pres">
      <dgm:prSet presAssocID="{D43BEB32-11E3-487E-B58F-4BCEA437E4FA}" presName="funnel" presStyleLbl="trAlignAcc1" presStyleIdx="0" presStyleCnt="1" custScaleX="164800" custLinFactNeighborX="4050" custLinFactNeighborY="7531"/>
      <dgm:spPr>
        <a:solidFill>
          <a:schemeClr val="bg1">
            <a:lumMod val="95000"/>
            <a:alpha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32630D11-59B5-41F5-8E5F-7034CC24FFCB}" srcId="{D43BEB32-11E3-487E-B58F-4BCEA437E4FA}" destId="{20D0E439-F0B4-4579-9F56-93818331B4CD}" srcOrd="2" destOrd="0" parTransId="{EF94922B-0FA0-4D45-B491-A79BDE1837E5}" sibTransId="{5DC0B62D-0B72-47E8-868F-C587610A2E6A}"/>
    <dgm:cxn modelId="{A03FD7A5-1434-4431-82AA-2A0A38C132C3}" type="presOf" srcId="{4DBC0513-B4FB-411E-BACF-6B38D0B9AE18}" destId="{513B1D78-6CE7-425B-8958-3EC0E29EEEAF}" srcOrd="0" destOrd="0" presId="urn:microsoft.com/office/officeart/2005/8/layout/funnel1"/>
    <dgm:cxn modelId="{CAFD54D6-05AB-420E-B115-89C04922DF07}" type="presOf" srcId="{FFCD0E3B-2C7C-4E8A-9810-2D041CCCD773}" destId="{EF15FECA-684A-4601-98F6-3D5A75C64F79}" srcOrd="0" destOrd="0" presId="urn:microsoft.com/office/officeart/2005/8/layout/funnel1"/>
    <dgm:cxn modelId="{E23E8573-666D-49E6-B688-1666E9E45AFB}" srcId="{D43BEB32-11E3-487E-B58F-4BCEA437E4FA}" destId="{17028D96-E958-4463-9DF5-7BE87BB8FF55}" srcOrd="3" destOrd="0" parTransId="{44DAC0F0-8EE3-4A2C-B94C-C44985130EC8}" sibTransId="{6AA96BA0-8B37-4FC2-B9C3-B65D5DA6BDBB}"/>
    <dgm:cxn modelId="{3F7279F8-8693-4E78-8A68-49ABAD791693}" srcId="{D43BEB32-11E3-487E-B58F-4BCEA437E4FA}" destId="{FFCD0E3B-2C7C-4E8A-9810-2D041CCCD773}" srcOrd="0" destOrd="0" parTransId="{4C0AC4F4-3E69-4EC1-809A-C9BE9169E1E4}" sibTransId="{78172F81-7FE7-4FA0-BE52-4A97AEAA9B32}"/>
    <dgm:cxn modelId="{241867AC-9E8C-46E3-AD13-863EFD50B3ED}" type="presOf" srcId="{17028D96-E958-4463-9DF5-7BE87BB8FF55}" destId="{9C3B89B4-EBEA-49FA-B174-549B2A9A2739}" srcOrd="0" destOrd="0" presId="urn:microsoft.com/office/officeart/2005/8/layout/funnel1"/>
    <dgm:cxn modelId="{21C61DB5-DCF7-44FB-897E-D440EB52003C}" type="presOf" srcId="{20D0E439-F0B4-4579-9F56-93818331B4CD}" destId="{C21145B7-AF97-4F1A-8943-FFB2C91C3590}" srcOrd="0" destOrd="0" presId="urn:microsoft.com/office/officeart/2005/8/layout/funnel1"/>
    <dgm:cxn modelId="{3B041523-427A-4A7E-878B-6F8227F09601}" srcId="{D43BEB32-11E3-487E-B58F-4BCEA437E4FA}" destId="{4DBC0513-B4FB-411E-BACF-6B38D0B9AE18}" srcOrd="1" destOrd="0" parTransId="{CA320E88-3B3C-4DC0-8CC3-E33D1DB1A1DF}" sibTransId="{DCC99FBB-1C32-476A-A6EF-4C67BFC67408}"/>
    <dgm:cxn modelId="{AE6DA9C9-531D-48A9-B49D-E44FB3AF64EA}" type="presOf" srcId="{D43BEB32-11E3-487E-B58F-4BCEA437E4FA}" destId="{531BB126-5F5E-4A42-BED0-9BC314A6D0DE}" srcOrd="0" destOrd="0" presId="urn:microsoft.com/office/officeart/2005/8/layout/funnel1"/>
    <dgm:cxn modelId="{46A1EE01-2C4C-4AC1-B793-B59D41B3B2E2}" type="presParOf" srcId="{531BB126-5F5E-4A42-BED0-9BC314A6D0DE}" destId="{D34FEC80-3A20-4C52-9D16-00D9F3AB6914}" srcOrd="0" destOrd="0" presId="urn:microsoft.com/office/officeart/2005/8/layout/funnel1"/>
    <dgm:cxn modelId="{FEAA3ACE-3A17-4AF0-A221-EAD4D2AA6896}" type="presParOf" srcId="{531BB126-5F5E-4A42-BED0-9BC314A6D0DE}" destId="{AEEAD0AE-1ABD-45F1-BC3B-E313038422C2}" srcOrd="1" destOrd="0" presId="urn:microsoft.com/office/officeart/2005/8/layout/funnel1"/>
    <dgm:cxn modelId="{1AE6A2B0-95B3-4C07-AD62-5B717BF86CD1}" type="presParOf" srcId="{531BB126-5F5E-4A42-BED0-9BC314A6D0DE}" destId="{9C3B89B4-EBEA-49FA-B174-549B2A9A2739}" srcOrd="2" destOrd="0" presId="urn:microsoft.com/office/officeart/2005/8/layout/funnel1"/>
    <dgm:cxn modelId="{8FBC275D-6501-4D13-9D5C-75B08886AA61}" type="presParOf" srcId="{531BB126-5F5E-4A42-BED0-9BC314A6D0DE}" destId="{C21145B7-AF97-4F1A-8943-FFB2C91C3590}" srcOrd="3" destOrd="0" presId="urn:microsoft.com/office/officeart/2005/8/layout/funnel1"/>
    <dgm:cxn modelId="{F83785B2-328E-489E-8ABF-1BECBA534D06}" type="presParOf" srcId="{531BB126-5F5E-4A42-BED0-9BC314A6D0DE}" destId="{513B1D78-6CE7-425B-8958-3EC0E29EEEAF}" srcOrd="4" destOrd="0" presId="urn:microsoft.com/office/officeart/2005/8/layout/funnel1"/>
    <dgm:cxn modelId="{F4C4E833-3C52-41F0-AA9F-3BA390799A2E}" type="presParOf" srcId="{531BB126-5F5E-4A42-BED0-9BC314A6D0DE}" destId="{EF15FECA-684A-4601-98F6-3D5A75C64F79}" srcOrd="5" destOrd="0" presId="urn:microsoft.com/office/officeart/2005/8/layout/funnel1"/>
    <dgm:cxn modelId="{D502056F-D3DC-4CF4-A83C-F1BE4DC426BD}" type="presParOf" srcId="{531BB126-5F5E-4A42-BED0-9BC314A6D0DE}" destId="{6A024580-3A32-422E-878F-8BC7824E9A5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FEC80-3A20-4C52-9D16-00D9F3AB6914}">
      <dsp:nvSpPr>
        <dsp:cNvPr id="0" name=""/>
        <dsp:cNvSpPr/>
      </dsp:nvSpPr>
      <dsp:spPr>
        <a:xfrm>
          <a:off x="1089090" y="946351"/>
          <a:ext cx="3777321" cy="131181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AD0AE-1ABD-45F1-BC3B-E313038422C2}">
      <dsp:nvSpPr>
        <dsp:cNvPr id="0" name=""/>
        <dsp:cNvSpPr/>
      </dsp:nvSpPr>
      <dsp:spPr>
        <a:xfrm>
          <a:off x="3744416" y="4896546"/>
          <a:ext cx="732039" cy="46850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B89B4-EBEA-49FA-B174-549B2A9A2739}">
      <dsp:nvSpPr>
        <dsp:cNvPr id="0" name=""/>
        <dsp:cNvSpPr/>
      </dsp:nvSpPr>
      <dsp:spPr>
        <a:xfrm>
          <a:off x="2342524" y="4998825"/>
          <a:ext cx="3513787" cy="87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Дуальное обучение</a:t>
          </a:r>
          <a:endParaRPr lang="ru-RU" sz="2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2524" y="4998825"/>
        <a:ext cx="3513787" cy="878446"/>
      </dsp:txXfrm>
    </dsp:sp>
    <dsp:sp modelId="{C21145B7-AF97-4F1A-8943-FFB2C91C3590}">
      <dsp:nvSpPr>
        <dsp:cNvPr id="0" name=""/>
        <dsp:cNvSpPr/>
      </dsp:nvSpPr>
      <dsp:spPr>
        <a:xfrm>
          <a:off x="1656188" y="2160236"/>
          <a:ext cx="3019652" cy="131767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Программы краткосрочной подготовки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098406" y="2353204"/>
        <a:ext cx="2135216" cy="931734"/>
      </dsp:txXfrm>
    </dsp:sp>
    <dsp:sp modelId="{513B1D78-6CE7-425B-8958-3EC0E29EEEAF}">
      <dsp:nvSpPr>
        <dsp:cNvPr id="0" name=""/>
        <dsp:cNvSpPr/>
      </dsp:nvSpPr>
      <dsp:spPr>
        <a:xfrm>
          <a:off x="105751" y="1278396"/>
          <a:ext cx="2540112" cy="131767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ППССЗ</a:t>
          </a:r>
          <a:endParaRPr lang="ru-RU" sz="3300" b="1" kern="1200" dirty="0">
            <a:solidFill>
              <a:schemeClr val="tx1"/>
            </a:solidFill>
          </a:endParaRPr>
        </a:p>
      </dsp:txBody>
      <dsp:txXfrm>
        <a:off x="477742" y="1471364"/>
        <a:ext cx="1796130" cy="931734"/>
      </dsp:txXfrm>
    </dsp:sp>
    <dsp:sp modelId="{EF15FECA-684A-4601-98F6-3D5A75C64F79}">
      <dsp:nvSpPr>
        <dsp:cNvPr id="0" name=""/>
        <dsp:cNvSpPr/>
      </dsp:nvSpPr>
      <dsp:spPr>
        <a:xfrm>
          <a:off x="3177197" y="1029359"/>
          <a:ext cx="2058253" cy="131767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ППКРС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3478621" y="1222327"/>
        <a:ext cx="1455405" cy="931734"/>
      </dsp:txXfrm>
    </dsp:sp>
    <dsp:sp modelId="{6A024580-3A32-422E-878F-8BC7824E9A5D}">
      <dsp:nvSpPr>
        <dsp:cNvPr id="0" name=""/>
        <dsp:cNvSpPr/>
      </dsp:nvSpPr>
      <dsp:spPr>
        <a:xfrm>
          <a:off x="-449764" y="872374"/>
          <a:ext cx="6755841" cy="3279534"/>
        </a:xfrm>
        <a:prstGeom prst="funnel">
          <a:avLst/>
        </a:prstGeom>
        <a:solidFill>
          <a:schemeClr val="bg1">
            <a:lumMod val="95000"/>
            <a:alpha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0D44F-00EA-4802-8B1F-8AD6AFB57AF0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6B7AF-9A87-4971-B821-C8DD5FCC2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1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057B-0EF4-4A7E-9633-AF47E9DA483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3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1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4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6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3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1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0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4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6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8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8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45C43-65A5-46DB-BDB4-50B1AA9A402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1E0F-7F64-419E-8274-31A86D8B0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566720" cy="18002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реализации образовательных программ с элементами дуального обучения</a:t>
            </a:r>
            <a:endParaRPr lang="ru-RU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509120"/>
            <a:ext cx="5864696" cy="1417712"/>
          </a:xfrm>
        </p:spPr>
        <p:txBody>
          <a:bodyPr>
            <a:normAutofit/>
          </a:bodyPr>
          <a:lstStyle/>
          <a:p>
            <a:pPr algn="r"/>
            <a:r>
              <a:rPr lang="ru-RU" sz="2100" dirty="0"/>
              <a:t>Бочанова Наталья Владимировна</a:t>
            </a:r>
          </a:p>
          <a:p>
            <a:pPr algn="r"/>
            <a:r>
              <a:rPr lang="ru-RU" sz="2100" dirty="0"/>
              <a:t>ГАПОУ ТО «Тюменский техникум индустрии питания, коммерции и сервиса»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15" y="260648"/>
            <a:ext cx="1999190" cy="15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6094"/>
            <a:ext cx="8263830" cy="85516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anose="020F0502020204030204" pitchFamily="34" charset="0"/>
              </a:rPr>
              <a:t>ЭТАП 4: Профессиональная ориентация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112" y="2420888"/>
            <a:ext cx="4025848" cy="432048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Основные инструменты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системы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профессиональной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ориентации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• создание сети специализированных служб консультирования;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профильное обучение школьников;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проведение массовых </a:t>
            </a:r>
            <a:r>
              <a:rPr lang="ru-RU" sz="2000" dirty="0" err="1">
                <a:solidFill>
                  <a:schemeClr val="tx1"/>
                </a:solidFill>
              </a:rPr>
              <a:t>профориентационных</a:t>
            </a:r>
            <a:r>
              <a:rPr lang="ru-RU" sz="2000" dirty="0">
                <a:solidFill>
                  <a:schemeClr val="tx1"/>
                </a:solidFill>
              </a:rPr>
              <a:t> мероприятий (выездные </a:t>
            </a:r>
            <a:r>
              <a:rPr lang="ru-RU" sz="2000" dirty="0" smtClean="0">
                <a:solidFill>
                  <a:schemeClr val="tx1"/>
                </a:solidFill>
              </a:rPr>
              <a:t>дни  открытых </a:t>
            </a:r>
            <a:r>
              <a:rPr lang="ru-RU" sz="2000" dirty="0">
                <a:solidFill>
                  <a:schemeClr val="tx1"/>
                </a:solidFill>
              </a:rPr>
              <a:t>дверей);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проведение специализированных конкурсов для школьников (</a:t>
            </a:r>
            <a:r>
              <a:rPr lang="ru-RU" sz="2000" dirty="0" smtClean="0">
                <a:solidFill>
                  <a:schemeClr val="tx1"/>
                </a:solidFill>
              </a:rPr>
              <a:t>конкурсы профессионального </a:t>
            </a:r>
            <a:r>
              <a:rPr lang="ru-RU" sz="2000" dirty="0">
                <a:solidFill>
                  <a:schemeClr val="tx1"/>
                </a:solidFill>
              </a:rPr>
              <a:t>мастерства и т.д.);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информирование школьников и их семей о состоянии и перспективах </a:t>
            </a:r>
            <a:r>
              <a:rPr lang="ru-RU" sz="2000" dirty="0" smtClean="0">
                <a:solidFill>
                  <a:schemeClr val="tx1"/>
                </a:solidFill>
              </a:rPr>
              <a:t>рынка труда </a:t>
            </a:r>
            <a:r>
              <a:rPr lang="ru-RU" sz="2000" dirty="0">
                <a:solidFill>
                  <a:schemeClr val="tx1"/>
                </a:solidFill>
              </a:rPr>
              <a:t>и о качестве профессиональных образовательных организаций.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93" y="1276402"/>
            <a:ext cx="869896" cy="869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65" y="1398554"/>
            <a:ext cx="672679" cy="727025"/>
          </a:xfrm>
          <a:prstGeom prst="rect">
            <a:avLst/>
          </a:prstGeom>
        </p:spPr>
      </p:pic>
      <p:pic>
        <p:nvPicPr>
          <p:cNvPr id="11266" name="Picture 2" descr="https://leader-id.ru/upload/file/get/2603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2" y="1256560"/>
            <a:ext cx="1379835" cy="93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5364088" y="2196148"/>
            <a:ext cx="3005416" cy="440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002060"/>
                </a:solidFill>
              </a:rPr>
              <a:t>Информационная </a:t>
            </a:r>
            <a:r>
              <a:rPr lang="ru-RU" b="1" dirty="0" smtClean="0">
                <a:solidFill>
                  <a:srgbClr val="002060"/>
                </a:solidFill>
              </a:rPr>
              <a:t>кампания с использованием ресурсов: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Сайт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Город 360+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Рекламная продукция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Программы ранней профориентации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Дни открытых дверей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Ярмарки, соц. проекты и др.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72" y="1278965"/>
            <a:ext cx="872473" cy="692696"/>
          </a:xfrm>
          <a:prstGeom prst="rect">
            <a:avLst/>
          </a:prstGeom>
        </p:spPr>
      </p:pic>
      <p:pic>
        <p:nvPicPr>
          <p:cNvPr id="10" name="Рисунок 9" descr="Логотип ТТИПКиС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89829"/>
            <a:ext cx="793626" cy="870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82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88453" y="404496"/>
            <a:ext cx="5535587" cy="7631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prstDash val="sysDot"/>
          </a:ln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Информационная кампания по популяризации  рабочих профессий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11" y="5466878"/>
            <a:ext cx="1610075" cy="1207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643810" y="2807093"/>
            <a:ext cx="2286796" cy="36295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 МАРКА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18154" y="1546892"/>
            <a:ext cx="1917488" cy="36295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ПрофиБудуЯ</a:t>
            </a:r>
            <a:endParaRPr lang="ru-RU" sz="19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http://www.tt-et.ru/images/2015/1.2015/profi/IMG_68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"/>
          <a:stretch/>
        </p:blipFill>
        <p:spPr bwMode="auto">
          <a:xfrm>
            <a:off x="2818154" y="2239476"/>
            <a:ext cx="1975268" cy="1231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6" name="Picture 2" descr="G:\сад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577" y="1650226"/>
            <a:ext cx="1975798" cy="1338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66531" y="3471203"/>
            <a:ext cx="2315248" cy="6061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ранней профориентации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/>
          <a:srcRect r="9144"/>
          <a:stretch/>
        </p:blipFill>
        <p:spPr>
          <a:xfrm>
            <a:off x="256908" y="4229905"/>
            <a:ext cx="1763135" cy="1207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58" y="3469755"/>
            <a:ext cx="1775048" cy="121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Объект 7"/>
          <p:cNvPicPr>
            <a:picLocks noChangeAspect="1"/>
          </p:cNvPicPr>
          <p:nvPr/>
        </p:nvPicPr>
        <p:blipFill rotWithShape="1">
          <a:blip r:embed="rId8"/>
          <a:srcRect l="32476" t="43763" r="32822" b="26102"/>
          <a:stretch/>
        </p:blipFill>
        <p:spPr>
          <a:xfrm>
            <a:off x="6043279" y="264287"/>
            <a:ext cx="3108960" cy="23726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l="32916" t="37991" r="34367" b="20100"/>
          <a:stretch/>
        </p:blipFill>
        <p:spPr>
          <a:xfrm>
            <a:off x="3758388" y="3800828"/>
            <a:ext cx="3235555" cy="29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6094"/>
            <a:ext cx="8263830" cy="855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Calibri" panose="020F0502020204030204" pitchFamily="34" charset="0"/>
              </a:rPr>
              <a:t>ЭТАП 5: </a:t>
            </a:r>
            <a:r>
              <a:rPr lang="ru-RU" sz="3600" b="1" dirty="0" smtClean="0"/>
              <a:t>Обновление образовательных программ</a:t>
            </a: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73" y="2111725"/>
            <a:ext cx="9083927" cy="467190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Общий алгоритм обновления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ОПОП :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1. Создание совместной Рабочей группы, состоящей из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представителей предприятий-работодателей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 представителей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ПОО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Сравнительный анализ национальных и корпоративных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профессиональных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стандартов предприятий-работодателей с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ФГОС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. Разработка процедур и средств оценки результатов обучения по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программе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4. Разработка структуры и содержания программы, удовлетворяющей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требованиям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ФГОС СПО, профессиональным стандартам и требованиям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организаций-работодателей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5. Разработка учебного плана и календарного графика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синхронизированного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 деятельностью организаций-работодателей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. Экспертиза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ОПОП с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участием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всех заинтересованных сторон и возможностью привлечения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 экспертизе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выпускников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ПОО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93" y="1276402"/>
            <a:ext cx="869896" cy="869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65" y="1398554"/>
            <a:ext cx="672679" cy="727025"/>
          </a:xfrm>
          <a:prstGeom prst="rect">
            <a:avLst/>
          </a:prstGeom>
        </p:spPr>
      </p:pic>
      <p:pic>
        <p:nvPicPr>
          <p:cNvPr id="11266" name="Picture 2" descr="https://leader-id.ru/upload/file/get/2603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2" y="1256560"/>
            <a:ext cx="1379835" cy="93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50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8352928" cy="6192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Программы, реализуемые с элементами дуальной системы обучения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619672" y="980728"/>
          <a:ext cx="585631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53136"/>
            <a:ext cx="161185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6896436" y="2705152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Колледж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496362" y="2078347"/>
            <a:ext cx="1289725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ВУЗ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9632" y="5230721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Колледж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8530" y="3940160"/>
            <a:ext cx="1872208" cy="6463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Обучающийся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697619"/>
            <a:ext cx="1872208" cy="4357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Обучающийся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831" y="-307566"/>
            <a:ext cx="7683004" cy="78315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Модели реализации дуального обучения в России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6090" y="2086081"/>
            <a:ext cx="2162101" cy="5071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Обучающийся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2574" y="2550028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Колледж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519" y="2601345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Крупное предприятие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35466" y="1143279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Колледж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5631" y="1060096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9831" y="4631479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Учебное предприятие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4516224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Предприятие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36651" y="1115025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3157" y="1105062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Малые и средние предприятия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32455" y="5230721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Колледж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77775" y="4692873"/>
            <a:ext cx="1872208" cy="5112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Обучающийся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67238" y="5575578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</a:t>
            </a:r>
          </a:p>
          <a:p>
            <a:pPr algn="ctr"/>
            <a:r>
              <a:rPr lang="ru-RU" dirty="0" smtClean="0"/>
              <a:t>компетенций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26314" y="4734224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Предприятие</a:t>
            </a:r>
            <a:endParaRPr lang="ru-RU" dirty="0"/>
          </a:p>
        </p:txBody>
      </p:sp>
      <p:sp>
        <p:nvSpPr>
          <p:cNvPr id="3" name="Восьмиугольник 2"/>
          <p:cNvSpPr/>
          <p:nvPr/>
        </p:nvSpPr>
        <p:spPr>
          <a:xfrm>
            <a:off x="411406" y="2051900"/>
            <a:ext cx="546224" cy="576064"/>
          </a:xfrm>
          <a:prstGeom prst="oc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Восьмиугольник 19"/>
          <p:cNvSpPr/>
          <p:nvPr/>
        </p:nvSpPr>
        <p:spPr>
          <a:xfrm>
            <a:off x="5652298" y="4626212"/>
            <a:ext cx="546224" cy="576064"/>
          </a:xfrm>
          <a:prstGeom prst="oc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1" name="Восьмиугольник 20"/>
          <p:cNvSpPr/>
          <p:nvPr/>
        </p:nvSpPr>
        <p:spPr>
          <a:xfrm>
            <a:off x="889639" y="3948411"/>
            <a:ext cx="546224" cy="576064"/>
          </a:xfrm>
          <a:prstGeom prst="oc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2" name="Восьмиугольник 21"/>
          <p:cNvSpPr/>
          <p:nvPr/>
        </p:nvSpPr>
        <p:spPr>
          <a:xfrm>
            <a:off x="2975014" y="611443"/>
            <a:ext cx="546224" cy="576064"/>
          </a:xfrm>
          <a:prstGeom prst="oc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09" y="2723835"/>
            <a:ext cx="2305849" cy="1751552"/>
          </a:xfrm>
          <a:prstGeom prst="rect">
            <a:avLst/>
          </a:prstGeom>
        </p:spPr>
      </p:pic>
      <p:sp>
        <p:nvSpPr>
          <p:cNvPr id="24" name="Выноска с четырьмя стрелками 23"/>
          <p:cNvSpPr/>
          <p:nvPr/>
        </p:nvSpPr>
        <p:spPr>
          <a:xfrm>
            <a:off x="1557556" y="2390635"/>
            <a:ext cx="564944" cy="495108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носка с четырьмя стрелками 24"/>
          <p:cNvSpPr/>
          <p:nvPr/>
        </p:nvSpPr>
        <p:spPr>
          <a:xfrm>
            <a:off x="4088395" y="963785"/>
            <a:ext cx="564944" cy="495108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 с четырьмя стрелками 25"/>
          <p:cNvSpPr/>
          <p:nvPr/>
        </p:nvSpPr>
        <p:spPr>
          <a:xfrm>
            <a:off x="5934989" y="5216571"/>
            <a:ext cx="564944" cy="495108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 с четырьмя стрелками 26"/>
          <p:cNvSpPr/>
          <p:nvPr/>
        </p:nvSpPr>
        <p:spPr>
          <a:xfrm>
            <a:off x="1889599" y="4435242"/>
            <a:ext cx="564944" cy="495108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913879" y="1595544"/>
            <a:ext cx="1872208" cy="5112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Обучающийся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32455" y="2104903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Предприятие</a:t>
            </a:r>
            <a:endParaRPr lang="ru-RU" dirty="0"/>
          </a:p>
        </p:txBody>
      </p:sp>
      <p:sp>
        <p:nvSpPr>
          <p:cNvPr id="31" name="Выноска с четырьмя стрелками 30"/>
          <p:cNvSpPr/>
          <p:nvPr/>
        </p:nvSpPr>
        <p:spPr>
          <a:xfrm>
            <a:off x="7444865" y="1911106"/>
            <a:ext cx="564944" cy="495108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осьмиугольник 31"/>
          <p:cNvSpPr/>
          <p:nvPr/>
        </p:nvSpPr>
        <p:spPr>
          <a:xfrm>
            <a:off x="6499933" y="1686805"/>
            <a:ext cx="546224" cy="576064"/>
          </a:xfrm>
          <a:prstGeom prst="oc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78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6192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0166" y="782706"/>
            <a:ext cx="324036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 реализации программ с элементами дуальной системы обучения в Тюменской области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37660" y="3228329"/>
            <a:ext cx="3240360" cy="1356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по индивидуальному учебному плану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199947"/>
            <a:ext cx="3240360" cy="1338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Групповое обучение по адаптированному учебному плану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55714" y="2294874"/>
            <a:ext cx="996206" cy="858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67485" y="2294874"/>
            <a:ext cx="1296144" cy="858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4554183" y="4595086"/>
            <a:ext cx="2232248" cy="115212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53128" y="4349655"/>
            <a:ext cx="3240360" cy="1356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практики за счет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вариатива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ПМ на предприятии (МДК + практика)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105726" y="4372855"/>
            <a:ext cx="396044" cy="173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802364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Групповое обучение по дуальной системе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2743" y="1628800"/>
            <a:ext cx="7957563" cy="400918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7504" y="750459"/>
          <a:ext cx="9143997" cy="7533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087"/>
                <a:gridCol w="2458227"/>
                <a:gridCol w="217844"/>
                <a:gridCol w="290456"/>
                <a:gridCol w="272685"/>
                <a:gridCol w="357994"/>
                <a:gridCol w="357485"/>
                <a:gridCol w="246788"/>
                <a:gridCol w="357485"/>
                <a:gridCol w="429593"/>
                <a:gridCol w="117607"/>
                <a:gridCol w="429593"/>
                <a:gridCol w="357485"/>
                <a:gridCol w="117607"/>
                <a:gridCol w="378305"/>
                <a:gridCol w="117607"/>
                <a:gridCol w="378305"/>
                <a:gridCol w="357994"/>
                <a:gridCol w="117607"/>
                <a:gridCol w="357994"/>
                <a:gridCol w="178824"/>
                <a:gridCol w="178824"/>
                <a:gridCol w="117607"/>
                <a:gridCol w="357994"/>
              </a:tblGrid>
              <a:tr h="229589">
                <a:tc gridSpan="2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Выписка из плана учебного процесса (Программа подготовки специалистов среднего звена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по специальности 38.02.03 Операционная деятельность в логистике)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1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Индекс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 циклов, дисциплин, профессиональных модулей,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мдк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, практик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Формы промежуточной аттестации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Учебная нагрузка обучающихся (час.)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Распределение обязательной нагрузки по курсам и семестрам (час. в семестр)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0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Максимальная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Самостоятельная работа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Обязательная аудиторная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всего занятий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 том числе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 курс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 курс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 курс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лекций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лаб. и практ. занятий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курсовых работ проектов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   семестр 17 недель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   семестр  22    недели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   семестр 16 недель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   семестр  23    недели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   семестр 16 недель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   семестр  14    недель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ПМ.00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Профессиональные модули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0/0/6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2034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522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1512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522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970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244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584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МДК.03.01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Оптимизация ресурсов организаций (подразделений)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Эк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МДК.03.02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Оценка инвестиционных проектов в</a:t>
                      </a:r>
                      <a:b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логистической системе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Эк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ПП.02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Производственная практика (по профилю специальности)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ПМ.04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Оценка эффективности работы логистических систем и контроль логистических операций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0/0/1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МДК.04.01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Основы контроля и оценки эффективности функционирования логистических систем и операций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Эк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ПП.02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Производственная практика (по профилю специальности)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ПП.02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Производственная практика( по профилю специальности)*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05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ПМ.05*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Выполнение работ по профессии 12759 Кладовщик*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0/0/1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900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648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396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144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504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МДК.05.01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Теоретическое обучение по профессии Кладовщик*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Э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756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504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252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144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360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УП.00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Учебная практика*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ПП.02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Производственная практика (по профилю специальности)*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108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108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108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C00000"/>
                          </a:solidFill>
                          <a:effectLst/>
                        </a:rPr>
                        <a:t>108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1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0/28/13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5634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1722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3912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1667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2225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792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780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576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ПДП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Преддипломная  практика                                                                            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ГИА.00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Государственная (итоговая) аттестация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Консультации на учебную группу по 100 часов в год (всего 300 часов)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всего 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дисциплин и МДК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учебной практики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Государственная (итоговая) аттестация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производственной практики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 нед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1. Программа базовой подготовки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экзаменов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1.1  Дипломный проект (работа)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дифф. зачетов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82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Выполнение дипломного проекта (работы) с 15.05.2017  по 11.06.2017 (всего 4 нед.)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зачетов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52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Защита дипломного проекта (работы) с 12.06.2017 по 25.06.2017 (всего 2 нед.)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контрольных работ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75" marR="275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3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249"/>
            <a:ext cx="7814692" cy="6834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учебный план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548682"/>
          <a:ext cx="9143999" cy="619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7084"/>
                <a:gridCol w="763952"/>
                <a:gridCol w="993021"/>
                <a:gridCol w="1246111"/>
                <a:gridCol w="1058096"/>
                <a:gridCol w="114782"/>
                <a:gridCol w="834842"/>
                <a:gridCol w="1246111"/>
              </a:tblGrid>
              <a:tr h="18833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Учебная дисциплина,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профессиональный модуль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Форма аттестации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Распределение учебного времени по семестрам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 том числе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Практика (базовое предприятие),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количество часов, 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Теоретическое обучение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(ПОО)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ЛПЗ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ПОО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Базовое предприятие 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33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1 семестр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ОГСЭ.01 Основы философии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ОГСЭ.03 Иностранный язык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ОГСЭ.04 Физическая культура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ЕН.01 Математика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ЕН.03 Химия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ОП.01 Микробиология, санитария и гигиена в пищевом производстве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МДК.07.01 Выполнение работ по профессии кондитер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162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Итого 1 семестр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576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172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2 семестр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Учебная практика по ПМ.07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Выполнение работ по профессии кондитер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 квал.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540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540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ОГСЭ.03 Иностранный язык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ОГСЭ.04 Физическая культура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ЕН.03 Химия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ДЗ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МДК 01.01 Технология полуфабрикатов для сложной кулинарной продукции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64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C00000"/>
                          </a:solidFill>
                          <a:effectLst/>
                        </a:rPr>
                        <a:t>МДК 01.01 Технология полуфабрикатов для сложной кулинарной продукции*</a:t>
                      </a:r>
                      <a:endParaRPr lang="ru-RU" sz="1100" i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Производственная практика (по профилю специальности) по ПМ 01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Итого 2 семестр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864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82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576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Всего  1 курс: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1440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380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254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576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Всего ПОО/БП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1440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830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159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Индивидуальный учебный план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0" lvl="8" indent="0">
              <a:buNone/>
            </a:pPr>
            <a:r>
              <a:rPr lang="ru-RU" sz="4800" dirty="0" smtClean="0"/>
              <a:t> ≠</a:t>
            </a:r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48506" y="1507342"/>
            <a:ext cx="2304256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ИУП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17270" y="1464621"/>
            <a:ext cx="2304256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ИУП </a:t>
            </a:r>
          </a:p>
          <a:p>
            <a:pPr algn="ctr"/>
            <a:r>
              <a:rPr lang="ru-RU" dirty="0" smtClean="0"/>
              <a:t>дуальное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9609" y="3327776"/>
            <a:ext cx="2036433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Самостоятельное освоение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7738" y="3327774"/>
            <a:ext cx="1680772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ПОО</a:t>
            </a:r>
          </a:p>
          <a:p>
            <a:pPr algn="ctr"/>
            <a:r>
              <a:rPr lang="ru-RU" dirty="0" smtClean="0"/>
              <a:t>теория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02048" y="3327775"/>
            <a:ext cx="1709942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Предприятие теория и практика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3327776"/>
            <a:ext cx="1728192" cy="1070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в ПОО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flipH="1">
            <a:off x="1051866" y="2578151"/>
            <a:ext cx="1448768" cy="749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500634" y="2578152"/>
            <a:ext cx="1279278" cy="749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508293" y="2535430"/>
            <a:ext cx="1238221" cy="792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746514" y="2558921"/>
            <a:ext cx="1393317" cy="76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3502230" y="4716941"/>
            <a:ext cx="22322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Механизм реализации программы с элементами дуального обучения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7" y="2629845"/>
            <a:ext cx="679010" cy="680324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040130" y="4673397"/>
            <a:ext cx="3223260" cy="59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48935" y="4673397"/>
            <a:ext cx="3223260" cy="59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967333" y="3204599"/>
            <a:ext cx="1453203" cy="902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техникум</a:t>
            </a:r>
          </a:p>
        </p:txBody>
      </p:sp>
      <p:sp>
        <p:nvSpPr>
          <p:cNvPr id="7" name="Овал 6"/>
          <p:cNvSpPr/>
          <p:nvPr/>
        </p:nvSpPr>
        <p:spPr>
          <a:xfrm>
            <a:off x="2675278" y="3134429"/>
            <a:ext cx="5529605" cy="902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1236220" y="3946167"/>
            <a:ext cx="802256" cy="83460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210578" y="3886570"/>
            <a:ext cx="802256" cy="92124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ЛПЗ</a:t>
            </a: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5043912" y="3801015"/>
            <a:ext cx="802256" cy="93258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УП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6201571" y="3801015"/>
            <a:ext cx="802256" cy="9212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ПП</a:t>
            </a: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6958102" y="3759438"/>
            <a:ext cx="802256" cy="92124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ПДП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84" y="2760850"/>
            <a:ext cx="2926511" cy="709679"/>
          </a:xfrm>
          <a:prstGeom prst="rect">
            <a:avLst/>
          </a:prstGeom>
        </p:spPr>
      </p:pic>
      <p:pic>
        <p:nvPicPr>
          <p:cNvPr id="16" name="Объект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39" y="2637271"/>
            <a:ext cx="664190" cy="6654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17" name="Объект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33" y="2624408"/>
            <a:ext cx="677027" cy="6783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68210" y="2358000"/>
            <a:ext cx="2826293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СТУДЕНТ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31892" y="2486307"/>
            <a:ext cx="2826293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ПРАКТИКАНТ</a:t>
            </a: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4271683" y="4807818"/>
            <a:ext cx="697229" cy="2971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9298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33" y="4534648"/>
            <a:ext cx="1429066" cy="14926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Апрель 2014 </a:t>
            </a:r>
            <a:r>
              <a:rPr lang="ru-RU" sz="1400" dirty="0"/>
              <a:t>– Проект (Всероссийский конкурс «Моя страна – моя Россия»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3177" y="4645746"/>
            <a:ext cx="1440250" cy="1400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Сентябрь 2014 </a:t>
            </a:r>
            <a:r>
              <a:rPr lang="ru-RU" sz="1400" dirty="0"/>
              <a:t>– начало обучения пилотной группы  </a:t>
            </a:r>
          </a:p>
          <a:p>
            <a:pPr algn="ctr"/>
            <a:r>
              <a:rPr lang="ru-RU" sz="1400" dirty="0"/>
              <a:t>(25 чел.)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24895" y="4771584"/>
            <a:ext cx="1253347" cy="14859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Октябрь  2014  </a:t>
            </a:r>
            <a:r>
              <a:rPr lang="ru-RU" sz="1400" dirty="0"/>
              <a:t>- </a:t>
            </a:r>
            <a:r>
              <a:rPr lang="ru-RU" sz="1400" dirty="0" smtClean="0"/>
              <a:t>комиссия по </a:t>
            </a:r>
            <a:r>
              <a:rPr lang="ru-RU" sz="1400" dirty="0" err="1" smtClean="0"/>
              <a:t>проф.оразованию</a:t>
            </a:r>
            <a:r>
              <a:rPr lang="ru-RU" sz="1400" dirty="0" smtClean="0"/>
              <a:t> Российско-Германской ВТП в Москве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00542" y="4873641"/>
            <a:ext cx="1253347" cy="14859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Апрель 2015  </a:t>
            </a:r>
            <a:r>
              <a:rPr lang="ru-RU" sz="1400" dirty="0"/>
              <a:t>- статус Областной базовой площадки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0701"/>
            <a:ext cx="7772400" cy="136207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Областная Базовая площадка</a:t>
            </a:r>
            <a:br>
              <a:rPr lang="ru-RU" sz="2800" b="1" dirty="0"/>
            </a:br>
            <a:r>
              <a:rPr lang="ru-RU" sz="2800" b="1" dirty="0">
                <a:solidFill>
                  <a:srgbClr val="C00000"/>
                </a:solidFill>
              </a:rPr>
              <a:t>Внедрение элементов дуальной системы обучения в профессиональное образование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3866" y="1527102"/>
            <a:ext cx="7886700" cy="63125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Цель </a:t>
            </a:r>
            <a:r>
              <a:rPr lang="ru-RU" dirty="0">
                <a:solidFill>
                  <a:schemeClr val="tx1"/>
                </a:solidFill>
              </a:rPr>
              <a:t>Проекта: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совершенствование модели подготовки </a:t>
            </a:r>
            <a:r>
              <a:rPr lang="ru-RU" dirty="0" smtClean="0">
                <a:solidFill>
                  <a:schemeClr val="tx1"/>
                </a:solidFill>
              </a:rPr>
              <a:t>рабочих кадров </a:t>
            </a:r>
            <a:r>
              <a:rPr lang="ru-RU" dirty="0">
                <a:solidFill>
                  <a:schemeClr val="tx1"/>
                </a:solidFill>
              </a:rPr>
              <a:t>с учетом реальных потребностей регионального рынка труда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88720" y="5034392"/>
            <a:ext cx="1322028" cy="15179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С сентября 2015- </a:t>
            </a:r>
            <a:r>
              <a:rPr lang="ru-RU" sz="1400" dirty="0"/>
              <a:t>Т</a:t>
            </a:r>
            <a:r>
              <a:rPr lang="ru-RU" sz="1400" dirty="0" smtClean="0"/>
              <a:t>иражирование </a:t>
            </a:r>
            <a:r>
              <a:rPr lang="ru-RU" sz="1400" dirty="0"/>
              <a:t>опыта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51836" y="5147214"/>
            <a:ext cx="1559320" cy="1659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20 января 2016 </a:t>
            </a:r>
            <a:r>
              <a:rPr lang="ru-RU" sz="1400" dirty="0" smtClean="0"/>
              <a:t>–</a:t>
            </a:r>
          </a:p>
          <a:p>
            <a:pPr algn="ctr"/>
            <a:r>
              <a:rPr lang="ru-RU" sz="1400" dirty="0" smtClean="0"/>
              <a:t>Опубликованы Методические рекомендации по реализации дуальной модели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05190" y="5246040"/>
            <a:ext cx="1438810" cy="1673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май 2016 </a:t>
            </a:r>
            <a:r>
              <a:rPr lang="ru-RU" sz="1400" dirty="0"/>
              <a:t>– обучается 132 чел по </a:t>
            </a:r>
          </a:p>
          <a:p>
            <a:pPr algn="ctr"/>
            <a:r>
              <a:rPr lang="ru-RU" sz="1400" dirty="0"/>
              <a:t>6 специальностям  </a:t>
            </a:r>
          </a:p>
          <a:p>
            <a:pPr algn="ctr"/>
            <a:r>
              <a:rPr lang="ru-RU" sz="1400" dirty="0"/>
              <a:t>( 12 % контингента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6" y="6046609"/>
            <a:ext cx="2229444" cy="9379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-30803" y="2048103"/>
            <a:ext cx="91160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Задачи:</a:t>
            </a:r>
            <a:endParaRPr lang="ru-RU" sz="1600" dirty="0"/>
          </a:p>
          <a:p>
            <a:r>
              <a:rPr lang="ru-RU" sz="1600" b="1" dirty="0"/>
              <a:t> </a:t>
            </a:r>
            <a:r>
              <a:rPr lang="ru-RU" sz="1600" dirty="0"/>
              <a:t>1.  </a:t>
            </a:r>
            <a:r>
              <a:rPr lang="ru-RU" dirty="0"/>
              <a:t>Разработать и модернизировать совместно с работодателями образовательные программы, </a:t>
            </a:r>
            <a:r>
              <a:rPr lang="ru-RU" dirty="0" smtClean="0"/>
              <a:t>удовлетворяющие </a:t>
            </a:r>
            <a:r>
              <a:rPr lang="ru-RU" dirty="0"/>
              <a:t>требованиям ФГОС и запросам </a:t>
            </a:r>
            <a:r>
              <a:rPr lang="ru-RU" dirty="0" smtClean="0"/>
              <a:t>работодателей (ПС)</a:t>
            </a:r>
            <a:endParaRPr lang="ru-RU" dirty="0"/>
          </a:p>
          <a:p>
            <a:r>
              <a:rPr lang="ru-RU" dirty="0"/>
              <a:t>2.   Развить и совершенствовать принципы и механизмы сетевого взаимодействия и кооперации с социальными </a:t>
            </a:r>
            <a:r>
              <a:rPr lang="ru-RU" dirty="0" smtClean="0"/>
              <a:t>партнерами</a:t>
            </a:r>
            <a:endParaRPr lang="ru-RU" dirty="0"/>
          </a:p>
          <a:p>
            <a:r>
              <a:rPr lang="ru-RU" dirty="0"/>
              <a:t>3.   Реализовать практическую подготовку обучающихся на основе принципов дуального </a:t>
            </a:r>
            <a:r>
              <a:rPr lang="ru-RU" dirty="0" smtClean="0"/>
              <a:t>обучения</a:t>
            </a:r>
            <a:endParaRPr lang="ru-RU" dirty="0"/>
          </a:p>
          <a:p>
            <a:r>
              <a:rPr lang="ru-RU" dirty="0"/>
              <a:t>4. Разработать механизм совместного финансирования профессионального </a:t>
            </a:r>
            <a:r>
              <a:rPr lang="ru-RU" dirty="0" smtClean="0"/>
              <a:t>обучения</a:t>
            </a:r>
            <a:endParaRPr lang="ru-RU" dirty="0"/>
          </a:p>
          <a:p>
            <a:r>
              <a:rPr lang="ru-RU" dirty="0"/>
              <a:t>5.  Удовлетворить запросы рынка труда Тюменской области в квалифицированных </a:t>
            </a:r>
            <a:r>
              <a:rPr lang="ru-RU" dirty="0" smtClean="0"/>
              <a:t>кадрах</a:t>
            </a:r>
            <a:endParaRPr lang="ru-RU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605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6094"/>
            <a:ext cx="8263830" cy="85516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libri" panose="020F0502020204030204" pitchFamily="34" charset="0"/>
              </a:rPr>
              <a:t>ЭТАП 6: </a:t>
            </a:r>
            <a:r>
              <a:rPr lang="ru-RU" sz="3200" b="1" dirty="0" smtClean="0"/>
              <a:t>Организация производственной практики</a:t>
            </a: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73" y="2111725"/>
            <a:ext cx="9083927" cy="467190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Прежде чем студенты попадут на производственные площадки (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особенно на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участках высокотехнологических и опасных производственных процессов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), должно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быть организовано </a:t>
            </a:r>
            <a:r>
              <a:rPr lang="ru-RU" sz="2000" dirty="0">
                <a:solidFill>
                  <a:srgbClr val="C00000"/>
                </a:solidFill>
              </a:rPr>
              <a:t>предварительное обучение в тренажерном </a:t>
            </a:r>
            <a:r>
              <a:rPr lang="ru-RU" sz="2000" dirty="0" smtClean="0">
                <a:solidFill>
                  <a:srgbClr val="C00000"/>
                </a:solidFill>
              </a:rPr>
              <a:t>учебном </a:t>
            </a:r>
            <a:r>
              <a:rPr lang="ru-RU" sz="2000" dirty="0">
                <a:solidFill>
                  <a:srgbClr val="C00000"/>
                </a:solidFill>
              </a:rPr>
              <a:t>классе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, где учащиеся на имитационных тренажерах пройдут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соответствующую подготовку.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Производственная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практика организуется в производственных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подразделениях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предприятия. Предприятие во время нахождения студентов на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производстве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обеспечивает их средствами обучения и расходными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материалами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В некоторых пилотных регионах проекта Агентства участники реализации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образовательного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процесса совместно составляют график перемещения студентов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во время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прохождения практики, используя </a:t>
            </a:r>
            <a:r>
              <a:rPr lang="ru-RU" sz="2000" dirty="0">
                <a:solidFill>
                  <a:srgbClr val="C00000"/>
                </a:solidFill>
              </a:rPr>
              <a:t>«правило ротации»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- смена места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обучения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93" y="1276402"/>
            <a:ext cx="869896" cy="869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65" y="1398554"/>
            <a:ext cx="672679" cy="727025"/>
          </a:xfrm>
          <a:prstGeom prst="rect">
            <a:avLst/>
          </a:prstGeom>
        </p:spPr>
      </p:pic>
      <p:pic>
        <p:nvPicPr>
          <p:cNvPr id="11266" name="Picture 2" descr="https://leader-id.ru/upload/file/get/2603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2" y="1256560"/>
            <a:ext cx="1379835" cy="93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65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6192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1124744"/>
            <a:ext cx="3240360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3185560"/>
            <a:ext cx="3240360" cy="1356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Рассредоточено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(3 дня теории + 3 дня практики)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206806"/>
            <a:ext cx="3240360" cy="1338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Концентрировано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(11 недель теории + 11 недель практики)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55714" y="2294874"/>
            <a:ext cx="996206" cy="858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67485" y="2294874"/>
            <a:ext cx="1296144" cy="858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3683309" y="4797152"/>
            <a:ext cx="223224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Дуальная модель: </a:t>
            </a:r>
            <a:br>
              <a:rPr lang="ru-RU" dirty="0" smtClean="0"/>
            </a:br>
            <a:r>
              <a:rPr lang="ru-RU" dirty="0" smtClean="0"/>
              <a:t>практическое обучение на предприятии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29" y="2379381"/>
            <a:ext cx="2880320" cy="288032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65585" y="4303705"/>
            <a:ext cx="4119387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 специалистами предприятия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22473" y="5225290"/>
            <a:ext cx="3744416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 для предприятия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348563"/>
            <a:ext cx="3356273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 за счет предприятия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2448202"/>
            <a:ext cx="352839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 на предприятии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285627"/>
            <a:ext cx="671681" cy="1482364"/>
          </a:xfrm>
        </p:spPr>
      </p:pic>
    </p:spTree>
    <p:extLst>
      <p:ext uri="{BB962C8B-B14F-4D97-AF65-F5344CB8AC3E}">
        <p14:creationId xmlns:p14="http://schemas.microsoft.com/office/powerpoint/2010/main" val="39223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8370"/>
            <a:ext cx="8820472" cy="565526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За каждым студентом закрепляется </a:t>
            </a:r>
            <a:r>
              <a:rPr lang="ru-RU" sz="2000" dirty="0">
                <a:solidFill>
                  <a:srgbClr val="FF0000"/>
                </a:solidFill>
              </a:rPr>
              <a:t>наставник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– наиболее </a:t>
            </a:r>
            <a:r>
              <a:rPr lang="ru-RU" sz="2000" dirty="0" smtClean="0">
                <a:solidFill>
                  <a:srgbClr val="FF0000"/>
                </a:solidFill>
              </a:rPr>
              <a:t>квалифицированный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специалист предприятия, прошедший </a:t>
            </a:r>
            <a:r>
              <a:rPr lang="ru-RU" sz="2000" dirty="0">
                <a:solidFill>
                  <a:srgbClr val="FF0000"/>
                </a:solidFill>
              </a:rPr>
              <a:t>педагогическую подготовку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и осуществляющий: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• Передачу личного профессионального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опыта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• Формирование общих и профессиональных компетенций, обучение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наиболее рациональным приемам и методам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работы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• Мобильную корректировку профессиональных компетенций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студентов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• Обеспечение оптимального использования времени 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ресурсов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• Повышение мотивации студентов к установлению длительных трудовых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отношений с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предприятием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• Приобщение студентов к корпоративной культуре предприятия.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69" y="46673"/>
            <a:ext cx="869896" cy="869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65" y="59414"/>
            <a:ext cx="672679" cy="727025"/>
          </a:xfrm>
          <a:prstGeom prst="rect">
            <a:avLst/>
          </a:prstGeom>
        </p:spPr>
      </p:pic>
      <p:pic>
        <p:nvPicPr>
          <p:cNvPr id="11266" name="Picture 2" descr="https://leader-id.ru/upload/file/get/2603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2" y="116632"/>
            <a:ext cx="1383053" cy="9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71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328592" cy="4951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Проблема наставников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83765"/>
            <a:ext cx="7886700" cy="6174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4778271" y="1448781"/>
            <a:ext cx="2962853" cy="1665116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тсутствие на предприятии: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Нормативов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Ресурсов </a:t>
            </a:r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899592" y="1381239"/>
            <a:ext cx="3181482" cy="1800200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Нормативно-правовая основа</a:t>
            </a:r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810677" y="1885295"/>
            <a:ext cx="1152128" cy="792088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334061" y="2474831"/>
            <a:ext cx="2100020" cy="2421328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Профессионализм  наставников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87" y="4861697"/>
            <a:ext cx="2376916" cy="20023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88" y="1552265"/>
            <a:ext cx="641165" cy="8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6094"/>
            <a:ext cx="8263830" cy="855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Calibri" panose="020F0502020204030204" pitchFamily="34" charset="0"/>
              </a:rPr>
              <a:t>ЭТАП 7: </a:t>
            </a:r>
            <a:r>
              <a:rPr lang="ru-RU" sz="3600" b="1" dirty="0" smtClean="0"/>
              <a:t>Оценка профессиональной квалификации</a:t>
            </a: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9" y="2333443"/>
            <a:ext cx="8234354" cy="458619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ОЦЕНКА МОЖЕТ БЫТЬ ОСУЩЕСТВЛЕНА </a:t>
            </a:r>
            <a:r>
              <a:rPr lang="ru-RU" sz="2000" dirty="0" smtClean="0">
                <a:solidFill>
                  <a:schemeClr val="tx1"/>
                </a:solidFill>
              </a:rPr>
              <a:t>ПОСРЕДСТВОМ: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Развития </a:t>
            </a:r>
            <a:r>
              <a:rPr lang="ru-RU" sz="2400" dirty="0">
                <a:solidFill>
                  <a:schemeClr val="tx1"/>
                </a:solidFill>
              </a:rPr>
              <a:t>центров и органов по аккредитации образовательных </a:t>
            </a:r>
            <a:r>
              <a:rPr lang="ru-RU" sz="2400" dirty="0" smtClean="0">
                <a:solidFill>
                  <a:schemeClr val="tx1"/>
                </a:solidFill>
              </a:rPr>
              <a:t>программ, оценке </a:t>
            </a:r>
            <a:r>
              <a:rPr lang="ru-RU" sz="2400" dirty="0">
                <a:solidFill>
                  <a:schemeClr val="tx1"/>
                </a:solidFill>
              </a:rPr>
              <a:t>профессиональных квалификаций, включая </a:t>
            </a:r>
            <a:r>
              <a:rPr lang="ru-RU" sz="2400" dirty="0" smtClean="0">
                <a:solidFill>
                  <a:schemeClr val="tx1"/>
                </a:solidFill>
              </a:rPr>
              <a:t>квалификации преподавателей </a:t>
            </a:r>
            <a:r>
              <a:rPr lang="ru-RU" sz="2400" dirty="0">
                <a:solidFill>
                  <a:schemeClr val="tx1"/>
                </a:solidFill>
              </a:rPr>
              <a:t>и </a:t>
            </a:r>
            <a:r>
              <a:rPr lang="ru-RU" sz="2400" dirty="0" smtClean="0">
                <a:solidFill>
                  <a:schemeClr val="tx1"/>
                </a:solidFill>
              </a:rPr>
              <a:t>наставников</a:t>
            </a:r>
            <a:endParaRPr lang="ru-R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Развития </a:t>
            </a:r>
            <a:r>
              <a:rPr lang="ru-RU" sz="2400" dirty="0">
                <a:solidFill>
                  <a:schemeClr val="tx1"/>
                </a:solidFill>
              </a:rPr>
              <a:t>Движения </a:t>
            </a:r>
            <a:r>
              <a:rPr lang="ru-RU" sz="2400" dirty="0" err="1">
                <a:solidFill>
                  <a:schemeClr val="tx1"/>
                </a:solidFill>
              </a:rPr>
              <a:t>WorldSkills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Russia</a:t>
            </a:r>
            <a:r>
              <a:rPr lang="ru-RU" sz="2400" dirty="0">
                <a:solidFill>
                  <a:schemeClr val="tx1"/>
                </a:solidFill>
              </a:rPr>
              <a:t> в регионе и иных лучших </a:t>
            </a:r>
            <a:r>
              <a:rPr lang="ru-RU" sz="2400" dirty="0" smtClean="0">
                <a:solidFill>
                  <a:schemeClr val="tx1"/>
                </a:solidFill>
              </a:rPr>
              <a:t>мировых практик </a:t>
            </a:r>
            <a:r>
              <a:rPr lang="ru-RU" sz="2400" dirty="0">
                <a:solidFill>
                  <a:schemeClr val="tx1"/>
                </a:solidFill>
              </a:rPr>
              <a:t>системы оценки </a:t>
            </a:r>
            <a:r>
              <a:rPr lang="ru-RU" sz="2400" dirty="0" smtClean="0">
                <a:solidFill>
                  <a:schemeClr val="tx1"/>
                </a:solidFill>
              </a:rPr>
              <a:t>профессиональных квалификации </a:t>
            </a:r>
            <a:r>
              <a:rPr lang="ru-RU" sz="2400" dirty="0">
                <a:solidFill>
                  <a:schemeClr val="tx1"/>
                </a:solidFill>
              </a:rPr>
              <a:t>и </a:t>
            </a:r>
            <a:r>
              <a:rPr lang="ru-RU" sz="2400" dirty="0" smtClean="0">
                <a:solidFill>
                  <a:schemeClr val="tx1"/>
                </a:solidFill>
              </a:rPr>
              <a:t>уровня мастерства </a:t>
            </a:r>
            <a:r>
              <a:rPr lang="ru-RU" sz="2400" dirty="0">
                <a:solidFill>
                  <a:schemeClr val="tx1"/>
                </a:solidFill>
              </a:rPr>
              <a:t>работников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93" y="1276402"/>
            <a:ext cx="869896" cy="869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65" y="1398554"/>
            <a:ext cx="672679" cy="727025"/>
          </a:xfrm>
          <a:prstGeom prst="rect">
            <a:avLst/>
          </a:prstGeom>
        </p:spPr>
      </p:pic>
      <p:pic>
        <p:nvPicPr>
          <p:cNvPr id="11266" name="Picture 2" descr="https://leader-id.ru/upload/file/get/2603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2" y="1256560"/>
            <a:ext cx="1379835" cy="93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862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86700" cy="6391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Проблема оценки результатов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899789"/>
            <a:ext cx="8246740" cy="51898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2070565"/>
            <a:ext cx="331236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ежедневных достижений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86758" y="2855580"/>
            <a:ext cx="331236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компетенций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5053345"/>
            <a:ext cx="3312368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Квалификационный экзамен</a:t>
            </a: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68" y="2920986"/>
            <a:ext cx="1769088" cy="207660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419872" y="3780072"/>
            <a:ext cx="4896544" cy="1045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Аттестационный лист по практике: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валидность</a:t>
            </a:r>
            <a:r>
              <a:rPr lang="ru-RU" dirty="0" smtClean="0"/>
              <a:t> инструментов оценки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достоверность результатов оценивания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4780" y="5759424"/>
            <a:ext cx="3888432" cy="6604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Независимая оценка квалификации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3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276872"/>
            <a:ext cx="7538988" cy="2244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Оценка достижений обучающихся: опыт международной компании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036" y="2996952"/>
            <a:ext cx="7886700" cy="43168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2656"/>
            <a:ext cx="1146175" cy="1193145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84984"/>
            <a:ext cx="3933366" cy="2570984"/>
          </a:xfrm>
          <a:prstGeom prst="rect">
            <a:avLst/>
          </a:prstGeom>
        </p:spPr>
      </p:pic>
      <p:pic>
        <p:nvPicPr>
          <p:cNvPr id="6" name="Picture 3" descr="C:\Users\Ирина\Desktop\Новая папка\Логотип ТТИПКиС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9230"/>
            <a:ext cx="1146745" cy="10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36411"/>
              </p:ext>
            </p:extLst>
          </p:nvPr>
        </p:nvGraphicFramePr>
        <p:xfrm>
          <a:off x="251520" y="341422"/>
          <a:ext cx="8352931" cy="6449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655"/>
                <a:gridCol w="312655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  <a:gridCol w="702511"/>
              </a:tblGrid>
              <a:tr h="19144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Apprenticeship program WHS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Related people: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Arne Semsch / Christian Fahning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RSCM / CSCM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384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KCA Deutag Drilling GmbH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Hannes Kiewit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SCM Projects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144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Supply Chain Management / Tyumen Training Center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Jan Kroker / Ekaterina Zyryanova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Head of TTC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144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Office 625014, Tyumen, 2 km. Of Stary Tobolsky trakt, 8, bld. 111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Vladimir Kokorin / Tural Aleskerov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SCM Instructor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144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Central Warehouse 625000, Tyumen, the 23rd km of the Tobolskiy Trakt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Carsten Balke - Training support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TSVEL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10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Trainee's activity log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Tatyana Samolovova - English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Training Asisstant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83896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Alexander Rudoy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Viktor Shustov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Sergey Manakov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Kristina Simakova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Katerina Khaltaeva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Maria Muravetskaya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Alexander Vshivkov</a:t>
                      </a:r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Elena Chischenko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Angelina Karpenko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Natalya Ishutina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M. Ambrushkevich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EXPELED 24.04.15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Sun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Openning day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288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Wed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HSE course / First aid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2882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Thu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Warehousing module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Fri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signing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Sun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Tue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department 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Archive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ABSCENT PARRENTS DIVORCE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Wed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department 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Archive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ABSCENT PARRENTS DIVORCE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Thu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department 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Archive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ABSCENT PARRENTS DIVORCE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Fri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Contracts department </a:t>
                      </a:r>
                      <a:br>
                        <a:rPr lang="en-US" sz="600" u="none" strike="noStrike">
                          <a:effectLst/>
                        </a:rPr>
                      </a:br>
                      <a:r>
                        <a:rPr lang="en-US" sz="600" u="none" strike="noStrike">
                          <a:effectLst/>
                        </a:rPr>
                        <a:t>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Archive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ABSCENT PARRENTS DIVORCE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Finance Department Practice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External slinger course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14-Mar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83" y="363647"/>
            <a:ext cx="1146175" cy="11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79512" y="3326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79512" y="332656"/>
          <a:ext cx="2009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r:id="rId3" imgW="11225294" imgH="1523810" progId="MSPhotoEd.3">
                  <p:embed/>
                </p:oleObj>
              </mc:Choice>
              <mc:Fallback>
                <p:oleObj r:id="rId3" imgW="11225294" imgH="15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32656"/>
                        <a:ext cx="20097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771800" y="46124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СПИСОК ПРИСУТСТВУЮЩИХ НА ОБУЧЕНИИ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866828"/>
            <a:ext cx="864096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spcAft>
                <a:spcPts val="0"/>
              </a:spcAft>
            </a:pP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DATES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ЧИСЛА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: 07.12.15 – 11.12.15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COURSE TITLE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НАЗВАНИЕ КУРСА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800" b="1" dirty="0">
                <a:latin typeface="Verdana" panose="020B0604030504040204" pitchFamily="34" charset="0"/>
                <a:ea typeface="Times New Roman" panose="02020603050405020304" pitchFamily="18" charset="0"/>
              </a:rPr>
              <a:t>Apprenticeship Practice (AP04) ½ Group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VENUE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МЕСТО ПРОВЕДЕНИЯ: 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Training Centre KCA DEUTAG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  /    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Central Warehouse KCA 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DEUTAG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TRAINER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ИНСТРУКТОР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Tural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Aleskerov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Other TTC trainers / Other departments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This form is to be completed </a:t>
            </a:r>
            <a:r>
              <a:rPr lang="en-GB" sz="8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EACH DAY</a:t>
            </a:r>
            <a:r>
              <a:rPr lang="en-GB" sz="800" dirty="0">
                <a:latin typeface="Arial" panose="020B0604020202020204" pitchFamily="34" charset="0"/>
                <a:ea typeface="Times New Roman" panose="02020603050405020304" pitchFamily="18" charset="0"/>
              </a:rPr>
              <a:t> of the training event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</a:rPr>
              <a:t>Данный бланк должен заполняться </a:t>
            </a:r>
            <a:r>
              <a:rPr lang="ru-RU" sz="800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КАЖДЫЙ ДЕНЬ</a:t>
            </a:r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обучения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>
              <a:spcAft>
                <a:spcPts val="0"/>
              </a:spcAft>
            </a:pPr>
            <a:r>
              <a:rPr lang="en-GB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I confirm that I have 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received Safety Instructions before the course.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>
              <a:spcAft>
                <a:spcPts val="0"/>
              </a:spcAft>
            </a:pP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Я подтверждаю, что получил инструктаж по ТБ перед курсом. </a:t>
            </a:r>
            <a:endParaRPr lang="ru-RU" sz="1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1867100"/>
            <a:ext cx="21313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>
              <a:spcAft>
                <a:spcPts val="0"/>
              </a:spcAft>
            </a:pPr>
            <a:r>
              <a:rPr lang="en-GB" sz="900" b="1" dirty="0">
                <a:latin typeface="Arial" panose="020B0604020202020204" pitchFamily="34" charset="0"/>
                <a:ea typeface="Times New Roman" panose="02020603050405020304" pitchFamily="18" charset="0"/>
              </a:rPr>
              <a:t>Delegates</a:t>
            </a:r>
            <a:r>
              <a:rPr lang="ru-RU" sz="900" b="1" dirty="0">
                <a:latin typeface="Arial" panose="020B0604020202020204" pitchFamily="34" charset="0"/>
                <a:ea typeface="Times New Roman" panose="02020603050405020304" pitchFamily="18" charset="0"/>
              </a:rPr>
              <a:t> / Присутствующие</a:t>
            </a:r>
            <a:r>
              <a:rPr lang="en-GB" sz="900" b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79514" y="2276872"/>
          <a:ext cx="8640957" cy="3888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578"/>
                <a:gridCol w="2381136"/>
                <a:gridCol w="1212988"/>
                <a:gridCol w="761711"/>
                <a:gridCol w="987636"/>
                <a:gridCol w="987636"/>
                <a:gridCol w="987636"/>
                <a:gridCol w="987636"/>
              </a:tblGrid>
              <a:tr h="812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Name</a:t>
                      </a:r>
                      <a:r>
                        <a:rPr lang="ru-RU" sz="700">
                          <a:effectLst/>
                        </a:rPr>
                        <a:t> (</a:t>
                      </a:r>
                      <a:r>
                        <a:rPr lang="en-GB" sz="700">
                          <a:effectLst/>
                        </a:rPr>
                        <a:t>print</a:t>
                      </a:r>
                      <a:r>
                        <a:rPr lang="ru-RU" sz="700">
                          <a:effectLst/>
                        </a:rPr>
                        <a:t>) /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Фамилия, имя (печатными буквами)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Position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Должность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r>
                        <a:rPr lang="en-GB" sz="700" baseline="30000">
                          <a:effectLst/>
                        </a:rPr>
                        <a:t>st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1-ый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</a:t>
                      </a:r>
                      <a:r>
                        <a:rPr lang="en-GB" sz="700" baseline="30000">
                          <a:effectLst/>
                        </a:rPr>
                        <a:t>nd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2-</a:t>
                      </a:r>
                      <a:r>
                        <a:rPr lang="ru-RU" sz="700">
                          <a:effectLst/>
                        </a:rPr>
                        <a:t>ой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</a:t>
                      </a:r>
                      <a:r>
                        <a:rPr lang="en-GB" sz="700" baseline="30000">
                          <a:effectLst/>
                        </a:rPr>
                        <a:t>rd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3-</a:t>
                      </a:r>
                      <a:r>
                        <a:rPr lang="ru-RU" sz="700">
                          <a:effectLst/>
                        </a:rPr>
                        <a:t>ий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4</a:t>
                      </a:r>
                      <a:r>
                        <a:rPr lang="en-GB" sz="700" baseline="30000">
                          <a:effectLst/>
                        </a:rPr>
                        <a:t>th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4-</a:t>
                      </a:r>
                      <a:r>
                        <a:rPr lang="ru-RU" sz="700">
                          <a:effectLst/>
                        </a:rPr>
                        <a:t>ый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</a:t>
                      </a:r>
                      <a:r>
                        <a:rPr lang="en-GB" sz="700" baseline="30000">
                          <a:effectLst/>
                        </a:rPr>
                        <a:t>th</a:t>
                      </a:r>
                      <a:r>
                        <a:rPr lang="en-GB" sz="700">
                          <a:effectLst/>
                        </a:rPr>
                        <a:t> Day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5-</a:t>
                      </a:r>
                      <a:r>
                        <a:rPr lang="ru-RU" sz="700">
                          <a:effectLst/>
                        </a:rPr>
                        <a:t>ый день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Signature /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Подпись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</a:tr>
              <a:tr h="215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80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41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45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45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  <a:tr h="236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42" marR="157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0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-7313"/>
            <a:ext cx="648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76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Ежедневный контроль и оценка результатов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90889"/>
              </p:ext>
            </p:extLst>
          </p:nvPr>
        </p:nvGraphicFramePr>
        <p:xfrm>
          <a:off x="-1" y="1484780"/>
          <a:ext cx="8964491" cy="6661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068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  <a:gridCol w="154149"/>
                <a:gridCol w="154149"/>
                <a:gridCol w="154149"/>
                <a:gridCol w="154149"/>
                <a:gridCol w="154149"/>
                <a:gridCol w="154149"/>
                <a:gridCol w="271595"/>
              </a:tblGrid>
              <a:tr h="328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Alexander Rudoy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Viktor Shustov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M. Ambrushkevich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EXPELED 24.04.15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Sergey Manakov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Kristina Simakova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Katerina Khaltaeva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GROUP 1 SUMMARY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3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Week#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Safety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Communication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Teamwork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Delivery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Initiative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Theory / Practice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Average week performance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10,867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15,667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14,267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12,833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12,833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13,067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13,067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13,633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42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19,8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14,967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19,8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######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14,967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AVG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17,286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14,386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13,133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14,514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15,586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14,057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13,576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572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AVG SUMMARY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981">
                <a:tc gridSpan="50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GROUP 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Ежедневный рейтинг</a:t>
            </a:r>
            <a:endParaRPr lang="ru-RU" dirty="0"/>
          </a:p>
        </p:txBody>
      </p:sp>
      <p:graphicFrame>
        <p:nvGraphicFramePr>
          <p:cNvPr id="3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653075"/>
              </p:ext>
            </p:extLst>
          </p:nvPr>
        </p:nvGraphicFramePr>
        <p:xfrm>
          <a:off x="628651" y="1484783"/>
          <a:ext cx="8119814" cy="532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98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формирования компетенций</a:t>
            </a:r>
            <a:endParaRPr lang="ru-RU" dirty="0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6835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73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092717"/>
              </p:ext>
            </p:extLst>
          </p:nvPr>
        </p:nvGraphicFramePr>
        <p:xfrm>
          <a:off x="323528" y="1844824"/>
          <a:ext cx="4303390" cy="189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455600"/>
              </p:ext>
            </p:extLst>
          </p:nvPr>
        </p:nvGraphicFramePr>
        <p:xfrm>
          <a:off x="4860032" y="1916832"/>
          <a:ext cx="3827537" cy="179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172394"/>
              </p:ext>
            </p:extLst>
          </p:nvPr>
        </p:nvGraphicFramePr>
        <p:xfrm>
          <a:off x="467544" y="4077072"/>
          <a:ext cx="4314227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21898"/>
              </p:ext>
            </p:extLst>
          </p:nvPr>
        </p:nvGraphicFramePr>
        <p:xfrm>
          <a:off x="4932040" y="4509120"/>
          <a:ext cx="3974229" cy="15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581"/>
                <a:gridCol w="441581"/>
                <a:gridCol w="441581"/>
                <a:gridCol w="441581"/>
                <a:gridCol w="441581"/>
                <a:gridCol w="441581"/>
                <a:gridCol w="441581"/>
                <a:gridCol w="441581"/>
                <a:gridCol w="441581"/>
              </a:tblGrid>
              <a:tr h="18420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8552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Statistics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5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Theoretical materials = 240 hours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5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CWH Practice = 240 hours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5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SAP Basics = 120 hours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5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English basics = 60 hours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41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7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029400" cy="650453"/>
          </a:xfrm>
        </p:spPr>
        <p:txBody>
          <a:bodyPr>
            <a:normAutofit/>
          </a:bodyPr>
          <a:lstStyle/>
          <a:p>
            <a:r>
              <a:rPr lang="en-US" sz="2400" b="1" dirty="0"/>
              <a:t>Trainees common chart since March 2015 till July 2015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208285"/>
              </p:ext>
            </p:extLst>
          </p:nvPr>
        </p:nvGraphicFramePr>
        <p:xfrm>
          <a:off x="1143000" y="1196752"/>
          <a:ext cx="7080243" cy="458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6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395"/>
            <a:ext cx="7238628" cy="7383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Оценка результатов тестирования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09137"/>
              </p:ext>
            </p:extLst>
          </p:nvPr>
        </p:nvGraphicFramePr>
        <p:xfrm>
          <a:off x="35496" y="836712"/>
          <a:ext cx="9108504" cy="5959747"/>
        </p:xfrm>
        <a:graphic>
          <a:graphicData uri="http://schemas.openxmlformats.org/drawingml/2006/table">
            <a:tbl>
              <a:tblPr/>
              <a:tblGrid>
                <a:gridCol w="891661"/>
                <a:gridCol w="296574"/>
                <a:gridCol w="3297204"/>
                <a:gridCol w="1132021"/>
                <a:gridCol w="310143"/>
                <a:gridCol w="3180901"/>
              </a:tblGrid>
              <a:tr h="11276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Poor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Recognizes the learning object, identifies some terms and facts, strives for overcoming learning difficulties, and shows contextual interest towards studying and subjects. / </a:t>
                      </a:r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Узнавание объекта изучения, распознавание отдельных известных терминов и фактов; проявление стремления преодолевать учебные затруднения; проявление ситуативного интереса к учению и предмету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 Достаточный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Владение программным учебным материалом в том числе и различной степени сложности, оперирование им в знакомой ситуации; наличие единичных несущественных ошибок в действиях; самостоятельное применение специальных, </a:t>
                      </a:r>
                      <a:r>
                        <a:rPr lang="ru-RU" sz="900" b="0" i="0" u="none" strike="noStrike" dirty="0" err="1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общеучебных</a:t>
                      </a:r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 и интеллектуальных умений и навыков; проявление стремлений к творческому переносу знаний, организованности, самокритичности, рефлексии и т.п.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94236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Recognizes the learning object, distinguishes definitions, shows motivation / Узнавание объекта изучения, различение определений, структурных элементов знаний, проявление волевых усилий и мотивации учения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Владение программным учебным материалом и оперирование им в знакомой и незнакомой ситуациях; наличие единичных несущественных ошибок в действиях, самостоятельно исправляемых учащимся; наличие определённого опыта творческой деятельности; проявление добросовестности, ответственности, самооценки, рефлексии и т. д.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9397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Удовлетворительный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Неполное воспроизведение программного учебного материала на уровне памяти; наличие существенных, но устраняемых с помощью учителя ошибок; затруднение в применении специальных, общеучебных и интеллектуальных умений; стремление к преодолению затруднений; ситуативное проявление ответственности, самокритичности.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Высокий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Свободное оперирование программным учебным материалом различной степени сложности в незнакомой ситуации; выполнение заданий творческого характера; высокий уровень самостоятельности и эрудиции.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287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Освоение учебного материала на репродуктивном уровне и неполное его воспроизведение; наличие исправимых ошибок при дополнительных (наводящих) вопросах; затруднения в применении отдельных специальных, общеучебных и интеллектуальных умений или отдельных навыков; проявление волевых усилий, интереса к учению, адекватной самооценки, самостоятельности, осмысленности действий и т. п.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Свободное оперирование программным учебным материалом различной степени сложности с использованием сведений из других учебных курсов и дисциплин; умение осознанно и оперативно трансформировать полученные знания для решения проблем в нестандартных ситуациях; проявление целеустремлённости, ответственности, познавательной активности, творческого отношения к учению.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517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Средний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Осознанное воспроизведение программного учебного материала, в том числе и различной степени сложности, с несущественными ошибками; затруднения в применении отдельных специальных, общеучебных и интеллектуальных умений и навыков; заинтересованность в учении и достижении результата.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94236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Полное воспроизведение программного материала с несущественными ошибками; применение знаний в знакомой ситуации по образцу; применение специальных, общеучебных и интеллектуальных умений и навыков с незначительной помощью педагога; настойчивость и стремление преодолевать затруднения; ситуативное проявление стремления к творчеству.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r>
              <a:rPr lang="ru-RU" dirty="0" smtClean="0"/>
              <a:t>Результаты теоретического экзамена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710379"/>
              </p:ext>
            </p:extLst>
          </p:nvPr>
        </p:nvGraphicFramePr>
        <p:xfrm>
          <a:off x="899595" y="1690695"/>
          <a:ext cx="7355405" cy="4978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4344"/>
                <a:gridCol w="608723"/>
                <a:gridCol w="608723"/>
                <a:gridCol w="608723"/>
                <a:gridCol w="608723"/>
                <a:gridCol w="608723"/>
                <a:gridCol w="608723"/>
                <a:gridCol w="608723"/>
              </a:tblGrid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Final exam results: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Alexander Vshivkov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Natalia Ishutina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Ekaterina Khaltaeva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Victor Shustov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Maria Muravetskaya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Sergey Manakov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Angelina Karpenko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Christina Simakova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Elena Chishenko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Alexander Rudoy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8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755012" cy="27910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Фрагмент ведомости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96919"/>
              </p:ext>
            </p:extLst>
          </p:nvPr>
        </p:nvGraphicFramePr>
        <p:xfrm>
          <a:off x="623888" y="2780928"/>
          <a:ext cx="8280919" cy="3035576"/>
        </p:xfrm>
        <a:graphic>
          <a:graphicData uri="http://schemas.openxmlformats.org/drawingml/2006/table">
            <a:tbl>
              <a:tblPr/>
              <a:tblGrid>
                <a:gridCol w="3687975"/>
                <a:gridCol w="247006"/>
                <a:gridCol w="724323"/>
                <a:gridCol w="724323"/>
                <a:gridCol w="724323"/>
                <a:gridCol w="724323"/>
                <a:gridCol w="724323"/>
                <a:gridCol w="724323"/>
              </a:tblGrid>
              <a:tr h="14618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18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Fields of study assimilation (Max.10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poiints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exam results: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Alexander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Rudoy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5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9" y="1790760"/>
            <a:ext cx="2778426" cy="1819399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58" y="3610159"/>
            <a:ext cx="4154170" cy="271676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2" y="1757491"/>
            <a:ext cx="2832891" cy="18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несколько документов 22"/>
          <p:cNvSpPr/>
          <p:nvPr/>
        </p:nvSpPr>
        <p:spPr>
          <a:xfrm>
            <a:off x="1510836" y="5304600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Сетевые партнеры</a:t>
            </a:r>
            <a:endParaRPr lang="ru-RU" dirty="0"/>
          </a:p>
        </p:txBody>
      </p:sp>
      <p:sp>
        <p:nvSpPr>
          <p:cNvPr id="24" name="Блок-схема: несколько документов 23"/>
          <p:cNvSpPr/>
          <p:nvPr/>
        </p:nvSpPr>
        <p:spPr>
          <a:xfrm>
            <a:off x="2915815" y="5699401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Работодатели </a:t>
            </a:r>
            <a:endParaRPr lang="ru-RU" dirty="0"/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7149620" y="5159726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Наставники</a:t>
            </a:r>
            <a:endParaRPr lang="ru-RU" dirty="0"/>
          </a:p>
        </p:txBody>
      </p:sp>
      <p:sp>
        <p:nvSpPr>
          <p:cNvPr id="20" name="Блок-схема: несколько документов 19"/>
          <p:cNvSpPr/>
          <p:nvPr/>
        </p:nvSpPr>
        <p:spPr>
          <a:xfrm>
            <a:off x="5436096" y="4641400"/>
            <a:ext cx="1993372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Преподаватели Мастера п/о</a:t>
            </a:r>
            <a:endParaRPr lang="ru-RU" dirty="0"/>
          </a:p>
        </p:txBody>
      </p:sp>
      <p:sp>
        <p:nvSpPr>
          <p:cNvPr id="17" name="Блок-схема: несколько документов 16"/>
          <p:cNvSpPr/>
          <p:nvPr/>
        </p:nvSpPr>
        <p:spPr>
          <a:xfrm>
            <a:off x="3867384" y="3222328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Дневники</a:t>
            </a:r>
            <a:endParaRPr lang="ru-RU" dirty="0"/>
          </a:p>
        </p:txBody>
      </p:sp>
      <p:sp>
        <p:nvSpPr>
          <p:cNvPr id="16" name="Блок-схема: несколько документов 15"/>
          <p:cNvSpPr/>
          <p:nvPr/>
        </p:nvSpPr>
        <p:spPr>
          <a:xfrm>
            <a:off x="5724128" y="2916788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УМК</a:t>
            </a:r>
            <a:endParaRPr lang="ru-RU" dirty="0"/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4183688" y="2409202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Учебные планы, графики</a:t>
            </a:r>
            <a:endParaRPr lang="ru-RU" dirty="0"/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404206" y="3881986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Договоры (соглашения) с партнерами</a:t>
            </a:r>
            <a:endParaRPr lang="ru-RU" dirty="0"/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5724128" y="2055083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Фонды оценочных средств</a:t>
            </a:r>
            <a:endParaRPr lang="ru-RU" dirty="0"/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1801568" y="2735779"/>
            <a:ext cx="1944216" cy="1584176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Ученический договор (Обучающийся + предприятие)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38988" cy="711149"/>
          </a:xfrm>
        </p:spPr>
        <p:txBody>
          <a:bodyPr/>
          <a:lstStyle/>
          <a:p>
            <a:r>
              <a:rPr lang="ru-RU" dirty="0" smtClean="0"/>
              <a:t>Необходимые ресурсы:</a:t>
            </a:r>
            <a:endParaRPr lang="ru-RU" dirty="0"/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43508" y="2735779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Положения</a:t>
            </a:r>
          </a:p>
          <a:p>
            <a:pPr algn="ctr"/>
            <a:r>
              <a:rPr lang="ru-RU" dirty="0" smtClean="0"/>
              <a:t>Приказы</a:t>
            </a:r>
          </a:p>
          <a:p>
            <a:pPr algn="ctr"/>
            <a:r>
              <a:rPr lang="ru-RU" dirty="0" smtClean="0"/>
              <a:t>Распоряжения</a:t>
            </a:r>
            <a:endParaRPr lang="ru-RU" dirty="0"/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1145764" y="1548636"/>
            <a:ext cx="1944216" cy="136815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Нормативная документация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4953908" y="1247256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Учебно-методическая документация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Блок-схема: несколько документов 17"/>
          <p:cNvSpPr/>
          <p:nvPr/>
        </p:nvSpPr>
        <p:spPr>
          <a:xfrm>
            <a:off x="7042063" y="4104327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Кадровые ресурсы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68" y="504864"/>
            <a:ext cx="1601536" cy="1484784"/>
          </a:xfrm>
          <a:prstGeom prst="rect">
            <a:avLst/>
          </a:prstGeom>
        </p:spPr>
      </p:pic>
      <p:sp>
        <p:nvSpPr>
          <p:cNvPr id="22" name="Блок-схема: несколько документов 21"/>
          <p:cNvSpPr/>
          <p:nvPr/>
        </p:nvSpPr>
        <p:spPr>
          <a:xfrm>
            <a:off x="2848776" y="4714756"/>
            <a:ext cx="1944216" cy="1472784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Партнеры</a:t>
            </a:r>
          </a:p>
        </p:txBody>
      </p:sp>
    </p:spTree>
    <p:extLst>
      <p:ext uri="{BB962C8B-B14F-4D97-AF65-F5344CB8AC3E}">
        <p14:creationId xmlns:p14="http://schemas.microsoft.com/office/powerpoint/2010/main" val="4027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"/>
            <a:ext cx="8568952" cy="9087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Алгоритм реализации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дуальной модели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образования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23888" y="1196752"/>
            <a:ext cx="7886700" cy="33927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82898"/>
            <a:ext cx="8341954" cy="59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2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ru-RU" sz="3100" b="1" kern="0" dirty="0">
                <a:solidFill>
                  <a:schemeClr val="bg2">
                    <a:lumMod val="50000"/>
                  </a:schemeClr>
                </a:solidFill>
              </a:rPr>
              <a:t>Ожидаемые результаты от внедрения дуальной модели профессионального образования</a:t>
            </a:r>
            <a:r>
              <a:rPr lang="ru-RU" b="1" kern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b="1" kern="0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579296" cy="468052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Профессиональное 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образование, ориентированное на реальное производство.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Развитие системы прогнозирования потребности в кадрах.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Увеличение уровня финансирования  образования со стороны предприятий.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Вариативность индивидуальных образовательных программ.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Развитие системы независимой оценки качества подготовки выпускников и педагогических кадров.</a:t>
            </a:r>
          </a:p>
          <a:p>
            <a:pPr fontAlgn="auto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Значительный рост квалификации рабочих кадров и повышение престижа рабочих профессий в результате развития новых форм образования.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9442" r="690" b="53061"/>
          <a:stretch/>
        </p:blipFill>
        <p:spPr>
          <a:xfrm>
            <a:off x="6804248" y="486032"/>
            <a:ext cx="2232248" cy="1152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619219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МЕТОДИЧЕСКИЕ РЕКОМЕНДАЦИИ </a:t>
            </a:r>
            <a:r>
              <a:rPr lang="ru-RU" sz="1200" dirty="0"/>
              <a:t>ПО </a:t>
            </a:r>
            <a:r>
              <a:rPr lang="ru-RU" sz="1200" dirty="0" smtClean="0"/>
              <a:t>РЕАЛИЗАЦИИ</a:t>
            </a:r>
            <a:r>
              <a:rPr lang="ru-RU" sz="1200" b="1" dirty="0"/>
              <a:t>ДУАЛЬНОЙ МОДЕЛИ </a:t>
            </a:r>
            <a:r>
              <a:rPr lang="ru-RU" sz="1200" b="1" dirty="0" smtClean="0"/>
              <a:t>ПОДГОТОВКИ ВЫСОКОКВАЛИФИЦИРОВАННЫХРАБОЧИХ </a:t>
            </a:r>
            <a:r>
              <a:rPr lang="ru-RU" sz="1200" b="1" dirty="0"/>
              <a:t>КАДРОВ</a:t>
            </a:r>
            <a:endParaRPr lang="ru-RU" sz="1200" dirty="0"/>
          </a:p>
          <a:p>
            <a:r>
              <a:rPr lang="ru-RU" sz="1200" dirty="0"/>
              <a:t>МОСКВА </a:t>
            </a:r>
            <a:r>
              <a:rPr lang="ru-RU" sz="1200" dirty="0" smtClean="0"/>
              <a:t>2015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64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31"/>
            <a:ext cx="7886700" cy="85516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anose="020F0502020204030204" pitchFamily="34" charset="0"/>
              </a:rPr>
              <a:t>ЭТАП 1: Выбор координатора (оператора)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112" y="2420888"/>
            <a:ext cx="4385888" cy="443711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ыбор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координатора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осуществляется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двумя способами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1. Определение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координатора путем директивного назначения со стороны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Главы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субъекта или иного уполномоченного представителя органов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региональной исполнительной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власти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2.Определение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координатора на основе инициативы одной из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организаций субъекта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Российской Федерации, объединения работодателей или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бизнес-объединения (например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, торгово-промышленная палата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93" y="1276402"/>
            <a:ext cx="869896" cy="869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65" y="1398554"/>
            <a:ext cx="672679" cy="727025"/>
          </a:xfrm>
          <a:prstGeom prst="rect">
            <a:avLst/>
          </a:prstGeom>
        </p:spPr>
      </p:pic>
      <p:pic>
        <p:nvPicPr>
          <p:cNvPr id="11266" name="Picture 2" descr="https://leader-id.ru/upload/file/get/2603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2" y="1256560"/>
            <a:ext cx="1379835" cy="93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4614013" y="2081733"/>
            <a:ext cx="4248830" cy="4465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 рамках деятельности базовой площадки осуществляется взаимодействие с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Российско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–Германской внешнеторговой палатой в Москве.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Курирует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деятельность базовой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площадки в рамках проекта внедрения дуального обучения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Российско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–Германской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внешнеторговой палаты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VetNet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специалист Федерального института профессионального образования Германии (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BIBB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) Кресс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Ханнелоре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Координатор  областной базовой площадки– Совет директоров ПОО Тюменской области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Инициатор Проекта  в Тюменской области  - ГАПОУ ТО «Тюменский техникум индустрии питания, коммерции и сервиса»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25" y="857796"/>
            <a:ext cx="872473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8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6094"/>
            <a:ext cx="8263830" cy="85516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libri" panose="020F0502020204030204" pitchFamily="34" charset="0"/>
              </a:rPr>
              <a:t>ЭТАП 2: Нормативно-правовое оформление внедрения дуальной модели обучения (образования)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112" y="2420888"/>
            <a:ext cx="4889944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Федеральный уровень: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На данный момент в 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РФ отсутствует 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опыт разработки 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документов</a:t>
            </a:r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, закрепляющих требования к дуальной модели образования на 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федеральном уровне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Региональный          </a:t>
            </a:r>
          </a:p>
          <a:p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Уровень                     </a:t>
            </a:r>
          </a:p>
          <a:p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Описан опыт регионов</a:t>
            </a:r>
          </a:p>
          <a:p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(рамочные условия, </a:t>
            </a:r>
          </a:p>
          <a:p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типовые локальные акты</a:t>
            </a:r>
          </a:p>
          <a:p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Локальный </a:t>
            </a:r>
          </a:p>
          <a:p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уровень</a:t>
            </a:r>
            <a:endParaRPr lang="ru-RU" sz="2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93" y="1276402"/>
            <a:ext cx="869896" cy="869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65" y="1398554"/>
            <a:ext cx="672679" cy="727025"/>
          </a:xfrm>
          <a:prstGeom prst="rect">
            <a:avLst/>
          </a:prstGeom>
        </p:spPr>
      </p:pic>
      <p:pic>
        <p:nvPicPr>
          <p:cNvPr id="11266" name="Picture 2" descr="https://leader-id.ru/upload/file/get/2603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2" y="1256560"/>
            <a:ext cx="1379835" cy="93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5630080" y="2392830"/>
            <a:ext cx="3513920" cy="4348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Региональный уровень: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Материалы деятельности площадки, включающие типовые  документы: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   Меморандум о взаимопонимании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   Соглашение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 сотрудничестве с работодателями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Положение о базовой площадке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Положение о реализации дуальной модели обучения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Договор с предприятием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Ученический договор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Дневник производственной практики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72" y="1278965"/>
            <a:ext cx="872473" cy="692696"/>
          </a:xfrm>
          <a:prstGeom prst="rect">
            <a:avLst/>
          </a:prstGeom>
        </p:spPr>
      </p:pic>
      <p:sp>
        <p:nvSpPr>
          <p:cNvPr id="5" name="Правая фигурная скобка 4"/>
          <p:cNvSpPr/>
          <p:nvPr/>
        </p:nvSpPr>
        <p:spPr>
          <a:xfrm>
            <a:off x="1636614" y="4076207"/>
            <a:ext cx="487654" cy="26651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Логотип ТТИПКиС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89829"/>
            <a:ext cx="793626" cy="870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26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252520" cy="658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Типовое положение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40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организации образовательного процесса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40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элементами дуальной системы обучения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4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400" algn="ctr">
              <a:lnSpc>
                <a:spcPct val="107000"/>
              </a:lnSpc>
              <a:spcAft>
                <a:spcPts val="129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ОБЩИЕ ПОЛОЖЕНИЯ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marR="38100" indent="444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Настоящее положение разработано в целях достижения сбалансированности спроса и предложения в кадрах и специалистах на региональном рынке груда с учётом текущих и перспективных потребностей хозяйствующих субъектов всех организационно-правовых форм и форм собственности, а также развития социального партнёрства и механизмов взаимодействия между ГАПОУ ТО «______________________» (далее – техникум (колледж)) и хозяйствующими субъектами.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marR="38100" indent="444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Положение определяет порядок организации и проведения образовательного процесса с элементами дуального обучения обучающихся очной формы обучения, осваивающих программы подготовки специалистов среднего звена (далее – ППССЗ) (программы подготовки квалифицированных рабочих и служащих (далее – ППКРС).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marR="38100" indent="444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 Организация образовательного процесса с элементами дуальной системы обучение представляет собой сетевую форму реализации ППССЗ (ППКРС), основанную на взаимодействии Предприятий и техникума (колледжа) и включает освоение   общепрофессиональных дисциплин, профессиональных модулей, в том числе проведения учебной и производственной практики и осуществления иных видов учебной деятельности, предусмотренных ППССЗ совместными усилиями техникум (колледжа) и Предприятия.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2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92696"/>
            <a:ext cx="7238628" cy="332657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УЧЕНИЧЕСКИЙ ДОГОВОР О ДУАЛЬНОМ ОБУЧЕНИИ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1709739"/>
            <a:ext cx="7755012" cy="5148261"/>
          </a:xfrm>
        </p:spPr>
        <p:txBody>
          <a:bodyPr>
            <a:noAutofit/>
          </a:bodyPr>
          <a:lstStyle/>
          <a:p>
            <a:r>
              <a:rPr lang="ru-RU" sz="1400" dirty="0">
                <a:latin typeface="Calibri" panose="020F0502020204030204" pitchFamily="34" charset="0"/>
              </a:rPr>
              <a:t/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 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 err="1">
                <a:latin typeface="Calibri" panose="020F0502020204030204" pitchFamily="34" charset="0"/>
              </a:rPr>
              <a:t>г.Тюмень</a:t>
            </a:r>
            <a:r>
              <a:rPr lang="ru-RU" sz="1400" dirty="0">
                <a:latin typeface="Calibri" panose="020F0502020204030204" pitchFamily="34" charset="0"/>
              </a:rPr>
              <a:t> 							</a:t>
            </a:r>
            <a:r>
              <a:rPr lang="ru-RU" sz="1400" dirty="0" smtClean="0">
                <a:latin typeface="Calibri" panose="020F0502020204030204" pitchFamily="34" charset="0"/>
              </a:rPr>
              <a:t>              «___» ______2015 </a:t>
            </a:r>
            <a:r>
              <a:rPr lang="ru-RU" sz="1400" dirty="0">
                <a:latin typeface="Calibri" panose="020F0502020204030204" pitchFamily="34" charset="0"/>
              </a:rPr>
              <a:t>г. 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 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Предприятие (организация) </a:t>
            </a:r>
            <a:r>
              <a:rPr lang="ru-RU" sz="1400" dirty="0" smtClean="0">
                <a:latin typeface="Calibri" panose="020F0502020204030204" pitchFamily="34" charset="0"/>
              </a:rPr>
              <a:t>___________________________________________________________, </a:t>
            </a:r>
            <a:r>
              <a:rPr lang="ru-RU" sz="1400" dirty="0">
                <a:latin typeface="Calibri" panose="020F0502020204030204" pitchFamily="34" charset="0"/>
              </a:rPr>
              <a:t>именуемое в дальнейшем Предприятие, в лице руководителя </a:t>
            </a:r>
            <a:r>
              <a:rPr lang="ru-RU" sz="1400" dirty="0" smtClean="0">
                <a:latin typeface="Calibri" panose="020F0502020204030204" pitchFamily="34" charset="0"/>
              </a:rPr>
              <a:t>______________________________, </a:t>
            </a:r>
            <a:r>
              <a:rPr lang="ru-RU" sz="1400" dirty="0">
                <a:latin typeface="Calibri" panose="020F0502020204030204" pitchFamily="34" charset="0"/>
              </a:rPr>
              <a:t>действующего на основании Устава и гражданин ___________________________________обучающийся </a:t>
            </a:r>
            <a:r>
              <a:rPr lang="ru-RU" sz="1400" dirty="0" smtClean="0">
                <a:latin typeface="Calibri" panose="020F0502020204030204" pitchFamily="34" charset="0"/>
              </a:rPr>
              <a:t>________________________           именуемый </a:t>
            </a:r>
            <a:r>
              <a:rPr lang="ru-RU" sz="1400" dirty="0">
                <a:latin typeface="Calibri" panose="020F0502020204030204" pitchFamily="34" charset="0"/>
              </a:rPr>
              <a:t>в дальнейшем «Обучающийся» (законный представитель Обучающегося), действующий в своих интересах и от своего имени (действующий от имени интересов Обучающегося), именуемые далее «Стороны», заключили настоящий договор (далее - Договор) о нижеследующем. 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1. ПРЕДМЕТ ДОГОВОРА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1.1. По настоящему Договору Предприятие организует реализацию рабочей программы с элементами дуального обучения Обучающегося на базе Предприятия с целью овладения им видов профессиональной деятельности: </a:t>
            </a:r>
            <a:r>
              <a:rPr lang="ru-RU" sz="1400" u="sng" dirty="0" smtClean="0">
                <a:latin typeface="Calibri" panose="020F0502020204030204" pitchFamily="34" charset="0"/>
              </a:rPr>
              <a:t>_________________________________________________</a:t>
            </a:r>
            <a:r>
              <a:rPr lang="ru-RU" sz="1400" dirty="0">
                <a:latin typeface="Calibri" panose="020F0502020204030204" pitchFamily="34" charset="0"/>
              </a:rPr>
              <a:t/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1.2. Обучение осуществляется на Предприятии в период с </a:t>
            </a:r>
            <a:r>
              <a:rPr lang="ru-RU" sz="1400" dirty="0" smtClean="0">
                <a:latin typeface="Calibri" panose="020F0502020204030204" pitchFamily="34" charset="0"/>
              </a:rPr>
              <a:t>«____» </a:t>
            </a:r>
            <a:r>
              <a:rPr lang="ru-RU" sz="1400" dirty="0">
                <a:latin typeface="Calibri" panose="020F0502020204030204" pitchFamily="34" charset="0"/>
              </a:rPr>
              <a:t>февраля 2015 г по </a:t>
            </a:r>
            <a:r>
              <a:rPr lang="ru-RU" sz="1400" dirty="0" smtClean="0">
                <a:latin typeface="Calibri" panose="020F0502020204030204" pitchFamily="34" charset="0"/>
              </a:rPr>
              <a:t>«___» </a:t>
            </a:r>
            <a:r>
              <a:rPr lang="ru-RU" sz="1400" dirty="0">
                <a:latin typeface="Calibri" panose="020F0502020204030204" pitchFamily="34" charset="0"/>
              </a:rPr>
              <a:t>июня 2015, в соответствии с рабочей программой и графиком </a:t>
            </a:r>
            <a:r>
              <a:rPr lang="ru-RU" sz="1400" dirty="0" err="1">
                <a:latin typeface="Calibri" panose="020F0502020204030204" pitchFamily="34" charset="0"/>
              </a:rPr>
              <a:t>учебно</a:t>
            </a:r>
            <a:r>
              <a:rPr lang="ru-RU" sz="1400" dirty="0">
                <a:latin typeface="Calibri" panose="020F0502020204030204" pitchFamily="34" charset="0"/>
              </a:rPr>
              <a:t> – производственного процесса. Форма обучения очная. 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 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2. ПРАВА И ОБЯЗАННОСТИ СТОРОН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2.1. Предприятие обязано: 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2.1.1. Закрепить за Обучающимся наставника из числа наиболее квалифицированных специалистов для обучения практическим навыкам и приемам в работе; 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2.1.2. Ознакомить Обучающегося с Уставом, правилами внутреннего распорядка Предприятия, санитарными, противопожарными и иными общеобязательными нормами и правилами; 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2.1.3. Предоставлять на бесплатной основе Обучающемуся средства обучения, оборудование, расходные материалы, необходимые для освоения указанной в настоящем Договоре профессии, на период прохождения обучения и проведения промежуточной и итоговой аттестации; </a:t>
            </a:r>
            <a:br>
              <a:rPr lang="ru-RU" sz="1400" dirty="0">
                <a:latin typeface="Calibri" panose="020F0502020204030204" pitchFamily="34" charset="0"/>
              </a:rPr>
            </a:br>
            <a:endParaRPr lang="ru-RU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4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6094"/>
            <a:ext cx="8263830" cy="85516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libri" panose="020F0502020204030204" pitchFamily="34" charset="0"/>
              </a:rPr>
              <a:t>ЭТАП 3: Прогноз отраслевых и региональных потребностей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112" y="2420888"/>
            <a:ext cx="4025848" cy="4320480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</a:rPr>
              <a:t>Основные процессы:</a:t>
            </a:r>
          </a:p>
          <a:p>
            <a:r>
              <a:rPr lang="ru-RU" sz="2000" dirty="0">
                <a:solidFill>
                  <a:schemeClr val="tx1"/>
                </a:solidFill>
              </a:rPr>
              <a:t>• Анализ профессионально-квалификационной структуры подготовки кадров </a:t>
            </a:r>
            <a:r>
              <a:rPr lang="ru-RU" sz="2000" dirty="0" smtClean="0">
                <a:solidFill>
                  <a:schemeClr val="tx1"/>
                </a:solidFill>
              </a:rPr>
              <a:t>в регионе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• </a:t>
            </a:r>
            <a:r>
              <a:rPr lang="ru-RU" sz="2000" dirty="0">
                <a:solidFill>
                  <a:schemeClr val="tx1"/>
                </a:solidFill>
              </a:rPr>
              <a:t>Анализ предложений работодателей для формирования прогнозного </a:t>
            </a:r>
            <a:r>
              <a:rPr lang="ru-RU" sz="2000" dirty="0" smtClean="0">
                <a:solidFill>
                  <a:schemeClr val="tx1"/>
                </a:solidFill>
              </a:rPr>
              <a:t>состава и </a:t>
            </a:r>
            <a:r>
              <a:rPr lang="ru-RU" sz="2000" dirty="0">
                <a:solidFill>
                  <a:schemeClr val="tx1"/>
                </a:solidFill>
              </a:rPr>
              <a:t>структуры потребности в </a:t>
            </a:r>
            <a:r>
              <a:rPr lang="ru-RU" sz="2000" dirty="0" smtClean="0">
                <a:solidFill>
                  <a:schemeClr val="tx1"/>
                </a:solidFill>
              </a:rPr>
              <a:t>кадрах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• Разработка консолидированного плана контрольных цифр приема по </a:t>
            </a:r>
            <a:r>
              <a:rPr lang="ru-RU" sz="2000" dirty="0" smtClean="0">
                <a:solidFill>
                  <a:schemeClr val="tx1"/>
                </a:solidFill>
              </a:rPr>
              <a:t>направлениям подготовки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93" y="1276402"/>
            <a:ext cx="869896" cy="869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65" y="1398554"/>
            <a:ext cx="672679" cy="727025"/>
          </a:xfrm>
          <a:prstGeom prst="rect">
            <a:avLst/>
          </a:prstGeom>
        </p:spPr>
      </p:pic>
      <p:pic>
        <p:nvPicPr>
          <p:cNvPr id="11266" name="Picture 2" descr="https://leader-id.ru/upload/file/get/2603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2" y="1256560"/>
            <a:ext cx="1379835" cy="93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6103088" y="2846872"/>
            <a:ext cx="2266416" cy="2916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ТОП -50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Запрос работодателей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КЦП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72" y="1278965"/>
            <a:ext cx="872473" cy="692696"/>
          </a:xfrm>
          <a:prstGeom prst="rect">
            <a:avLst/>
          </a:prstGeom>
        </p:spPr>
      </p:pic>
      <p:pic>
        <p:nvPicPr>
          <p:cNvPr id="10" name="Рисунок 9" descr="Логотип ТТИПКиС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89829"/>
            <a:ext cx="793626" cy="870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165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3766</Words>
  <Application>Microsoft Office PowerPoint</Application>
  <PresentationFormat>Экран (4:3)</PresentationFormat>
  <Paragraphs>2008</Paragraphs>
  <Slides>40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MSPhotoEd.3</vt:lpstr>
      <vt:lpstr>Опыт реализации образовательных программ с элементами дуального обучения</vt:lpstr>
      <vt:lpstr>Областная Базовая площадка Внедрение элементов дуальной системы обучения в профессиональное образование</vt:lpstr>
      <vt:lpstr>Презентация PowerPoint</vt:lpstr>
      <vt:lpstr>Алгоритм реализации  дуальной модели образования</vt:lpstr>
      <vt:lpstr>ЭТАП 1: Выбор координатора (оператора)</vt:lpstr>
      <vt:lpstr>ЭТАП 2: Нормативно-правовое оформление внедрения дуальной модели обучения (образования)</vt:lpstr>
      <vt:lpstr>Презентация PowerPoint</vt:lpstr>
      <vt:lpstr>   г.Тюмень                      «___» ______2015 г.    Предприятие (организация) ___________________________________________________________, именуемое в дальнейшем Предприятие, в лице руководителя ______________________________, действующего на основании Устава и гражданин ___________________________________обучающийся ________________________           именуемый в дальнейшем «Обучающийся» (законный представитель Обучающегося), действующий в своих интересах и от своего имени (действующий от имени интересов Обучающегося), именуемые далее «Стороны», заключили настоящий договор (далее - Договор) о нижеследующем.  1. ПРЕДМЕТ ДОГОВОРА 1.1. По настоящему Договору Предприятие организует реализацию рабочей программы с элементами дуального обучения Обучающегося на базе Предприятия с целью овладения им видов профессиональной деятельности: _________________________________________________ 1.2. Обучение осуществляется на Предприятии в период с «____» февраля 2015 г по «___» июня 2015, в соответствии с рабочей программой и графиком учебно – производственного процесса. Форма обучения очная.    2. ПРАВА И ОБЯЗАННОСТИ СТОРОН 2.1. Предприятие обязано:  2.1.1. Закрепить за Обучающимся наставника из числа наиболее квалифицированных специалистов для обучения практическим навыкам и приемам в работе;  2.1.2. Ознакомить Обучающегося с Уставом, правилами внутреннего распорядка Предприятия, санитарными, противопожарными и иными общеобязательными нормами и правилами;  2.1.3. Предоставлять на бесплатной основе Обучающемуся средства обучения, оборудование, расходные материалы, необходимые для освоения указанной в настоящем Договоре профессии, на период прохождения обучения и проведения промежуточной и итоговой аттестации;  </vt:lpstr>
      <vt:lpstr>ЭТАП 3: Прогноз отраслевых и региональных потребностей</vt:lpstr>
      <vt:lpstr>ЭТАП 4: Профессиональная ориентация</vt:lpstr>
      <vt:lpstr>Презентация PowerPoint</vt:lpstr>
      <vt:lpstr>ЭТАП 5: Обновление образовательных программ</vt:lpstr>
      <vt:lpstr>Презентация PowerPoint</vt:lpstr>
      <vt:lpstr>Модели реализации дуального обучения в России</vt:lpstr>
      <vt:lpstr>Презентация PowerPoint</vt:lpstr>
      <vt:lpstr>Групповое обучение по дуальной системе</vt:lpstr>
      <vt:lpstr>Индивидуальный учебный план</vt:lpstr>
      <vt:lpstr>Индивидуальный учебный план</vt:lpstr>
      <vt:lpstr>Механизм реализации программы с элементами дуального обучения</vt:lpstr>
      <vt:lpstr>ЭТАП 6: Организация производственной практики</vt:lpstr>
      <vt:lpstr>Презентация PowerPoint</vt:lpstr>
      <vt:lpstr>Дуальная модель:  практическое обучение на предприятии</vt:lpstr>
      <vt:lpstr>Презентация PowerPoint</vt:lpstr>
      <vt:lpstr>Проблема наставников</vt:lpstr>
      <vt:lpstr>ЭТАП 7: Оценка профессиональной квалификации</vt:lpstr>
      <vt:lpstr>Проблема оценки результатов</vt:lpstr>
      <vt:lpstr>Оценка достижений обучающихся: опыт международной компании </vt:lpstr>
      <vt:lpstr>Презентация PowerPoint</vt:lpstr>
      <vt:lpstr>Презентация PowerPoint</vt:lpstr>
      <vt:lpstr>Ежедневный контроль и оценка результатов</vt:lpstr>
      <vt:lpstr>Ежедневный рейтинг</vt:lpstr>
      <vt:lpstr>Динамика формирования компетенций</vt:lpstr>
      <vt:lpstr>Презентация PowerPoint</vt:lpstr>
      <vt:lpstr>Trainees common chart since March 2015 till July 2015 </vt:lpstr>
      <vt:lpstr>Оценка результатов тестирования</vt:lpstr>
      <vt:lpstr>Результаты теоретического экзамена</vt:lpstr>
      <vt:lpstr>Фрагмент ведомости</vt:lpstr>
      <vt:lpstr>Презентация PowerPoint</vt:lpstr>
      <vt:lpstr>Необходимые ресурсы:</vt:lpstr>
      <vt:lpstr>Ожидаемые результаты от внедрения дуальной модели профессионального образования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Бочанова</dc:creator>
  <cp:lastModifiedBy>Бочанова</cp:lastModifiedBy>
  <cp:revision>89</cp:revision>
  <dcterms:created xsi:type="dcterms:W3CDTF">2015-12-11T11:14:17Z</dcterms:created>
  <dcterms:modified xsi:type="dcterms:W3CDTF">2016-05-30T03:14:11Z</dcterms:modified>
</cp:coreProperties>
</file>