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1" r:id="rId3"/>
    <p:sldId id="264" r:id="rId4"/>
    <p:sldId id="262" r:id="rId5"/>
    <p:sldId id="265" r:id="rId6"/>
    <p:sldId id="266" r:id="rId7"/>
    <p:sldId id="268" r:id="rId8"/>
    <p:sldId id="270" r:id="rId9"/>
    <p:sldId id="267" r:id="rId10"/>
    <p:sldId id="271" r:id="rId11"/>
    <p:sldId id="26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61" autoAdjust="0"/>
  </p:normalViewPr>
  <p:slideViewPr>
    <p:cSldViewPr>
      <p:cViewPr varScale="1">
        <p:scale>
          <a:sx n="61" d="100"/>
          <a:sy n="61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Лист1!$B$1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95248112"/>
        <c:axId val="1695251920"/>
      </c:barChart>
      <c:catAx>
        <c:axId val="169524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5251920"/>
        <c:crosses val="autoZero"/>
        <c:auto val="1"/>
        <c:lblAlgn val="ctr"/>
        <c:lblOffset val="100"/>
        <c:noMultiLvlLbl val="0"/>
      </c:catAx>
      <c:valAx>
        <c:axId val="169525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524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BED1-C334-426D-830A-EF46F824483C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62012-FE96-45E6-8CF5-524EA5CD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8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B5C6FD-EE01-43FE-B4AD-23EE3CD12DFC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450"/>
            <a:ext cx="5487041" cy="41143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0838" algn="just" eaLnBrk="1" hangingPunct="1"/>
            <a:endParaRPr lang="ru-RU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96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9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4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4623-D0EB-4636-8DDD-1953FA73CE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3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8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1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4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основу Учебной программы мы взяли</a:t>
            </a:r>
            <a:r>
              <a:rPr lang="ru-RU" baseline="0" dirty="0" smtClean="0"/>
              <a:t> макет, который был предложен нам в ЦНАО на одной из сессий, в котором расписано содержание занятий на базе техникума и то, что выносится на предприятие. В настоящий момент эта программа идет согласование с предприятиями.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1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</a:t>
            </a:r>
            <a:r>
              <a:rPr lang="ru-RU" baseline="0" dirty="0" smtClean="0"/>
              <a:t> нашими педагогами разрабатываются инструкционные карты, с которыми предстоит работать студентам на предприятии.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7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7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62012-FE96-45E6-8CF5-524EA5CD35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8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C6C783B3-1D1F-4AC4-BE71-74403AE1E3E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831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224A9-6BCF-4116-9320-834EAF66E6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6588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7862-3CA6-413C-A50D-2C4FDE324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2191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A21B9-AAD9-4EBB-8F3B-486DECF0E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567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FC9D6F2C-9DA6-4A6B-ADB1-2859E60A109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952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415FA85E-B8D4-4D97-95CA-0A1261AC78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6935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1D006983-3D45-481D-BB4A-9BBB7480D6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7295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2C9B4-C031-41F7-BCCD-DECB248902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2592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8183-4A2E-476F-AA72-BFA16AA61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4779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7BBA9C1C-D7E3-4D24-A302-B61DD74AC82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190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FD0D3E88-E398-4DA6-8E2F-FDFA459EE05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02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FBEEC9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FBEEC9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4A382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85F0BC-1243-48F0-9892-598096949CF5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33609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603218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03218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95536" y="1556792"/>
            <a:ext cx="8845550" cy="1981200"/>
          </a:xfrm>
          <a:prstGeom prst="roundRect">
            <a:avLst>
              <a:gd name="adj" fmla="val 824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90800" y="4800600"/>
            <a:ext cx="64071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0" y="6230938"/>
            <a:ext cx="9144000" cy="71437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333399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333399">
                  <a:lumMod val="60000"/>
                  <a:lumOff val="40000"/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ru-RU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6668" y="2420888"/>
            <a:ext cx="8845550" cy="1981200"/>
          </a:xfrm>
          <a:prstGeom prst="roundRect">
            <a:avLst>
              <a:gd name="adj" fmla="val 824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1520" y="2060848"/>
            <a:ext cx="8064896" cy="2520280"/>
          </a:xfrm>
          <a:prstGeom prst="roundRect">
            <a:avLst>
              <a:gd name="adj" fmla="val 824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19989" y="1988840"/>
            <a:ext cx="8892480" cy="1080120"/>
          </a:xfrm>
          <a:prstGeom prst="roundRect">
            <a:avLst>
              <a:gd name="adj" fmla="val 824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6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52536" y="2492896"/>
            <a:ext cx="921702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образовательных программ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дуальном формате обучения</a:t>
            </a:r>
          </a:p>
          <a:p>
            <a:pPr algn="ctr"/>
            <a:endParaRPr lang="ru-RU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ГАПОУ ТО</a:t>
            </a:r>
          </a:p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аводоуковский</a:t>
            </a: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агропромышленный техникум»</a:t>
            </a:r>
          </a:p>
          <a:p>
            <a:pPr algn="ctr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16" descr="C:\Users\User\Desktop\САЙТ\М.Л.В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1728192" cy="170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1598169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4187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Протокол результатов выполнения практических квалификационных работ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31" t="22147" r="15336" b="8534"/>
          <a:stretch/>
        </p:blipFill>
        <p:spPr>
          <a:xfrm>
            <a:off x="179512" y="1556792"/>
            <a:ext cx="881356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91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0651"/>
            <a:ext cx="9144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700" b="1" kern="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203051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700" b="1" kern="0" dirty="0" smtClean="0">
                <a:solidFill>
                  <a:srgbClr val="C00000"/>
                </a:solidFill>
              </a:rPr>
              <a:t>Лабораторно-практические занятия в условиях реального производства</a:t>
            </a:r>
          </a:p>
          <a:p>
            <a:pPr algn="ctr">
              <a:defRPr/>
            </a:pPr>
            <a:r>
              <a:rPr lang="ru-RU" sz="1700" b="1" kern="0" dirty="0" smtClean="0">
                <a:solidFill>
                  <a:srgbClr val="C00000"/>
                </a:solidFill>
              </a:rPr>
              <a:t>(</a:t>
            </a:r>
            <a:r>
              <a:rPr lang="ru-RU" sz="1700" b="1" kern="0" dirty="0" err="1" smtClean="0">
                <a:solidFill>
                  <a:srgbClr val="C00000"/>
                </a:solidFill>
              </a:rPr>
              <a:t>Новозаимская</a:t>
            </a:r>
            <a:r>
              <a:rPr lang="ru-RU" sz="1700" b="1" kern="0" dirty="0" smtClean="0">
                <a:solidFill>
                  <a:srgbClr val="C00000"/>
                </a:solidFill>
              </a:rPr>
              <a:t> МТС, </a:t>
            </a:r>
            <a:r>
              <a:rPr lang="ru-RU" sz="1700" b="1" kern="0" dirty="0" err="1" smtClean="0">
                <a:solidFill>
                  <a:srgbClr val="C00000"/>
                </a:solidFill>
              </a:rPr>
              <a:t>Заводоуковский</a:t>
            </a:r>
            <a:r>
              <a:rPr lang="ru-RU" sz="1700" b="1" kern="0" dirty="0" smtClean="0">
                <a:solidFill>
                  <a:srgbClr val="C00000"/>
                </a:solidFill>
              </a:rPr>
              <a:t> КСМ)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104456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442849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432048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56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99" t="9607" r="32374" b="5051"/>
          <a:stretch/>
        </p:blipFill>
        <p:spPr>
          <a:xfrm>
            <a:off x="179512" y="116632"/>
            <a:ext cx="4824536" cy="6354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739" r="12478" b="7988"/>
          <a:stretch/>
        </p:blipFill>
        <p:spPr>
          <a:xfrm>
            <a:off x="5076056" y="260648"/>
            <a:ext cx="3728276" cy="2583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2923" r="12195"/>
          <a:stretch/>
        </p:blipFill>
        <p:spPr>
          <a:xfrm>
            <a:off x="5126284" y="3284984"/>
            <a:ext cx="3995936" cy="30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6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015" y="332656"/>
            <a:ext cx="7427794" cy="4324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практико-ориентированной (дуальной) модели обучения с целью</a:t>
            </a:r>
            <a:b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обеспечения кадровых потребностей региона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23788" cy="9509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340768"/>
            <a:ext cx="41044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0000"/>
                </a:solidFill>
              </a:rPr>
              <a:t> </a:t>
            </a:r>
            <a:endParaRPr lang="ru-RU" sz="135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350" b="1" dirty="0" smtClean="0"/>
              <a:t>ППКРС</a:t>
            </a:r>
            <a:r>
              <a:rPr lang="ru-RU" sz="1350" b="1" dirty="0"/>
              <a:t>, реализуемые в рамках дуального </a:t>
            </a:r>
            <a:r>
              <a:rPr lang="ru-RU" sz="1350" b="1" dirty="0" smtClean="0"/>
              <a:t>обучения в 2015-2016 уч. году</a:t>
            </a:r>
            <a:endParaRPr lang="ru-RU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Электромонтер по ремонту и обслуживанию электрооборудования в сельскохозяйственном </a:t>
            </a:r>
            <a:r>
              <a:rPr lang="ru-RU" sz="1350" dirty="0" smtClean="0"/>
              <a:t>производстве (25 чел.)</a:t>
            </a:r>
            <a:endParaRPr lang="ru-RU" sz="13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/>
              <a:t>Мастер по техническому обслуживанию и ремонту машинно-тракторного </a:t>
            </a:r>
            <a:r>
              <a:rPr lang="ru-RU" sz="1350" dirty="0" smtClean="0"/>
              <a:t>парка (5 чел.)</a:t>
            </a:r>
            <a:endParaRPr lang="ru-RU" sz="13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/>
              <a:t>Тракторист-машинист сельскохозяйственного </a:t>
            </a:r>
            <a:r>
              <a:rPr lang="ru-RU" sz="1350" dirty="0" smtClean="0"/>
              <a:t>производства (3 чел.)</a:t>
            </a:r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068960"/>
            <a:ext cx="3531358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студентов, обучающихся по программам в дуальном формате обучения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(планируемые показатели)</a:t>
            </a:r>
            <a:endParaRPr lang="ru-RU" sz="1350" b="1" dirty="0"/>
          </a:p>
          <a:p>
            <a:pPr algn="ctr"/>
            <a:endParaRPr lang="ru-RU" sz="13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Фотографии\Отроботанный 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адпись 2"/>
          <p:cNvSpPr txBox="1">
            <a:spLocks noChangeArrowheads="1"/>
          </p:cNvSpPr>
          <p:nvPr/>
        </p:nvSpPr>
        <p:spPr bwMode="auto">
          <a:xfrm>
            <a:off x="323528" y="4005064"/>
            <a:ext cx="41044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numCol="2" anchor="t" anchorCtr="0">
            <a:noAutofit/>
          </a:bodyPr>
          <a:lstStyle/>
          <a:p>
            <a:pPr marL="171450" indent="-137160" algn="ctr">
              <a:lnSpc>
                <a:spcPct val="125000"/>
              </a:lnSpc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«Агрофирма КРИММ»</a:t>
            </a:r>
          </a:p>
          <a:p>
            <a:pPr marL="171450" indent="-137160" algn="ctr">
              <a:lnSpc>
                <a:spcPct val="125000"/>
              </a:lnSpc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</a:t>
            </a:r>
            <a:r>
              <a:rPr lang="ru-RU" sz="1100" kern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Заводоуковский</a:t>
            </a: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маслозавод»</a:t>
            </a:r>
          </a:p>
          <a:p>
            <a:pPr marL="171450" indent="-137160" algn="ctr">
              <a:lnSpc>
                <a:spcPct val="125000"/>
              </a:lnSpc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ОАО «</a:t>
            </a:r>
            <a:r>
              <a:rPr lang="ru-RU" sz="1100" kern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Заводоуковский</a:t>
            </a: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машиностроительный завод»</a:t>
            </a:r>
          </a:p>
          <a:p>
            <a:pPr marL="171450" indent="-137160" algn="ctr">
              <a:lnSpc>
                <a:spcPct val="125000"/>
              </a:lnSpc>
            </a:pPr>
            <a:r>
              <a:rPr lang="ru-RU" sz="1100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ЗАО </a:t>
            </a: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«Центральное»</a:t>
            </a:r>
          </a:p>
          <a:p>
            <a:pPr marL="171450" indent="-137160" algn="ctr">
              <a:lnSpc>
                <a:spcPct val="125000"/>
              </a:lnSpc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КФХ «Дружба</a:t>
            </a:r>
            <a:r>
              <a:rPr lang="ru-RU" sz="1100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marL="171450" indent="-137160" algn="ctr">
              <a:lnSpc>
                <a:spcPct val="125000"/>
              </a:lnSpc>
            </a:pPr>
            <a:endParaRPr lang="ru-RU" sz="1100" kern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37160" algn="ctr">
              <a:lnSpc>
                <a:spcPct val="125000"/>
              </a:lnSpc>
            </a:pPr>
            <a:endParaRPr lang="ru-RU" sz="1100" kern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37160" algn="ctr">
              <a:lnSpc>
                <a:spcPct val="125000"/>
              </a:lnSpc>
            </a:pPr>
            <a:r>
              <a:rPr lang="ru-RU" sz="1100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ЗАО </a:t>
            </a: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«Нива-Агро»</a:t>
            </a:r>
          </a:p>
          <a:p>
            <a:pPr marL="171450" indent="-137160" algn="ctr">
              <a:lnSpc>
                <a:spcPct val="125000"/>
              </a:lnSpc>
              <a:spcAft>
                <a:spcPts val="375"/>
              </a:spcAft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«Возрождение»</a:t>
            </a:r>
          </a:p>
          <a:p>
            <a:pPr marL="171450" indent="-137160" algn="ctr">
              <a:lnSpc>
                <a:spcPct val="125000"/>
              </a:lnSpc>
              <a:spcAft>
                <a:spcPts val="375"/>
              </a:spcAft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ЗАО «Флагман»</a:t>
            </a:r>
          </a:p>
          <a:p>
            <a:pPr marL="171450" indent="-137160" algn="ctr">
              <a:lnSpc>
                <a:spcPct val="125000"/>
              </a:lnSpc>
              <a:spcAft>
                <a:spcPts val="375"/>
              </a:spcAft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ЗАО «Тобол»</a:t>
            </a:r>
          </a:p>
          <a:p>
            <a:pPr marL="171450" indent="-137160" algn="ctr">
              <a:lnSpc>
                <a:spcPct val="125000"/>
              </a:lnSpc>
              <a:spcAft>
                <a:spcPts val="375"/>
              </a:spcAft>
            </a:pP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ЗАО «</a:t>
            </a:r>
            <a:r>
              <a:rPr lang="ru-RU" sz="1100" kern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Падунское</a:t>
            </a:r>
            <a:r>
              <a:rPr lang="ru-RU" sz="11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</a:p>
          <a:p>
            <a:pPr marL="171450" indent="-137160" algn="ctr">
              <a:spcAft>
                <a:spcPts val="375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СПК «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Палецкая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71450" indent="-137160" algn="ctr">
              <a:spcAft>
                <a:spcPts val="375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ООО "V-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АГРО»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37160" algn="ctr">
              <a:spcAft>
                <a:spcPts val="375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ООО «Земля»</a:t>
            </a:r>
            <a:endParaRPr lang="ru-RU" sz="1100" kern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37160">
              <a:lnSpc>
                <a:spcPct val="125000"/>
              </a:lnSpc>
              <a:spcAft>
                <a:spcPts val="375"/>
              </a:spcAft>
            </a:pPr>
            <a:r>
              <a:rPr lang="ru-RU" sz="900" b="1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3356992"/>
            <a:ext cx="2021965" cy="52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13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</a:t>
            </a:r>
            <a:r>
              <a:rPr lang="ru-RU" sz="13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</a:t>
            </a:r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1700808"/>
            <a:ext cx="353135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Формы реализации дуального обучения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b="1" dirty="0"/>
              <a:t>Групповое </a:t>
            </a:r>
            <a:r>
              <a:rPr lang="ru-RU" sz="1350" b="1" dirty="0" smtClean="0"/>
              <a:t>обучение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 smtClean="0"/>
              <a:t>Обучение </a:t>
            </a:r>
            <a:r>
              <a:rPr lang="ru-RU" sz="1350" b="1" dirty="0"/>
              <a:t>по индивидуальному учебному плану</a:t>
            </a:r>
          </a:p>
          <a:p>
            <a:pPr algn="ctr"/>
            <a:endParaRPr lang="ru-RU" sz="13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3752" y="0"/>
            <a:ext cx="9036496" cy="6669360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D79CA"/>
              </a:buClr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093512"/>
              </p:ext>
            </p:extLst>
          </p:nvPr>
        </p:nvGraphicFramePr>
        <p:xfrm>
          <a:off x="4716016" y="4077072"/>
          <a:ext cx="36724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47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94" y="1018500"/>
            <a:ext cx="8402756" cy="3300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Заседание «Круглого стола»  по проблемам внедрения дуальной системы обучения на территории </a:t>
            </a:r>
            <a:r>
              <a:rPr lang="ru-RU" sz="2400" b="1" dirty="0" err="1"/>
              <a:t>Заводоуковского</a:t>
            </a:r>
            <a:r>
              <a:rPr lang="ru-RU" sz="2400" b="1" dirty="0"/>
              <a:t> городского округа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" y="1891067"/>
            <a:ext cx="2176819" cy="326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21" y="1891068"/>
            <a:ext cx="4907036" cy="327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7" y="1880832"/>
            <a:ext cx="2193878" cy="329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1168"/>
            <a:ext cx="2875247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941168"/>
            <a:ext cx="2875248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168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37160" algn="ctr">
              <a:lnSpc>
                <a:spcPct val="125000"/>
              </a:lnSpc>
            </a:pPr>
            <a:endParaRPr lang="ru-RU" kern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" indent="0" algn="ctr">
              <a:lnSpc>
                <a:spcPct val="125000"/>
              </a:lnSpc>
              <a:buNone/>
            </a:pPr>
            <a:endParaRPr lang="ru-RU" kern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795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Распределение студентов по базовым предприятиям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78491"/>
              </p:ext>
            </p:extLst>
          </p:nvPr>
        </p:nvGraphicFramePr>
        <p:xfrm>
          <a:off x="8218" y="404664"/>
          <a:ext cx="9135782" cy="67286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42457"/>
                <a:gridCol w="1601045"/>
                <a:gridCol w="4968552"/>
                <a:gridCol w="2123728"/>
              </a:tblGrid>
              <a:tr h="488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Ф.И.О. обучающегося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Предприятие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Ф.И.О. наставника от предприятия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517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Абилькин Руслан Есенеевич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«Возрождение» </a:t>
                      </a:r>
                      <a:r>
                        <a:rPr lang="ru-RU" sz="1400" dirty="0" err="1">
                          <a:effectLst/>
                        </a:rPr>
                        <a:t>Заводоуковский</a:t>
                      </a:r>
                      <a:r>
                        <a:rPr lang="ru-RU" sz="1400" dirty="0">
                          <a:effectLst/>
                        </a:rPr>
                        <a:t> городской округ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с. Новая Заимка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Бетехтин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А.Н.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гл. инженер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Алфимов Андрей Александрович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«Агрофирма КРИММ»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с. Упорово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Данилевич </a:t>
                      </a:r>
                      <a:r>
                        <a:rPr lang="ru-RU" sz="1400" dirty="0" smtClean="0">
                          <a:effectLst/>
                        </a:rPr>
                        <a:t>В.А.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гл. энергетик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Архипов Николай Васильевич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ЗАО «Нива-Агро» Упоровский район, с.Масали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Андреев </a:t>
                      </a:r>
                      <a:r>
                        <a:rPr lang="ru-RU" sz="1400" dirty="0" smtClean="0">
                          <a:effectLst/>
                        </a:rPr>
                        <a:t>Л.К.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гл. инженер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Базанов</a:t>
                      </a:r>
                      <a:r>
                        <a:rPr lang="ru-RU" sz="1400" dirty="0">
                          <a:effectLst/>
                        </a:rPr>
                        <a:t> Даниил Михайлович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ЗАО «Падунское» с. Падун, Заводоуковский городской округ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Вознев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А.М., </a:t>
                      </a:r>
                      <a:r>
                        <a:rPr lang="ru-RU" sz="1400" dirty="0">
                          <a:effectLst/>
                        </a:rPr>
                        <a:t>энергетик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Бетнев Денис Андреевич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ЗАО «Нива-Агро» </a:t>
                      </a:r>
                      <a:r>
                        <a:rPr lang="ru-RU" sz="1400" dirty="0" err="1">
                          <a:effectLst/>
                        </a:rPr>
                        <a:t>Упоровский</a:t>
                      </a:r>
                      <a:r>
                        <a:rPr lang="ru-RU" sz="1400" dirty="0">
                          <a:effectLst/>
                        </a:rPr>
                        <a:t> район, с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</a:rPr>
                        <a:t>Масали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Андреев </a:t>
                      </a:r>
                      <a:r>
                        <a:rPr lang="ru-RU" sz="1400" dirty="0" smtClean="0">
                          <a:effectLst/>
                        </a:rPr>
                        <a:t>Л.К., </a:t>
                      </a:r>
                      <a:r>
                        <a:rPr lang="ru-RU" sz="1400" dirty="0">
                          <a:effectLst/>
                        </a:rPr>
                        <a:t>гл. инженер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73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Васильев Алексей Васильевич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ЗАО «Падунское» с. Падун, Заводоуковский городской округ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Вознев Александр Михайлович, энергетик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48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Денисов Евгений Николаевич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«Заводоуковский маслозавод» г. Заводоуковск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Блинов </a:t>
                      </a:r>
                      <a:r>
                        <a:rPr lang="ru-RU" sz="1400" dirty="0" smtClean="0">
                          <a:effectLst/>
                        </a:rPr>
                        <a:t>В.Н., </a:t>
                      </a:r>
                      <a:r>
                        <a:rPr lang="ru-RU" sz="1400" dirty="0">
                          <a:effectLst/>
                        </a:rPr>
                        <a:t>гл. энергетик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Евин  Роман Александрович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«Возрождение» Заводоуковский район,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с. Новая Заимка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Бетехтин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А. Н., </a:t>
                      </a:r>
                      <a:r>
                        <a:rPr lang="ru-RU" sz="1400" dirty="0">
                          <a:effectLst/>
                        </a:rPr>
                        <a:t>главный инженер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Исаев Александр Сергеевич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ЗАО «Падунское» с. Падун, Заводоуковский городской округ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Вознев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А.М., </a:t>
                      </a:r>
                      <a:r>
                        <a:rPr lang="ru-RU" sz="1400" dirty="0">
                          <a:effectLst/>
                        </a:rPr>
                        <a:t>энергетик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429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Клюкин Виктор Вячеславович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ЗАО «Падунское» с. Падун, Заводоуковский городской округ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Аксенов </a:t>
                      </a:r>
                      <a:r>
                        <a:rPr lang="ru-RU" sz="1400" dirty="0" smtClean="0">
                          <a:effectLst/>
                        </a:rPr>
                        <a:t>Н.М., энергетик</a:t>
                      </a:r>
                      <a:endParaRPr lang="ru-RU" sz="1400" dirty="0">
                        <a:effectLst/>
                      </a:endParaRPr>
                    </a:p>
                  </a:txBody>
                  <a:tcPr marL="17363" marR="17363" marT="0" marB="0"/>
                </a:tc>
              </a:tr>
              <a:tr h="458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Курылин Егор Сергеевич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«Заводоуковский элеватор»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 Заводоуковск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Григорьев </a:t>
                      </a:r>
                      <a:r>
                        <a:rPr lang="ru-RU" sz="1400" dirty="0" smtClean="0">
                          <a:effectLst/>
                        </a:rPr>
                        <a:t>А.Ю., </a:t>
                      </a:r>
                      <a:r>
                        <a:rPr lang="ru-RU" sz="1400" dirty="0">
                          <a:effectLst/>
                        </a:rPr>
                        <a:t>гл. энергетик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  <a:tr h="487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Лакшеев Николай Алексеевич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«Заводоуковский элеватор»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 Заводоуковск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Григорьев </a:t>
                      </a:r>
                      <a:r>
                        <a:rPr lang="ru-RU" sz="1400" dirty="0" smtClean="0">
                          <a:effectLst/>
                        </a:rPr>
                        <a:t>А.Ю., </a:t>
                      </a:r>
                      <a:r>
                        <a:rPr lang="ru-RU" sz="1400" dirty="0">
                          <a:effectLst/>
                        </a:rPr>
                        <a:t>гл. энергетик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3" marR="173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179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3"/>
          <a:srcRect l="26927" t="22204" r="26066" b="8482"/>
          <a:stretch/>
        </p:blipFill>
        <p:spPr bwMode="auto">
          <a:xfrm>
            <a:off x="1043608" y="0"/>
            <a:ext cx="72008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7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587" t="21006" r="21149" b="7927"/>
          <a:stretch/>
        </p:blipFill>
        <p:spPr>
          <a:xfrm>
            <a:off x="179512" y="332656"/>
            <a:ext cx="887535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0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941" t="21102" r="33549" b="8186"/>
          <a:stretch/>
        </p:blipFill>
        <p:spPr>
          <a:xfrm>
            <a:off x="-25957" y="116632"/>
            <a:ext cx="5512644" cy="6741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299" t="23062" r="45235" b="8403"/>
          <a:stretch/>
        </p:blipFill>
        <p:spPr>
          <a:xfrm>
            <a:off x="5436096" y="0"/>
            <a:ext cx="364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8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/>
          <a:srcRect l="25150" t="21835" r="26893" b="8394"/>
          <a:stretch/>
        </p:blipFill>
        <p:spPr bwMode="auto">
          <a:xfrm>
            <a:off x="318835" y="404664"/>
            <a:ext cx="3975100" cy="610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7515" t="23185" r="26407" b="8190"/>
          <a:stretch/>
        </p:blipFill>
        <p:spPr bwMode="auto">
          <a:xfrm>
            <a:off x="4715542" y="404664"/>
            <a:ext cx="3971258" cy="610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14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91" t="23192" r="30807" b="8535"/>
          <a:stretch/>
        </p:blipFill>
        <p:spPr>
          <a:xfrm>
            <a:off x="1259632" y="188640"/>
            <a:ext cx="6317255" cy="64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512</Words>
  <Application>Microsoft Office PowerPoint</Application>
  <PresentationFormat>Экран (4:3)</PresentationFormat>
  <Paragraphs>113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Rockwell</vt:lpstr>
      <vt:lpstr>Times New Roman</vt:lpstr>
      <vt:lpstr>Wingdings 2</vt:lpstr>
      <vt:lpstr>Литейная</vt:lpstr>
      <vt:lpstr>Презентация PowerPoint</vt:lpstr>
      <vt:lpstr>Реализация  практико-ориентированной (дуальной) модели обучения с целью  обеспечения кадровых потребностей региона</vt:lpstr>
      <vt:lpstr>Заседание «Круглого стола»  по проблемам внедрения дуальной системы обучения на территории Заводоуковского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 результатов выполнения практических квалификационных работ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Юрьева Яна Викторовна</dc:creator>
  <cp:lastModifiedBy>Admin</cp:lastModifiedBy>
  <cp:revision>140</cp:revision>
  <dcterms:created xsi:type="dcterms:W3CDTF">2015-02-04T09:34:32Z</dcterms:created>
  <dcterms:modified xsi:type="dcterms:W3CDTF">2016-05-27T04:39:54Z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