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78" r:id="rId17"/>
    <p:sldId id="280" r:id="rId18"/>
    <p:sldId id="277" r:id="rId19"/>
    <p:sldId id="264" r:id="rId20"/>
    <p:sldId id="267" r:id="rId21"/>
    <p:sldId id="270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FF3300"/>
    <a:srgbClr val="003399"/>
    <a:srgbClr val="FF9933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val>
            <c:numRef>
              <c:f>'[Диаграмма в Microsoft Office PowerPoint]Лист1'!$B$2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val>
            <c:numRef>
              <c:f>'[Диаграмма в Microsoft Office PowerPoint]Лист1'!$C$2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PowerPoint]Лист1'!$D$1</c:f>
              <c:strCache>
                <c:ptCount val="1"/>
                <c:pt idx="0">
                  <c:v>Ряд 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val>
            <c:numRef>
              <c:f>'[Диаграмма в Microsoft Office PowerPoint]Лист1'!$D$2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PowerPoint]Лист1'!$E$1</c:f>
              <c:strCache>
                <c:ptCount val="1"/>
                <c:pt idx="0">
                  <c:v>Ряд 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val>
            <c:numRef>
              <c:f>'[Диаграмма в Microsoft Office PowerPoint]Лист1'!$E$2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PowerPoint]Лист1'!$F$1</c:f>
              <c:strCache>
                <c:ptCount val="1"/>
                <c:pt idx="0">
                  <c:v>Ряд 5</c:v>
                </c:pt>
              </c:strCache>
            </c:strRef>
          </c:tx>
          <c:val>
            <c:numRef>
              <c:f>'[Диаграмма в Microsoft Office PowerPoint]Лист1'!$F$2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axId val="72073216"/>
        <c:axId val="72074752"/>
      </c:barChart>
      <c:catAx>
        <c:axId val="72073216"/>
        <c:scaling>
          <c:orientation val="minMax"/>
        </c:scaling>
        <c:axPos val="b"/>
        <c:tickLblPos val="nextTo"/>
        <c:crossAx val="72074752"/>
        <c:crosses val="autoZero"/>
        <c:auto val="1"/>
        <c:lblAlgn val="ctr"/>
        <c:lblOffset val="100"/>
      </c:catAx>
      <c:valAx>
        <c:axId val="72074752"/>
        <c:scaling>
          <c:orientation val="minMax"/>
        </c:scaling>
        <c:axPos val="l"/>
        <c:majorGridlines/>
        <c:numFmt formatCode="General" sourceLinked="1"/>
        <c:tickLblPos val="nextTo"/>
        <c:crossAx val="720732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val>
            <c:numRef>
              <c:f>'[Диаграмма в Microsoft Office PowerPoint]Лист1'!$B$2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Ряд 2</c:v>
                </c:pt>
              </c:strCache>
            </c:strRef>
          </c:tx>
          <c:val>
            <c:numRef>
              <c:f>'[Диаграмма в Microsoft Office PowerPoint]Лист1'!$C$2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val>
            <c:numRef>
              <c:f>'[Диаграмма в Microsoft Office PowerPoint]Лист1'!$D$2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PowerPoint]Лист1'!$E$1</c:f>
              <c:strCache>
                <c:ptCount val="1"/>
                <c:pt idx="0">
                  <c:v>Ряд 4</c:v>
                </c:pt>
              </c:strCache>
            </c:strRef>
          </c:tx>
          <c:val>
            <c:numRef>
              <c:f>'[Диаграмма в Microsoft Office PowerPoint]Лист1'!$E$2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PowerPoint]Лист1'!$F$1</c:f>
              <c:strCache>
                <c:ptCount val="1"/>
                <c:pt idx="0">
                  <c:v>Ряд 5</c:v>
                </c:pt>
              </c:strCache>
            </c:strRef>
          </c:tx>
          <c:val>
            <c:numRef>
              <c:f>'[Диаграмма в Microsoft Office PowerPoint]Лист1'!$F$2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axId val="72835072"/>
        <c:axId val="72836608"/>
      </c:barChart>
      <c:catAx>
        <c:axId val="72835072"/>
        <c:scaling>
          <c:orientation val="minMax"/>
        </c:scaling>
        <c:delete val="1"/>
        <c:axPos val="b"/>
        <c:tickLblPos val="none"/>
        <c:crossAx val="72836608"/>
        <c:crosses val="autoZero"/>
        <c:auto val="1"/>
        <c:lblAlgn val="ctr"/>
        <c:lblOffset val="100"/>
      </c:catAx>
      <c:valAx>
        <c:axId val="72836608"/>
        <c:scaling>
          <c:orientation val="minMax"/>
        </c:scaling>
        <c:axPos val="l"/>
        <c:majorGridlines/>
        <c:numFmt formatCode="General" sourceLinked="1"/>
        <c:tickLblPos val="nextTo"/>
        <c:crossAx val="728350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7E4E3-3877-4E26-9C07-CAC242522B3A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D49A11-7FFD-421B-9952-E987C2233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BF5F-4747-4374-8188-1B5CFFE41CB9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4B45-41A7-45AB-A613-56E8DCE8B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54F0-CC59-435A-AEB1-13E6A536B17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BE2DC-BD59-46C3-82E1-2FE284513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85E2-A064-44DA-BBC0-FCAF8A689E2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8601-F726-4255-B805-7A952E616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83E9-F683-4AFC-B163-C967F2E1C4EB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FB812E-1D33-4A07-ADDB-9C26C8136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800E14-A47C-4E48-A084-A04C75BEF8CD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5D1028-2679-4BDA-9196-8F040F1B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2DEB07-9059-4FAC-BFA6-0C25FD7C591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579833-9647-4298-AAF4-9276DF2ED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44D4-302E-4EFC-A530-FFFADBFE13CF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4ED8-3982-4F1E-8715-1B1A0F1E6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4329-F4E8-426A-BBCB-2165997BC183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84C8FC-14D9-43E5-B21C-A4653345A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6A26-D25D-4CEF-BE48-C6206D28B257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C2D9-E182-40D9-9E68-6B41C0034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ED87A9-8267-40D4-BC52-B3BDDD5F8E0E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C0754E8-B4FB-433A-94B7-91C4B4C7B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96BAD05-7048-4BBC-9BB7-97B1CF788DF2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02EFB6D-9625-4F59-8E33-C3AD50847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8;&#1072;&#1073;&#1083;&#1080;&#1094;&#1072;%201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Княжева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В.В.,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общественных дисциплин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5"/>
          <p:cNvSpPr>
            <a:spLocks/>
          </p:cNvSpPr>
          <p:nvPr/>
        </p:nvSpPr>
        <p:spPr bwMode="auto">
          <a:xfrm>
            <a:off x="990600" y="1052513"/>
            <a:ext cx="8153400" cy="2889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13316" name="Rectangle 6"/>
          <p:cNvSpPr>
            <a:spLocks/>
          </p:cNvSpPr>
          <p:nvPr/>
        </p:nvSpPr>
        <p:spPr bwMode="auto">
          <a:xfrm>
            <a:off x="0" y="1052513"/>
            <a:ext cx="1133475" cy="28892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sz="4400">
              <a:solidFill>
                <a:schemeClr val="tx2"/>
              </a:solidFill>
            </a:endParaRPr>
          </a:p>
        </p:txBody>
      </p:sp>
      <p:pic>
        <p:nvPicPr>
          <p:cNvPr id="13317" name="Рисунок 1" descr="C:\Зеленская СВ\ЛОГО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8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Заголовок 1"/>
          <p:cNvSpPr>
            <a:spLocks/>
          </p:cNvSpPr>
          <p:nvPr/>
        </p:nvSpPr>
        <p:spPr bwMode="auto">
          <a:xfrm>
            <a:off x="1619250" y="188913"/>
            <a:ext cx="7524750" cy="576262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>
                <a:solidFill>
                  <a:schemeClr val="tx2"/>
                </a:solidFill>
              </a:rPr>
              <a:t>Государственное автономное профессиональное образовательное учреждение Тюменской области «Тобольский многопрофильный техникум»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0825" y="6237288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/>
              <a:t>Докладчик: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11188" y="1773238"/>
            <a:ext cx="8532812" cy="3960812"/>
          </a:xfrm>
          <a:prstGeom prst="flowChartMultidocumen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2708275"/>
            <a:ext cx="7056438" cy="2160588"/>
          </a:xfrm>
          <a:solidFill>
            <a:srgbClr val="FFFF66"/>
          </a:solidFill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ФОРМИРОВАНИЕ ИССЛЕДОВАТЕЛЬСКОЙ КОМПЕТЕНЦИИ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СТУДЕНТОВ В ПЕРИОД ПРОФЕССИОНАЛЬНОГО ОБУЧЕНИЯ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Таблица 2. </a:t>
            </a:r>
          </a:p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Формулировка названия темы исследовательской работы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071679"/>
          <a:ext cx="8572560" cy="4155424"/>
        </p:xfrm>
        <a:graphic>
          <a:graphicData uri="http://schemas.openxmlformats.org/drawingml/2006/table">
            <a:tbl>
              <a:tblPr/>
              <a:tblGrid>
                <a:gridCol w="6318133"/>
                <a:gridCol w="1142888"/>
                <a:gridCol w="1111539"/>
              </a:tblGrid>
              <a:tr h="30201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Чек-лист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3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Критерии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4731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Название 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краткое и лаконичное (3 – 15 слов).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2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Название четко отражает содержание работы, а не только область знаний.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04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Каждое слово в название работы несет определенную смысловую нагрузку, в нем отсутствуют лишние слова.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04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Все слова в названии сочетаются между собой, название не противоречит нормам и правилам русского слова.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06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В названии работы используются ключевые понятия, которые способствуют индексации названия в Интернете, помогают найти вашу работу в электронном каталоге библиотеки и привлечь нужного читателя.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2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Название хорошо вписывается в стиль выбранного научного издания.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Таблица 3.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Оценка темы исследования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928802"/>
          <a:ext cx="8501122" cy="4566168"/>
        </p:xfrm>
        <a:graphic>
          <a:graphicData uri="http://schemas.openxmlformats.org/drawingml/2006/table">
            <a:tbl>
              <a:tblPr/>
              <a:tblGrid>
                <a:gridCol w="4250153"/>
                <a:gridCol w="4250969"/>
              </a:tblGrid>
              <a:tr h="329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Качества темы и ваши возможности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Оценка в баллах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97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темы личным качествам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Типу мышления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Характеру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Практическому опыту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Актуальность темы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госзаказа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Научная новизна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Практическая значимость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Доступность исследования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Достаточность времени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Теоретическая обеспеченность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экспериментальной базы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1 2 3 4 5 6 7 8 9 10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85728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Таблица 4.</a:t>
            </a:r>
          </a:p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Состав научного аппарата различных форм исследований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643050"/>
          <a:ext cx="8715436" cy="4939691"/>
        </p:xfrm>
        <a:graphic>
          <a:graphicData uri="http://schemas.openxmlformats.org/drawingml/2006/table">
            <a:tbl>
              <a:tblPr/>
              <a:tblGrid>
                <a:gridCol w="491766"/>
                <a:gridCol w="3108653"/>
                <a:gridCol w="1696922"/>
                <a:gridCol w="1703611"/>
                <a:gridCol w="1714484"/>
              </a:tblGrid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Компоненты научного аппарата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Реферат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Курсовая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Дипломная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Актуальность темы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Противоречие 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Проблема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Гипотеза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Задачи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Методологическая база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Методы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Этапы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Научная новизна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Практическая значимость исследования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143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Итого: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85728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Таблица 5.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План прочитанного источника информации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19" y="2000240"/>
          <a:ext cx="8572563" cy="1418342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571505"/>
                <a:gridCol w="1785950"/>
                <a:gridCol w="1315560"/>
                <a:gridCol w="1224887"/>
                <a:gridCol w="1224887"/>
                <a:gridCol w="1224887"/>
                <a:gridCol w="1224887"/>
              </a:tblGrid>
              <a:tr h="1235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Справочные сведения об источнике </a:t>
                      </a:r>
                      <a:endParaRPr lang="ru-RU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выходные данные)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Краткая характеристика условий написания работы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Краткое упоминание о стержневой идее работы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основных моментов содержания работы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Краткое заключение, отражающее личное впечатление от прочитанного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Ссылки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другие источники и материалы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http://empoweredhomeschooler.com/wp-content/uploads/2012/08/check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86190"/>
            <a:ext cx="3714776" cy="278608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85728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Таблица 6.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Критерии оценивания Интернет-ресурса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" y="1857364"/>
          <a:ext cx="9144001" cy="4023360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1408886"/>
                <a:gridCol w="1199998"/>
                <a:gridCol w="1335996"/>
                <a:gridCol w="1319999"/>
                <a:gridCol w="1241775"/>
                <a:gridCol w="1280888"/>
                <a:gridCol w="1356459"/>
              </a:tblGrid>
              <a:tr h="129066">
                <a:tc gridSpan="7"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Критерии оценивания Интернет-ресурса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133"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Автор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Объективность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Точность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Надежность и </a:t>
                      </a:r>
                      <a:r>
                        <a:rPr lang="ru-RU" sz="12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достовер-ность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Актуальность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Ссылки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323196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Имя автора на странице.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Сведения о профессиональной квалификации автора.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Компетентность автора.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Наличие контакта с автором.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 Принадлежность сайта физическому или юридическому лицу.</a:t>
                      </a: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Характер материала – научный или популярный.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2.Читательская аудитория.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Цель текста. </a:t>
                      </a: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1.Характер информации -факт, частное мнение, реклама (пропаганда).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2.Объективность и беспристрастность автора.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3.Наличие в тексте предвзятости и эмоциональности.</a:t>
                      </a: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1.Указание источников информации.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2.Ответственное лицо за точность представленного материала.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3.Наличие возможности проверить информацию в независимых источниках.</a:t>
                      </a: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1.Общее впечатление от информации, наличие доказательств.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2.Организация поддерживающая данную информацию.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3.Наличие представленной информации не в сети (в книгах, журналах, справочниках).</a:t>
                      </a: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1.Актуальность информации.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2.Указание на последнее обновление сайта.</a:t>
                      </a: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1.Наличие гиперссылок.</a:t>
                      </a:r>
                    </a:p>
                    <a:p>
                      <a:pPr marR="381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2.Актуальность информационных ссылок.</a:t>
                      </a: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ЭЛЕКТРОННЫЕ НАУЧНЫЕ БИБЛИОТЕКИ</a:t>
            </a:r>
            <a:endParaRPr lang="ru-RU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3794" name="Picture 2" descr="http://journals.uran.ua/public/site/images/sazonov/%D0%9A%D0%B8%D0%B1%D0%B5%D1%80%D0%9B%D0%B5%D0%BD%D0%B8%D0%BD%D0%BA%D0%B0-%D0%BB%D0%BE%D0%B3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7358082" cy="18048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796" name="Picture 4" descr="http://science.spb.ru/images/news/announce/2015/08/86_pic_elibra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29040"/>
            <a:ext cx="7358082" cy="2943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ВИКИПЕДИЯ: БЫТЬ или НЕ БЫТЬ?</a:t>
            </a:r>
            <a:endParaRPr lang="ru-RU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5" name="Заголовок 1"/>
          <p:cNvSpPr>
            <a:spLocks/>
          </p:cNvSpPr>
          <p:nvPr/>
        </p:nvSpPr>
        <p:spPr bwMode="auto">
          <a:xfrm>
            <a:off x="539750" y="1714488"/>
            <a:ext cx="8604250" cy="7921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источник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первоначальных сведений об исследуемом вопросе, введение в тему;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643182"/>
            <a:ext cx="8604250" cy="928694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контекстный словарь;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539750" y="3714752"/>
            <a:ext cx="8604250" cy="92869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источник для поиска новых серьезных источников информации;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539750" y="4786322"/>
            <a:ext cx="8604250" cy="928694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источник получения общих сведений о предмете;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539750" y="5857892"/>
            <a:ext cx="8604250" cy="7921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  <a:cs typeface="Arial" charset="0"/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источник сведений о спорных вопросах изучаемой темы.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kosino-uhtomski.mos.ru/upload/medialibrary/5da/vikiped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126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ГОСУДАРСТВЕННЫЕ СТАНДАРТЫ</a:t>
            </a:r>
            <a:endParaRPr lang="ru-RU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5" name="Заголовок 1"/>
          <p:cNvSpPr>
            <a:spLocks/>
          </p:cNvSpPr>
          <p:nvPr/>
        </p:nvSpPr>
        <p:spPr bwMode="auto">
          <a:xfrm>
            <a:off x="539750" y="1714488"/>
            <a:ext cx="8604250" cy="171451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ГОСТ 7.82-2001. «Система стандартов по информации, библиотечному и издательскому делу. Библиографическая запись. Библиографическое описание электронных ресурсов. Общие требования и правила составления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3643314"/>
            <a:ext cx="8604250" cy="1571636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ГОСТ 7.1-2003. «Система стандартов по информации, библиотечному и издательскому делу. Библиографическая запись. Библиографическое описание. Общие требования и правила составления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539750" y="5357826"/>
            <a:ext cx="8604250" cy="1214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  <a:cs typeface="Arial" charset="0"/>
              </a:rPr>
              <a:t>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ГОСТ 7.0.5-2008. «Система стандартов по информации, библиотечному и издательскому делу. Библиографическая ссылка. Общие требования и правила составления»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18" name="Picture 2" descr="http://shopmatic.ru/uploads/products/15754/1731697/img_5525ea22e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584649" cy="8572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http://shopmatic.ru/uploads/products/15754/1731697/img_5525ea22e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584649" cy="8572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2" descr="http://shopmatic.ru/uploads/products/15754/1731697/img_5525ea22e2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584649" cy="85725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85728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Таблица 7.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Определение скорости чтения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27" y="3643314"/>
          <a:ext cx="8786873" cy="1493520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55500" dist="101600" dir="5400000" sy="-100000" algn="bl" rotWithShape="0"/>
                </a:effectLst>
              </a:tblPr>
              <a:tblGrid>
                <a:gridCol w="1139017"/>
                <a:gridCol w="646930"/>
                <a:gridCol w="593961"/>
                <a:gridCol w="711885"/>
                <a:gridCol w="711885"/>
                <a:gridCol w="711885"/>
                <a:gridCol w="711885"/>
                <a:gridCol w="711885"/>
                <a:gridCol w="711885"/>
                <a:gridCol w="711885"/>
                <a:gridCol w="711885"/>
                <a:gridCol w="71188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______ сек</a:t>
                      </a: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Время, мин., сек.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Скорость слов в 1 мин.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5124" name="Picture 4" descr="http://2.bp.blogspot.com/-JPxIK9CI9co/Vo7c1DNF53I/AAAAAAAAFbc/HToMKV8UbIo/s1600/547576354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53752"/>
            <a:ext cx="3357586" cy="209849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ChangeArrowheads="1"/>
          </p:cNvSpPr>
          <p:nvPr/>
        </p:nvSpPr>
        <p:spPr bwMode="auto">
          <a:xfrm>
            <a:off x="0" y="27924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0529" name="Заголовок 1"/>
          <p:cNvSpPr>
            <a:spLocks/>
          </p:cNvSpPr>
          <p:nvPr/>
        </p:nvSpPr>
        <p:spPr bwMode="auto">
          <a:xfrm>
            <a:off x="539750" y="188913"/>
            <a:ext cx="8604250" cy="792162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500" b="1" dirty="0" smtClean="0">
                <a:solidFill>
                  <a:schemeClr val="tx2"/>
                </a:solidFill>
              </a:rPr>
              <a:t>УЧАСТИЕ ОБУЧАЮЩИХСЯ  В </a:t>
            </a:r>
            <a:r>
              <a:rPr lang="ru-RU" sz="2500" b="1" dirty="0" smtClean="0">
                <a:solidFill>
                  <a:schemeClr val="tx2"/>
                </a:solidFill>
              </a:rPr>
              <a:t>НПК ГАПОУ ТО «ТМТ»</a:t>
            </a:r>
            <a:endParaRPr lang="ru-RU" sz="25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86050" y="2928934"/>
          <a:ext cx="6143669" cy="962149"/>
        </p:xfrm>
        <a:graphic>
          <a:graphicData uri="http://schemas.openxmlformats.org/drawingml/2006/table">
            <a:tbl>
              <a:tblPr/>
              <a:tblGrid>
                <a:gridCol w="1648964"/>
                <a:gridCol w="940328"/>
                <a:gridCol w="1180273"/>
                <a:gridCol w="1155512"/>
                <a:gridCol w="1218592"/>
              </a:tblGrid>
              <a:tr h="55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Внутритехникумовский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Городской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Областной (региональный)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Всероссийский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Международный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6" y="5357826"/>
          <a:ext cx="6000792" cy="1071570"/>
        </p:xfrm>
        <a:graphic>
          <a:graphicData uri="http://schemas.openxmlformats.org/drawingml/2006/table">
            <a:tbl>
              <a:tblPr/>
              <a:tblGrid>
                <a:gridCol w="1610616"/>
                <a:gridCol w="918459"/>
                <a:gridCol w="1152824"/>
                <a:gridCol w="1128640"/>
                <a:gridCol w="1190253"/>
              </a:tblGrid>
              <a:tr h="68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Внутритехникумовский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Городской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Областной (региональный)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Всероссийский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Международный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/>
          </p:cNvSpPr>
          <p:nvPr/>
        </p:nvSpPr>
        <p:spPr bwMode="auto">
          <a:xfrm>
            <a:off x="0" y="1928802"/>
            <a:ext cx="9144000" cy="500066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2014 – 2015 учебный год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9" name="Заголовок 1"/>
          <p:cNvSpPr>
            <a:spLocks/>
          </p:cNvSpPr>
          <p:nvPr/>
        </p:nvSpPr>
        <p:spPr bwMode="auto">
          <a:xfrm>
            <a:off x="0" y="4357694"/>
            <a:ext cx="9144000" cy="500066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2015 – 2016 учебный год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5043494"/>
          <a:ext cx="2928958" cy="181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2571744"/>
          <a:ext cx="2643174" cy="165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188" y="1989138"/>
            <a:ext cx="8532812" cy="3025775"/>
          </a:xfrm>
          <a:solidFill>
            <a:srgbClr val="FFFF66"/>
          </a:solidFill>
          <a:ln w="57150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ориентация в потоке имеющейся информации;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способность анализировать, сравнивать, отыскивать наилучшие варианты решения;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умение проводить исследования в условиях определенного производства.</a:t>
            </a:r>
          </a:p>
        </p:txBody>
      </p:sp>
      <p:sp>
        <p:nvSpPr>
          <p:cNvPr id="14338" name="AutoShape 2" descr="https://im1-tub-ru.yandex.net/i?id=c4c9a2ff7ae381f6ec5002a0d84bdb27&amp;n=33&amp;h=215&amp;w=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9" name="Заголовок 1"/>
          <p:cNvSpPr>
            <a:spLocks/>
          </p:cNvSpPr>
          <p:nvPr/>
        </p:nvSpPr>
        <p:spPr bwMode="auto">
          <a:xfrm>
            <a:off x="539750" y="188913"/>
            <a:ext cx="8604250" cy="792162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cs typeface="Arial" charset="0"/>
              </a:rPr>
              <a:t/>
            </a:r>
            <a:br>
              <a:rPr lang="ru-RU" sz="2800" b="1" dirty="0">
                <a:cs typeface="Arial" charset="0"/>
              </a:rPr>
            </a:br>
            <a:r>
              <a:rPr lang="ru-RU" sz="2800" b="1" dirty="0">
                <a:solidFill>
                  <a:schemeClr val="tx2"/>
                </a:solidFill>
                <a:cs typeface="Arial" charset="0"/>
              </a:rPr>
              <a:t>СОВРЕМЕННЫЕ </a:t>
            </a:r>
            <a:r>
              <a:rPr lang="ru-RU" sz="2800" b="1" dirty="0" smtClean="0">
                <a:solidFill>
                  <a:schemeClr val="tx2"/>
                </a:solidFill>
                <a:cs typeface="Arial" charset="0"/>
              </a:rPr>
              <a:t>ПОТРЕБНОСТИ ОБЩЕСТВА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ru-RU" sz="2800" dirty="0">
                <a:solidFill>
                  <a:schemeClr val="tx2"/>
                </a:solidFill>
                <a:cs typeface="Arial" charset="0"/>
              </a:rPr>
            </a:br>
            <a:endParaRPr lang="ru-RU" sz="2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0" y="1989138"/>
            <a:ext cx="576263" cy="4333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0" y="2492375"/>
            <a:ext cx="576263" cy="4333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0" y="2924175"/>
            <a:ext cx="576263" cy="4333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0" y="4581525"/>
            <a:ext cx="576263" cy="4333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/>
          </p:cNvSpPr>
          <p:nvPr/>
        </p:nvSpPr>
        <p:spPr bwMode="auto">
          <a:xfrm>
            <a:off x="539750" y="1714488"/>
            <a:ext cx="8604250" cy="7143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tx2"/>
                </a:solidFill>
              </a:rPr>
              <a:t>1. </a:t>
            </a:r>
            <a:r>
              <a:rPr lang="ru-RU" b="1" dirty="0" smtClean="0">
                <a:solidFill>
                  <a:schemeClr val="tx2"/>
                </a:solidFill>
              </a:rPr>
              <a:t>Умение выстраивать логическую очередность исследовательской работы.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554" name="Заголовок 1"/>
          <p:cNvSpPr>
            <a:spLocks/>
          </p:cNvSpPr>
          <p:nvPr/>
        </p:nvSpPr>
        <p:spPr bwMode="auto">
          <a:xfrm>
            <a:off x="539750" y="260350"/>
            <a:ext cx="8604250" cy="936625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ПОКАЗАТЕЛИ СФОРМИРОВАННОСТИ ИССЛЕДОВАТЕЛЬСКОЙ </a:t>
            </a:r>
            <a:r>
              <a:rPr lang="ru-RU" sz="2800" b="1" dirty="0" smtClean="0">
                <a:solidFill>
                  <a:schemeClr val="tx2"/>
                </a:solidFill>
              </a:rPr>
              <a:t>КОМПЕТЕНЦИИ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3555" name="Заголовок 1"/>
          <p:cNvSpPr>
            <a:spLocks/>
          </p:cNvSpPr>
          <p:nvPr/>
        </p:nvSpPr>
        <p:spPr bwMode="auto">
          <a:xfrm>
            <a:off x="539750" y="2714620"/>
            <a:ext cx="8604250" cy="719139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tx2"/>
                </a:solidFill>
              </a:rPr>
              <a:t>2. </a:t>
            </a:r>
            <a:r>
              <a:rPr lang="ru-RU" b="1" dirty="0" smtClean="0">
                <a:solidFill>
                  <a:schemeClr val="tx2"/>
                </a:solidFill>
              </a:rPr>
              <a:t>Сдача материалов в установленный срок.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556" name="Заголовок 1"/>
          <p:cNvSpPr>
            <a:spLocks/>
          </p:cNvSpPr>
          <p:nvPr/>
        </p:nvSpPr>
        <p:spPr bwMode="auto">
          <a:xfrm>
            <a:off x="539750" y="3857628"/>
            <a:ext cx="8604250" cy="71913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tx2"/>
                </a:solidFill>
              </a:rPr>
              <a:t>3. </a:t>
            </a:r>
            <a:r>
              <a:rPr lang="ru-RU" b="1" dirty="0" err="1" smtClean="0">
                <a:solidFill>
                  <a:schemeClr val="tx2"/>
                </a:solidFill>
              </a:rPr>
              <a:t>Самоэкспертиза</a:t>
            </a:r>
            <a:r>
              <a:rPr lang="ru-RU" b="1" dirty="0" smtClean="0">
                <a:solidFill>
                  <a:schemeClr val="tx2"/>
                </a:solidFill>
              </a:rPr>
              <a:t> исследования.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557" name="Заголовок 1"/>
          <p:cNvSpPr>
            <a:spLocks/>
          </p:cNvSpPr>
          <p:nvPr/>
        </p:nvSpPr>
        <p:spPr bwMode="auto">
          <a:xfrm>
            <a:off x="539750" y="5000636"/>
            <a:ext cx="8604250" cy="719139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>
                <a:solidFill>
                  <a:schemeClr val="tx2"/>
                </a:solidFill>
              </a:rPr>
              <a:t>4. </a:t>
            </a:r>
            <a:r>
              <a:rPr lang="ru-RU" b="1" dirty="0" smtClean="0">
                <a:solidFill>
                  <a:schemeClr val="tx2"/>
                </a:solidFill>
              </a:rPr>
              <a:t>Способность видеть и исправлять недочеты в работе.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/>
          </p:cNvSpPr>
          <p:nvPr/>
        </p:nvSpPr>
        <p:spPr bwMode="auto">
          <a:xfrm>
            <a:off x="539750" y="1928802"/>
            <a:ext cx="8604250" cy="728655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1. Безрукова В.С. Как написать реферат, курсовую, диплом. – СПб.: Питер, 2004. – 176 с.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530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СПИСОК ЛИТЕРАТУРЫ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2531" name="Заголовок 1"/>
          <p:cNvSpPr>
            <a:spLocks/>
          </p:cNvSpPr>
          <p:nvPr/>
        </p:nvSpPr>
        <p:spPr bwMode="auto">
          <a:xfrm>
            <a:off x="539750" y="3143248"/>
            <a:ext cx="8604250" cy="795335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2. Кузнецов И.Н. Технология делового общения. – М.: ИКЦ «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МарТ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»; Ростов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/Д: ИЦ «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МарТ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», 2004. – 128 с.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532" name="Заголовок 1"/>
          <p:cNvSpPr>
            <a:spLocks/>
          </p:cNvSpPr>
          <p:nvPr/>
        </p:nvSpPr>
        <p:spPr bwMode="auto">
          <a:xfrm>
            <a:off x="539750" y="4357694"/>
            <a:ext cx="8604250" cy="1071570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Панькин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А.Б.,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Хвостикова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Е.С. Организация исследовательской деятельности студентов в период их профессиональной подготовки // Вестник Калмыцкого университета. – 2013. - № 1 (17). – С. 46 – 53.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/>
          </p:cNvSpPr>
          <p:nvPr/>
        </p:nvSpPr>
        <p:spPr bwMode="auto">
          <a:xfrm>
            <a:off x="539750" y="3068638"/>
            <a:ext cx="8604250" cy="936625"/>
          </a:xfrm>
          <a:prstGeom prst="rect">
            <a:avLst/>
          </a:prstGeom>
          <a:solidFill>
            <a:srgbClr val="FFFF66"/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ru-RU" sz="3200" b="1">
                <a:solidFill>
                  <a:schemeClr val="tx2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 descr="https://im0-tub-ru.yandex.net/i?id=9d2dcd6856af85c4842feb341a839f3f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AutoShape 2" descr="https://im0-tub-ru.yandex.net/i?id=9d2dcd6856af85c4842feb341a839f3f&amp;n=33&amp;h=215&amp;w=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539750" y="188913"/>
            <a:ext cx="8604250" cy="792162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ПРОБЛЕМА: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50825" y="1052513"/>
            <a:ext cx="720725" cy="2447925"/>
          </a:xfrm>
          <a:prstGeom prst="curvedRightArrow">
            <a:avLst>
              <a:gd name="adj1" fmla="val 67930"/>
              <a:gd name="adj2" fmla="val 135859"/>
              <a:gd name="adj3" fmla="val 33333"/>
            </a:avLst>
          </a:prstGeom>
          <a:solidFill>
            <a:srgbClr val="FFFF6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95288" y="2781300"/>
            <a:ext cx="8748712" cy="3168650"/>
          </a:xfrm>
          <a:prstGeom prst="flowChartMultidocumen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4" name="Заголовок 1"/>
          <p:cNvSpPr>
            <a:spLocks/>
          </p:cNvSpPr>
          <p:nvPr/>
        </p:nvSpPr>
        <p:spPr bwMode="auto">
          <a:xfrm>
            <a:off x="611188" y="3573463"/>
            <a:ext cx="7134225" cy="1639887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Недостаточно обобщен педагогический опыт формирования исследовательской компетентности студентов в среднем профессиональном образовании.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700" b="1" dirty="0" smtClean="0">
                <a:solidFill>
                  <a:schemeClr val="tx2"/>
                </a:solidFill>
              </a:rPr>
              <a:t>ЕСТЬ НЕОБХОДИМОСТЬ В ПРОВЕДЕНИИ </a:t>
            </a:r>
            <a:r>
              <a:rPr lang="ru-RU" sz="2700" b="1" dirty="0" smtClean="0">
                <a:solidFill>
                  <a:schemeClr val="tx2"/>
                </a:solidFill>
              </a:rPr>
              <a:t>ИССЛЕДОВАНИЙ</a:t>
            </a:r>
            <a:endParaRPr lang="ru-RU" sz="27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4" name="Заголовок 1"/>
          <p:cNvSpPr>
            <a:spLocks/>
          </p:cNvSpPr>
          <p:nvPr/>
        </p:nvSpPr>
        <p:spPr bwMode="auto">
          <a:xfrm>
            <a:off x="612775" y="3857628"/>
            <a:ext cx="8531225" cy="2160587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>
                <a:solidFill>
                  <a:schemeClr val="tx2"/>
                </a:solidFill>
              </a:rPr>
              <a:t>! </a:t>
            </a:r>
            <a:r>
              <a:rPr lang="ru-RU" sz="3600" dirty="0" smtClean="0">
                <a:solidFill>
                  <a:schemeClr val="tx2"/>
                </a:solidFill>
              </a:rPr>
              <a:t>Недостаточное владение культурой исследований.</a:t>
            </a: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! </a:t>
            </a:r>
            <a:r>
              <a:rPr lang="ru-RU" sz="3600" dirty="0" smtClean="0">
                <a:solidFill>
                  <a:schemeClr val="tx2"/>
                </a:solidFill>
              </a:rPr>
              <a:t>Отсутствует мотивация у студента. 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8435" name="Заголовок 1"/>
          <p:cNvSpPr>
            <a:spLocks/>
          </p:cNvSpPr>
          <p:nvPr/>
        </p:nvSpPr>
        <p:spPr bwMode="auto">
          <a:xfrm>
            <a:off x="539750" y="2643182"/>
            <a:ext cx="8604250" cy="7921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>
                <a:solidFill>
                  <a:schemeClr val="tx2"/>
                </a:solidFill>
                <a:cs typeface="Arial" charset="0"/>
              </a:rPr>
              <a:t>ПРОТИВОРЕЧИЯ:</a:t>
            </a:r>
            <a:endParaRPr lang="ru-RU" sz="2200" b="1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786182" y="1643050"/>
            <a:ext cx="1165206" cy="792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НО!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/>
          </p:cNvSpPr>
          <p:nvPr/>
        </p:nvSpPr>
        <p:spPr bwMode="auto">
          <a:xfrm>
            <a:off x="539750" y="188913"/>
            <a:ext cx="8604250" cy="1081087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УСЛОВИЯ ДЛЯ РЕАЛИЗАЦИИ  ИССЛЕДОВАТЕЛЬСКОГО ПОТЕНЦИАЛА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в ГАПОУ ТО «Тобольский многопрофильный техникум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6386" name="Заголовок 1"/>
          <p:cNvSpPr>
            <a:spLocks/>
          </p:cNvSpPr>
          <p:nvPr/>
        </p:nvSpPr>
        <p:spPr bwMode="auto">
          <a:xfrm>
            <a:off x="2000232" y="1714489"/>
            <a:ext cx="7143768" cy="1500198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Гуманитарное и социально-экономическое направление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! НПК «Наука и культура Сибири в лицах».</a:t>
            </a:r>
            <a:endParaRPr lang="ru-RU" sz="2800" u="sng" dirty="0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000232" y="3500438"/>
            <a:ext cx="7143768" cy="1500198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Естественнонаучное направление: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! НПК «Жить здорово!»</a:t>
            </a:r>
            <a:endParaRPr lang="ru-RU" sz="2800" u="sng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612775" y="5429264"/>
            <a:ext cx="8531225" cy="94138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Техническое, математическое направление</a:t>
            </a:r>
            <a:r>
              <a:rPr lang="ru-RU" sz="20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! НПК «</a:t>
            </a:r>
            <a:r>
              <a:rPr lang="ru-RU" sz="2400" b="1" dirty="0" err="1" smtClean="0">
                <a:solidFill>
                  <a:schemeClr val="tx2"/>
                </a:solidFill>
              </a:rPr>
              <a:t>Черновские</a:t>
            </a:r>
            <a:r>
              <a:rPr lang="ru-RU" sz="2400" b="1" dirty="0" smtClean="0">
                <a:solidFill>
                  <a:schemeClr val="tx2"/>
                </a:solidFill>
              </a:rPr>
              <a:t> чтения».</a:t>
            </a:r>
            <a:endParaRPr lang="ru-RU" sz="2800" u="sng" dirty="0">
              <a:solidFill>
                <a:schemeClr val="tx2"/>
              </a:solidFill>
            </a:endParaRPr>
          </a:p>
        </p:txBody>
      </p:sp>
      <p:pic>
        <p:nvPicPr>
          <p:cNvPr id="7" name="Рисунок 1" descr="C:\Зеленская СВ\ЛОГО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217" y="357166"/>
            <a:ext cx="13367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НАУЧНО-ИССЛЕДОВАТЕЛЬСКАЯ РАБОТА, КОНКУРСЫ, ПУБЛИКАЦИИ\Конференции\Жить здорово 1, 19.11.2010\Главная заставка № 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000232" cy="1500174"/>
          </a:xfrm>
          <a:prstGeom prst="rect">
            <a:avLst/>
          </a:prstGeom>
          <a:noFill/>
        </p:spPr>
      </p:pic>
      <p:pic>
        <p:nvPicPr>
          <p:cNvPr id="1027" name="Picture 3" descr="G:\НАУЧНО-ИССЛЕДОВАТЕЛЬСКАЯ РАБОТА, КОНКУРСЫ, ПУБЛИКАЦИИ\Конференции\04.12.2015 - Наука и культура Сибири в лицах\Застав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200023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ЧТО ДАЕТ ИССЛЕДОВАТЕЛЬСКАЯ РАБОТА СТУДЕНТУ?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7410" name="Заголовок 1"/>
          <p:cNvSpPr>
            <a:spLocks/>
          </p:cNvSpPr>
          <p:nvPr/>
        </p:nvSpPr>
        <p:spPr bwMode="auto">
          <a:xfrm>
            <a:off x="612775" y="2428868"/>
            <a:ext cx="8531225" cy="2227268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  <p:txBody>
          <a:bodyPr anchor="ctr"/>
          <a:lstStyle/>
          <a:p>
            <a:r>
              <a:rPr lang="ru-RU" sz="2400" dirty="0" smtClean="0">
                <a:solidFill>
                  <a:schemeClr val="tx2"/>
                </a:solidFill>
              </a:rPr>
              <a:t>- общие представления об исследовательской работе;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опыт и подготовку к проведению дальнейших исследований;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 сбор и накопление материала для внедрения в содержание дипломного проекта.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ПОЧЕМУ СТУДЕНТУ СЛОЖНО НАЧАТЬ </a:t>
            </a:r>
            <a:r>
              <a:rPr lang="ru-RU" sz="2800" b="1" dirty="0" smtClean="0">
                <a:solidFill>
                  <a:schemeClr val="tx2"/>
                </a:solidFill>
              </a:rPr>
              <a:t>УЧЕБНОЕ ИССЛЕДОВАНИЕ</a:t>
            </a:r>
            <a:r>
              <a:rPr lang="ru-RU" sz="2800" b="1" dirty="0" smtClean="0">
                <a:solidFill>
                  <a:schemeClr val="tx2"/>
                </a:solidFill>
              </a:rPr>
              <a:t>?</a:t>
            </a:r>
            <a:endParaRPr lang="ru-RU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5" name="Заголовок 1"/>
          <p:cNvSpPr>
            <a:spLocks/>
          </p:cNvSpPr>
          <p:nvPr/>
        </p:nvSpPr>
        <p:spPr bwMode="auto">
          <a:xfrm>
            <a:off x="539750" y="1714488"/>
            <a:ext cx="8604250" cy="7921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  <a:cs typeface="Arial" charset="0"/>
              </a:rPr>
              <a:t>! Незнание исследовательских операций.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643182"/>
            <a:ext cx="8604250" cy="928694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! Неумение планировать и организовывать свой труд</a:t>
            </a:r>
            <a:r>
              <a:rPr lang="ru-RU" sz="2800" b="1" dirty="0" smtClean="0">
                <a:solidFill>
                  <a:schemeClr val="tx2"/>
                </a:solidFill>
                <a:cs typeface="Arial" charset="0"/>
              </a:rPr>
              <a:t>.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539750" y="3714752"/>
            <a:ext cx="8604250" cy="928694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  <a:cs typeface="Arial" charset="0"/>
              </a:rPr>
              <a:t>! Неумение выбрать подходящий информационный ресурс.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539750" y="4786322"/>
            <a:ext cx="8604250" cy="928694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! Отсутствие понимания научной этики.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539750" y="5857892"/>
            <a:ext cx="8604250" cy="792163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tx2"/>
                </a:solidFill>
                <a:cs typeface="Arial" charset="0"/>
              </a:rPr>
              <a:t>! Наука – это скучно и не интересно.</a:t>
            </a:r>
            <a:endParaRPr lang="ru-RU" sz="2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/>
          </p:cNvSpPr>
          <p:nvPr/>
        </p:nvSpPr>
        <p:spPr bwMode="auto">
          <a:xfrm>
            <a:off x="0" y="1857364"/>
            <a:ext cx="2071670" cy="2160588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b="1" dirty="0" smtClean="0">
                <a:hlinkClick r:id="rId2" action="ppaction://hlinkfile"/>
              </a:rPr>
              <a:t>Таблица 1.</a:t>
            </a:r>
            <a:endParaRPr lang="ru-RU" sz="1600" b="1" dirty="0" smtClean="0"/>
          </a:p>
          <a:p>
            <a:r>
              <a:rPr lang="ru-RU" sz="1600" dirty="0" smtClean="0"/>
              <a:t>Этапы выполнения исследовательской работы</a:t>
            </a:r>
            <a:endParaRPr lang="ru-RU" sz="1600" dirty="0"/>
          </a:p>
        </p:txBody>
      </p:sp>
      <p:sp>
        <p:nvSpPr>
          <p:cNvPr id="19458" name="Заголовок 1"/>
          <p:cNvSpPr>
            <a:spLocks/>
          </p:cNvSpPr>
          <p:nvPr/>
        </p:nvSpPr>
        <p:spPr bwMode="auto">
          <a:xfrm>
            <a:off x="2500298" y="1857364"/>
            <a:ext cx="2143139" cy="216058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dirty="0" smtClean="0"/>
              <a:t>Схема 1.</a:t>
            </a:r>
          </a:p>
          <a:p>
            <a:r>
              <a:rPr lang="ru-RU" sz="1600" dirty="0" smtClean="0"/>
              <a:t>Графики выполнения исследовательских работ</a:t>
            </a:r>
          </a:p>
          <a:p>
            <a:endParaRPr lang="ru-RU" sz="1400" dirty="0"/>
          </a:p>
        </p:txBody>
      </p:sp>
      <p:sp>
        <p:nvSpPr>
          <p:cNvPr id="19459" name="Заголовок 1"/>
          <p:cNvSpPr>
            <a:spLocks/>
          </p:cNvSpPr>
          <p:nvPr/>
        </p:nvSpPr>
        <p:spPr bwMode="auto">
          <a:xfrm>
            <a:off x="5000628" y="1857364"/>
            <a:ext cx="2143139" cy="2160588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Таблица 2. </a:t>
            </a:r>
          </a:p>
          <a:p>
            <a:r>
              <a:rPr lang="ru-RU" sz="1600" dirty="0" smtClean="0"/>
              <a:t>Формулировка названия темы исследовательской работы</a:t>
            </a:r>
          </a:p>
          <a:p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9460" name="Заголовок 1"/>
          <p:cNvSpPr>
            <a:spLocks/>
          </p:cNvSpPr>
          <p:nvPr/>
        </p:nvSpPr>
        <p:spPr bwMode="auto">
          <a:xfrm>
            <a:off x="7548572" y="1857364"/>
            <a:ext cx="1595428" cy="2160587"/>
          </a:xfrm>
          <a:prstGeom prst="rect">
            <a:avLst/>
          </a:prstGeom>
          <a:solidFill>
            <a:srgbClr val="33CCFF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Таблица 3. </a:t>
            </a:r>
          </a:p>
          <a:p>
            <a:r>
              <a:rPr lang="ru-RU" sz="1600" dirty="0" smtClean="0"/>
              <a:t>Оценка темы исследования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9461" name="Заголовок 1"/>
          <p:cNvSpPr>
            <a:spLocks/>
          </p:cNvSpPr>
          <p:nvPr/>
        </p:nvSpPr>
        <p:spPr bwMode="auto">
          <a:xfrm>
            <a:off x="0" y="4429132"/>
            <a:ext cx="2000232" cy="2160587"/>
          </a:xfrm>
          <a:prstGeom prst="rect">
            <a:avLst/>
          </a:prstGeom>
          <a:solidFill>
            <a:srgbClr val="FF9933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dirty="0" smtClean="0"/>
              <a:t>Таблица 4.</a:t>
            </a:r>
          </a:p>
          <a:p>
            <a:r>
              <a:rPr lang="ru-RU" sz="1600" dirty="0" smtClean="0"/>
              <a:t>Состав научного аппарата различных форм исследований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9462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ФОРМИРОВАНИЕ ИССЛЕДОВАТЕЛЬСКОЙ </a:t>
            </a:r>
            <a:r>
              <a:rPr lang="ru-RU" sz="2000" b="1" dirty="0" smtClean="0">
                <a:solidFill>
                  <a:schemeClr val="tx2"/>
                </a:solidFill>
              </a:rPr>
              <a:t>КОМПЕТЕНЦИИ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НА УРОКАХ </a:t>
            </a:r>
            <a:r>
              <a:rPr lang="ru-RU" sz="2000" b="1" dirty="0" smtClean="0">
                <a:solidFill>
                  <a:schemeClr val="tx2"/>
                </a:solidFill>
              </a:rPr>
              <a:t>ОП.04. Основы исследовательской деятельности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000232" y="5214950"/>
            <a:ext cx="360362" cy="3603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4643438" y="2643182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7143768" y="2643182"/>
            <a:ext cx="360362" cy="360362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2071670" y="2714620"/>
            <a:ext cx="360362" cy="360363"/>
          </a:xfrm>
          <a:prstGeom prst="rect">
            <a:avLst/>
          </a:prstGeom>
          <a:solidFill>
            <a:srgbClr val="33CC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2428860" y="4429132"/>
            <a:ext cx="2000264" cy="21605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dirty="0" smtClean="0"/>
              <a:t>Таблица 5.</a:t>
            </a:r>
          </a:p>
          <a:p>
            <a:r>
              <a:rPr lang="ru-RU" sz="1600" dirty="0" smtClean="0"/>
              <a:t>План прочитанного источника информации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429124" y="5214950"/>
            <a:ext cx="360362" cy="360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4857752" y="4357694"/>
            <a:ext cx="1928826" cy="2160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dirty="0" smtClean="0"/>
              <a:t>Таблица 6. Критерии оценивания Интернет-ресурса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786578" y="5143512"/>
            <a:ext cx="360362" cy="36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Заголовок 1"/>
          <p:cNvSpPr>
            <a:spLocks/>
          </p:cNvSpPr>
          <p:nvPr/>
        </p:nvSpPr>
        <p:spPr bwMode="auto">
          <a:xfrm>
            <a:off x="7143768" y="4357694"/>
            <a:ext cx="2000232" cy="21605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ru-RU" sz="1600" dirty="0" smtClean="0"/>
              <a:t>Таблица 7. Определение скорости чтения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ришкины мечты18 003"/>
          <p:cNvPicPr/>
          <p:nvPr/>
        </p:nvPicPr>
        <p:blipFill>
          <a:blip r:embed="rId2" cstate="print"/>
          <a:srcRect r="1859"/>
          <a:stretch>
            <a:fillRect/>
          </a:stretch>
        </p:blipFill>
        <p:spPr bwMode="auto">
          <a:xfrm>
            <a:off x="1142976" y="1643050"/>
            <a:ext cx="6858048" cy="50006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Заголовок 1"/>
          <p:cNvSpPr>
            <a:spLocks/>
          </p:cNvSpPr>
          <p:nvPr/>
        </p:nvSpPr>
        <p:spPr bwMode="auto">
          <a:xfrm>
            <a:off x="539750" y="260350"/>
            <a:ext cx="8604250" cy="792163"/>
          </a:xfrm>
          <a:prstGeom prst="rect">
            <a:avLst/>
          </a:prstGeom>
          <a:solidFill>
            <a:srgbClr val="FFFF66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Схема 1. </a:t>
            </a:r>
          </a:p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Графики (графы) выполнения исследовательских работ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391</TotalTime>
  <Words>1152</Words>
  <Application>Microsoft Office PowerPoint</Application>
  <PresentationFormat>Экран (4:3)</PresentationFormat>
  <Paragraphs>282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ФОРМИРОВАНИЕ ИССЛЕДОВАТЕЛЬСКОЙ КОМПЕТЕНЦИИ СТУДЕНТОВ В ПЕРИОД ПРОФЕССИОНАЛЬНОГО ОБУЧЕНИЯ</vt:lpstr>
      <vt:lpstr>- ориентация в потоке имеющейся информации; - способность анализировать, сравнивать, отыскивать наилучшие варианты решения; - умение проводить исследования в условиях определенного производства.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1</cp:lastModifiedBy>
  <cp:revision>43</cp:revision>
  <dcterms:created xsi:type="dcterms:W3CDTF">2016-03-02T07:38:12Z</dcterms:created>
  <dcterms:modified xsi:type="dcterms:W3CDTF">2016-10-25T13:05:29Z</dcterms:modified>
</cp:coreProperties>
</file>