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 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1800" i="1" dirty="0" smtClean="0"/>
              <a:t>Метод проекта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на уроках английского языка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Т.А. Павленко</a:t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Метод - это дидактическая категория, совокупность приемов, операций овладения определенной областью практического или теоретического знания, той или иной деятельности; путь познания, способ организации процесса познания.</a:t>
            </a:r>
          </a:p>
          <a:p>
            <a:pPr algn="r">
              <a:buNone/>
            </a:pPr>
            <a:r>
              <a:rPr lang="ru-RU" dirty="0" err="1" smtClean="0"/>
              <a:t>Е.С.Полат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Защита</a:t>
            </a:r>
            <a:endParaRPr lang="ru-RU" dirty="0" smtClean="0"/>
          </a:p>
          <a:p>
            <a:r>
              <a:rPr lang="ru-RU" b="1" dirty="0" smtClean="0"/>
              <a:t> </a:t>
            </a:r>
            <a:r>
              <a:rPr lang="ru-RU" dirty="0" smtClean="0"/>
              <a:t>Качество доклада: композиция, полнота представления работы, подходов, результатов; аргументированность, объем тезауруса, убедительность и убежденность.</a:t>
            </a:r>
          </a:p>
          <a:p>
            <a:pPr lvl="0"/>
            <a:r>
              <a:rPr lang="ru-RU" dirty="0" smtClean="0"/>
              <a:t>Объем и глубина знаний по теме (или предмету), эрудиция,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связи. </a:t>
            </a:r>
          </a:p>
          <a:p>
            <a:pPr lvl="0"/>
            <a:r>
              <a:rPr lang="ru-RU" dirty="0" smtClean="0"/>
              <a:t>Педагогическая ориентация: культура речи, манера, использование наглядных средств, чувство времени, импровизационное начало, удержание внимания  аудитории.</a:t>
            </a:r>
          </a:p>
          <a:p>
            <a:pPr lvl="0"/>
            <a:r>
              <a:rPr lang="ru-RU" dirty="0" smtClean="0"/>
              <a:t>Ответы на вопросы: полнота и аргументированность, убедительность и убежденность, дружелюбность, стремление использовать ответы для успешного раскрытия темы и сильных сторон работы. </a:t>
            </a:r>
          </a:p>
          <a:p>
            <a:pPr lvl="0"/>
            <a:r>
              <a:rPr lang="ru-RU" dirty="0" smtClean="0"/>
              <a:t>Деловые и волевые качества докладчика: ответственное решение, стремление к достижению высоких результатов, готовность к дискуссии, способность работать с перегрузкой. Доброжелательность, контактность.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Суммарная оценка работы и защиты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Отлично  - 155 – 200 баллов</a:t>
            </a:r>
          </a:p>
          <a:p>
            <a:pPr>
              <a:buNone/>
            </a:pPr>
            <a:r>
              <a:rPr lang="ru-RU" dirty="0" smtClean="0"/>
              <a:t>Хорошо – 100 – 154 балла</a:t>
            </a:r>
          </a:p>
          <a:p>
            <a:pPr>
              <a:buNone/>
            </a:pPr>
            <a:r>
              <a:rPr lang="ru-RU" dirty="0" smtClean="0"/>
              <a:t>Удовлетворительно – менее 100 баллов.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i="1" dirty="0" smtClean="0"/>
              <a:t>Метод проекта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на уроках английского языка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Т.А. Павленко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Список литературы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 Зимняя И.А., Сахарова Т.Е. Проектная методика обучения английскому языку \\ </a:t>
            </a:r>
            <a:r>
              <a:rPr lang="ru-RU" dirty="0" err="1" smtClean="0"/>
              <a:t>Иностр</a:t>
            </a:r>
            <a:r>
              <a:rPr lang="ru-RU" dirty="0" smtClean="0"/>
              <a:t>. языки в школе. – 1991. -№3</a:t>
            </a:r>
          </a:p>
          <a:p>
            <a:pPr>
              <a:buNone/>
            </a:pPr>
            <a:r>
              <a:rPr lang="ru-RU" dirty="0" smtClean="0"/>
              <a:t>2. Круглова О.С. Технология проектного обучения \\ Завуч.- 1999.-№6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Полат</a:t>
            </a:r>
            <a:r>
              <a:rPr lang="ru-RU" dirty="0" smtClean="0"/>
              <a:t> Е.С. Метод проектов на уроках иностранного языка \\ Иностранные языки в школе.-  2000.- №№2,3  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Чечель</a:t>
            </a:r>
            <a:r>
              <a:rPr lang="ru-RU" dirty="0" smtClean="0"/>
              <a:t> И. Метод проектов: субъективная и объективная оценка результатов </a:t>
            </a:r>
            <a:r>
              <a:rPr lang="ru-RU" smtClean="0"/>
              <a:t>// Директор школы</a:t>
            </a:r>
            <a:r>
              <a:rPr lang="ru-RU" dirty="0" smtClean="0"/>
              <a:t>. 1998.- №3 </a:t>
            </a:r>
          </a:p>
          <a:p>
            <a:pPr>
              <a:buNone/>
            </a:pPr>
            <a:r>
              <a:rPr lang="ru-RU" dirty="0" smtClean="0"/>
              <a:t>5.Шмидт С.П. Метод проектов на уроках иностранного языка \\Специалист.-2002.-4</a:t>
            </a:r>
          </a:p>
          <a:p>
            <a:pPr>
              <a:buNone/>
            </a:pPr>
            <a:r>
              <a:rPr lang="ru-RU" dirty="0" smtClean="0"/>
              <a:t>6.  </a:t>
            </a:r>
            <a:r>
              <a:rPr lang="ru-RU" dirty="0" err="1" smtClean="0"/>
              <a:t>Эйпштейн</a:t>
            </a:r>
            <a:r>
              <a:rPr lang="ru-RU" dirty="0" smtClean="0"/>
              <a:t> М. Метод проектов: немного истории \\ Специалист.-2002.-№3.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i="1" dirty="0" smtClean="0"/>
              <a:t>Метод проекта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на уроках английского языка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Т.А. Павленко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7239000" cy="4846320"/>
          </a:xfrm>
        </p:spPr>
        <p:txBody>
          <a:bodyPr/>
          <a:lstStyle/>
          <a:p>
            <a:pPr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24000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Метод проектов – педагогическая технология, ориентированная не на интеграцию фактических знаний, а на их применение и приобретение новых (порой и путем самообразования). </a:t>
            </a:r>
          </a:p>
          <a:p>
            <a:endParaRPr lang="ru-RU" sz="2400" b="1" dirty="0" smtClean="0"/>
          </a:p>
          <a:p>
            <a:pPr algn="r"/>
            <a:r>
              <a:rPr lang="ru-RU" sz="2400" dirty="0" smtClean="0"/>
              <a:t>И. </a:t>
            </a:r>
            <a:r>
              <a:rPr lang="ru-RU" sz="2400" dirty="0" err="1" smtClean="0"/>
              <a:t>Чечель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i="1" dirty="0" smtClean="0"/>
              <a:t>Метод проекта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на уроках английского языка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Т.А. Павленко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Типы проектов с </a:t>
            </a:r>
            <a:r>
              <a:rPr lang="ru-RU" dirty="0" smtClean="0"/>
              <a:t>типологическими признаками: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i="1" dirty="0" smtClean="0"/>
              <a:t>доминирующий в проекте метод или вид деятельности</a:t>
            </a:r>
            <a:r>
              <a:rPr lang="ru-RU" dirty="0" smtClean="0"/>
              <a:t>: </a:t>
            </a:r>
          </a:p>
          <a:p>
            <a:pPr lvl="0">
              <a:buNone/>
            </a:pPr>
            <a:r>
              <a:rPr lang="ru-RU" dirty="0" smtClean="0"/>
              <a:t>исследовательский, творческий, </a:t>
            </a:r>
            <a:r>
              <a:rPr lang="ru-RU" dirty="0" err="1" smtClean="0"/>
              <a:t>ролево-игровой</a:t>
            </a:r>
            <a:r>
              <a:rPr lang="ru-RU" dirty="0" smtClean="0"/>
              <a:t>, информационный, практико-ориентированный и т.п.;</a:t>
            </a:r>
          </a:p>
          <a:p>
            <a:pPr lvl="0">
              <a:buNone/>
            </a:pPr>
            <a:r>
              <a:rPr lang="ru-RU" i="1" dirty="0" smtClean="0"/>
              <a:t>предметно-содержательная область</a:t>
            </a:r>
            <a:r>
              <a:rPr lang="ru-RU" dirty="0" smtClean="0"/>
              <a:t>: </a:t>
            </a:r>
            <a:r>
              <a:rPr lang="ru-RU" b="1" dirty="0" err="1" smtClean="0"/>
              <a:t>монопроект</a:t>
            </a:r>
            <a:r>
              <a:rPr lang="ru-RU" b="1" dirty="0" smtClean="0"/>
              <a:t> </a:t>
            </a:r>
            <a:r>
              <a:rPr lang="ru-RU" dirty="0" smtClean="0"/>
              <a:t>( в рамках</a:t>
            </a:r>
            <a:r>
              <a:rPr lang="ru-RU" b="1" dirty="0" smtClean="0"/>
              <a:t>  одной </a:t>
            </a:r>
            <a:r>
              <a:rPr lang="ru-RU" dirty="0" smtClean="0"/>
              <a:t>области знаний)</a:t>
            </a:r>
            <a:r>
              <a:rPr lang="ru-RU" b="1" dirty="0" smtClean="0"/>
              <a:t> и   </a:t>
            </a:r>
            <a:r>
              <a:rPr lang="ru-RU" b="1" dirty="0" err="1" smtClean="0"/>
              <a:t>межпредметный</a:t>
            </a:r>
            <a:r>
              <a:rPr lang="ru-RU" b="1" dirty="0" smtClean="0"/>
              <a:t> проект;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характер координации проекта</a:t>
            </a:r>
            <a:r>
              <a:rPr lang="ru-RU" b="1" dirty="0" smtClean="0"/>
              <a:t>:  с открытой, явно координацией  </a:t>
            </a:r>
            <a:r>
              <a:rPr lang="ru-RU" dirty="0" smtClean="0"/>
              <a:t>(непосредственный</a:t>
            </a:r>
            <a:r>
              <a:rPr lang="ru-RU" b="1" dirty="0" smtClean="0"/>
              <a:t>) и со скрытой координацией ( </a:t>
            </a:r>
            <a:r>
              <a:rPr lang="ru-RU" dirty="0" smtClean="0"/>
              <a:t>неявной, имитирующей участника проекта);</a:t>
            </a:r>
          </a:p>
          <a:p>
            <a:pPr lvl="0">
              <a:buNone/>
            </a:pPr>
            <a:r>
              <a:rPr lang="ru-RU" i="1" dirty="0" smtClean="0"/>
              <a:t>характер контактов </a:t>
            </a:r>
            <a:r>
              <a:rPr lang="ru-RU" dirty="0" smtClean="0"/>
              <a:t>(среди участников одной школы, одного класса, города, региона, одной страны, разных стран мира):  </a:t>
            </a:r>
            <a:r>
              <a:rPr lang="ru-RU" b="1" dirty="0" smtClean="0"/>
              <a:t>внутренний, или региональный, и международный;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количество участников проекта</a:t>
            </a:r>
            <a:r>
              <a:rPr lang="ru-RU" b="1" i="1" dirty="0" smtClean="0"/>
              <a:t> </a:t>
            </a:r>
            <a:r>
              <a:rPr lang="ru-RU" b="1" dirty="0" smtClean="0"/>
              <a:t>(личностные, парные, групповые); 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продолжительность проекта</a:t>
            </a:r>
            <a:r>
              <a:rPr lang="ru-RU" b="1" i="1" dirty="0" smtClean="0"/>
              <a:t> </a:t>
            </a:r>
            <a:r>
              <a:rPr lang="ru-RU" b="1" dirty="0" smtClean="0"/>
              <a:t>(краткосрочный, средней продолжительности, долгосрочный).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dirty="0" smtClean="0"/>
              <a:t>Виды проектов:</a:t>
            </a:r>
            <a:endParaRPr lang="ru-RU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400" b="1" dirty="0" smtClean="0">
                <a:solidFill>
                  <a:schemeClr val="tx1"/>
                </a:solidFill>
              </a:rPr>
              <a:t>Исследовательские проекты.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smtClean="0">
                <a:solidFill>
                  <a:schemeClr val="tx1"/>
                </a:solidFill>
              </a:rPr>
              <a:t>Творческие проекты.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err="1" smtClean="0">
                <a:solidFill>
                  <a:schemeClr val="tx1"/>
                </a:solidFill>
              </a:rPr>
              <a:t>Ролево-игровые</a:t>
            </a:r>
            <a:r>
              <a:rPr lang="ru-RU" sz="2000" b="1" dirty="0" smtClean="0">
                <a:solidFill>
                  <a:schemeClr val="tx1"/>
                </a:solidFill>
              </a:rPr>
              <a:t> проекты.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smtClean="0">
                <a:solidFill>
                  <a:schemeClr val="tx1"/>
                </a:solidFill>
              </a:rPr>
              <a:t>Информационные проекты.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smtClean="0">
                <a:solidFill>
                  <a:schemeClr val="tx1"/>
                </a:solidFill>
              </a:rPr>
              <a:t>Практико-ориентированные проекты.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err="1" smtClean="0">
                <a:solidFill>
                  <a:schemeClr val="tx1"/>
                </a:solidFill>
              </a:rPr>
              <a:t>Монопректы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err="1" smtClean="0">
                <a:solidFill>
                  <a:schemeClr val="tx1"/>
                </a:solidFill>
              </a:rPr>
              <a:t>Межпредметные</a:t>
            </a:r>
            <a:r>
              <a:rPr lang="ru-RU" sz="2000" b="1" dirty="0" smtClean="0">
                <a:solidFill>
                  <a:schemeClr val="tx1"/>
                </a:solidFill>
              </a:rPr>
              <a:t> проекты.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smtClean="0">
                <a:solidFill>
                  <a:schemeClr val="tx1"/>
                </a:solidFill>
              </a:rPr>
              <a:t>Проекты с открытой, явной координацией.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smtClean="0">
                <a:solidFill>
                  <a:schemeClr val="tx1"/>
                </a:solidFill>
              </a:rPr>
              <a:t>Проекты со скрытой  координацией.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smtClean="0">
                <a:solidFill>
                  <a:schemeClr val="tx1"/>
                </a:solidFill>
              </a:rPr>
              <a:t>Внутренние, или региональные, проекты.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b="1" dirty="0" smtClean="0">
                <a:solidFill>
                  <a:schemeClr val="tx1"/>
                </a:solidFill>
              </a:rPr>
              <a:t>Международные проекты.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     По количеству участников проектов можно выделить проекты: </a:t>
            </a:r>
            <a:r>
              <a:rPr lang="ru-RU" sz="1600" b="1" dirty="0" smtClean="0"/>
              <a:t>личностные,</a:t>
            </a:r>
            <a:r>
              <a:rPr lang="ru-RU" sz="1600" dirty="0" smtClean="0"/>
              <a:t> (между двумя партнерами, находящимися в разных школах, регионах, странах); </a:t>
            </a:r>
            <a:r>
              <a:rPr lang="ru-RU" sz="1600" b="1" dirty="0" smtClean="0"/>
              <a:t>парные </a:t>
            </a:r>
            <a:r>
              <a:rPr lang="ru-RU" sz="1600" dirty="0" smtClean="0"/>
              <a:t>(между парами участников); </a:t>
            </a:r>
            <a:r>
              <a:rPr lang="ru-RU" sz="1600" b="1" dirty="0" smtClean="0"/>
              <a:t>групповые </a:t>
            </a:r>
            <a:r>
              <a:rPr lang="ru-RU" sz="1600" dirty="0" smtClean="0"/>
              <a:t>(между группами).</a:t>
            </a:r>
          </a:p>
          <a:p>
            <a:r>
              <a:rPr lang="ru-RU" dirty="0" smtClean="0"/>
              <a:t> </a:t>
            </a:r>
            <a:r>
              <a:rPr lang="ru-RU" sz="1600" dirty="0" smtClean="0"/>
              <a:t>По продолжительности проведения проекты могут быть       </a:t>
            </a:r>
            <a:r>
              <a:rPr lang="ru-RU" sz="1600" b="1" dirty="0" smtClean="0"/>
              <a:t>краткосрочные </a:t>
            </a:r>
            <a:r>
              <a:rPr lang="ru-RU" sz="1600" dirty="0" smtClean="0"/>
              <a:t>(для решения проблемы или части более значимой проблемы); </a:t>
            </a:r>
            <a:r>
              <a:rPr lang="ru-RU" sz="1600" b="1" dirty="0" smtClean="0"/>
              <a:t>средней продолжительности</a:t>
            </a:r>
            <a:r>
              <a:rPr lang="ru-RU" sz="1600" dirty="0" smtClean="0"/>
              <a:t> (один-два месяца) и  </a:t>
            </a:r>
            <a:r>
              <a:rPr lang="ru-RU" sz="1600" b="1" i="1" dirty="0" smtClean="0"/>
              <a:t>долгосрочные </a:t>
            </a:r>
            <a:r>
              <a:rPr lang="ru-RU" sz="1600" dirty="0" smtClean="0"/>
              <a:t>(до года).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 smtClean="0"/>
              <a:t>Основные требования к использованию метода проектов</a:t>
            </a:r>
            <a:endParaRPr lang="ru-RU" dirty="0" smtClean="0"/>
          </a:p>
          <a:p>
            <a:r>
              <a:rPr lang="ru-RU" b="1" dirty="0" smtClean="0"/>
              <a:t> </a:t>
            </a:r>
            <a:r>
              <a:rPr lang="ru-RU" dirty="0" smtClean="0"/>
              <a:t>    Наличие значимой и в исследовательском, творческом плане проблемы или задачи, требующей интегрированного значения, исследовательского поиска для ее решения (например, проблема свободного времени у молодежи, проблема отношений между поколениями и т.п.).</a:t>
            </a:r>
          </a:p>
          <a:p>
            <a:pPr lvl="0"/>
            <a:r>
              <a:rPr lang="ru-RU" dirty="0" smtClean="0"/>
              <a:t>   Практическая, теоретическая значимость предполагаемых результатов (например, доклад в соответствующие службы о демографическом состоянии данного региона, план обустройства дома и т.п.). </a:t>
            </a:r>
          </a:p>
          <a:p>
            <a:pPr lvl="0"/>
            <a:r>
              <a:rPr lang="ru-RU" dirty="0" smtClean="0"/>
              <a:t>    Самостоятельная (индивидуальная, парная, групповая) деятельность учащихся на уроке или во внеурочное время. </a:t>
            </a:r>
          </a:p>
          <a:p>
            <a:pPr lvl="0"/>
            <a:r>
              <a:rPr lang="ru-RU" dirty="0" smtClean="0"/>
              <a:t>    Структурирование содержательной части проекта (с указанием поэтапных результатов и распределением ролей).</a:t>
            </a:r>
          </a:p>
          <a:p>
            <a:pPr lvl="0"/>
            <a:r>
              <a:rPr lang="ru-RU" dirty="0" smtClean="0"/>
              <a:t>     Использование исследовательских методов: определение проблемы, вытекающих из нее задач исследования;  выдвижение гипотезы и ее подтверждение; обсуждение методов исследования; оформление конечных результатов; анализ полученных данных; подведение итогов; корректировка; выводы. Использование в ходе совместного исследования  метода «мозговой атаки», «круглого стола», творческих отчетов, защиты проектов и т.п.     </a:t>
            </a:r>
          </a:p>
          <a:p>
            <a:r>
              <a:rPr lang="ru-RU" dirty="0" smtClean="0"/>
              <a:t>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ru-RU" b="1" dirty="0" smtClean="0"/>
              <a:t>Этапы выполнения проекта</a:t>
            </a:r>
            <a:endParaRPr lang="ru-RU" dirty="0" smtClean="0"/>
          </a:p>
          <a:p>
            <a:endParaRPr lang="ru-RU" dirty="0" smtClean="0"/>
          </a:p>
          <a:p>
            <a:pPr lvl="0"/>
            <a:r>
              <a:rPr lang="ru-RU" dirty="0" smtClean="0"/>
              <a:t>     Представление ситуаций, позволяющих выявить одну или несколько проблем по обсуждаемой тематике.</a:t>
            </a:r>
          </a:p>
          <a:p>
            <a:pPr lvl="0"/>
            <a:r>
              <a:rPr lang="ru-RU" dirty="0" smtClean="0"/>
              <a:t>     Выдвижение гипотезы решения поставленной проблемы («мозговой штурм»), обсуждение и обоснование каждой из гипотез.</a:t>
            </a:r>
          </a:p>
          <a:p>
            <a:pPr lvl="0"/>
            <a:r>
              <a:rPr lang="ru-RU" dirty="0" smtClean="0"/>
              <a:t>     Обсуждение методов проверки принятых гипотез в малых группах (в каждой группе по одной гипотезе), возможных источников информации для проверки выдвинутой гипотезы; оформление результатов.</a:t>
            </a:r>
          </a:p>
          <a:p>
            <a:pPr lvl="0"/>
            <a:r>
              <a:rPr lang="ru-RU" dirty="0" smtClean="0"/>
              <a:t>      Работа в группах над поиском фактов, аргументов, подтверждающих или опровергающих гипотезу.</a:t>
            </a:r>
          </a:p>
          <a:p>
            <a:pPr lvl="0"/>
            <a:r>
              <a:rPr lang="ru-RU" dirty="0" smtClean="0"/>
              <a:t>      Защита проектов (гипотез решения проблемы) каждой из групп с оппонированием со стороны всех присутствующих.</a:t>
            </a:r>
          </a:p>
          <a:p>
            <a:pPr lvl="0"/>
            <a:r>
              <a:rPr lang="ru-RU" dirty="0" smtClean="0"/>
              <a:t>       Выявление новых проблем.</a:t>
            </a:r>
          </a:p>
          <a:p>
            <a:pPr lvl="0"/>
            <a:r>
              <a:rPr lang="ru-RU" dirty="0" smtClean="0"/>
              <a:t>       Защита проекта.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600" b="1" dirty="0" smtClean="0"/>
              <a:t>Рейтинговая оценка проекта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         При данной системе оценивания проекта для каждого учащегося составляется индивидуальная карта. В ходе защиты она заполняется педагогом, одноклассниками и затем самим учеником. После этого подсчитывается среднеарифметическая величина из расчета баллов, выставляемых в данной позиции:</a:t>
            </a:r>
          </a:p>
          <a:p>
            <a:pPr>
              <a:buNone/>
            </a:pPr>
            <a:r>
              <a:rPr lang="ru-RU" sz="1600" dirty="0" smtClean="0"/>
              <a:t>      80 – 100 баллов – «5»</a:t>
            </a:r>
          </a:p>
          <a:p>
            <a:pPr>
              <a:buNone/>
            </a:pPr>
            <a:r>
              <a:rPr lang="ru-RU" sz="1600" dirty="0" smtClean="0"/>
              <a:t>      60 – 80 баллов – «4»</a:t>
            </a:r>
          </a:p>
          <a:p>
            <a:pPr>
              <a:buNone/>
            </a:pPr>
            <a:r>
              <a:rPr lang="ru-RU" sz="1600" dirty="0" smtClean="0"/>
              <a:t>      30 – 60 баллов – «32</a:t>
            </a:r>
          </a:p>
          <a:p>
            <a:pPr>
              <a:buNone/>
            </a:pPr>
            <a:r>
              <a:rPr lang="ru-RU" sz="1600" dirty="0" smtClean="0"/>
              <a:t>      10 – 30 баллов –«2»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Метод проекта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 уроках английского языка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Т.А. Павленко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>
              <a:buNone/>
            </a:pPr>
            <a:r>
              <a:rPr lang="ru-RU" b="1" dirty="0" smtClean="0">
                <a:solidFill>
                  <a:schemeClr val="tx1"/>
                </a:solidFill>
              </a:rPr>
              <a:t> Оформление и выполнение проекта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lvl="8" algn="just">
              <a:buFont typeface="Wingdings" pitchFamily="2" charset="2"/>
              <a:buChar char="v"/>
            </a:pPr>
            <a:r>
              <a:rPr lang="ru-RU" sz="1600" dirty="0" smtClean="0"/>
              <a:t>Актуальность темы и предлагаемых решений, реальность. Практическая направленность и значимость работы.</a:t>
            </a:r>
          </a:p>
          <a:p>
            <a:pPr lvl="8" algn="just">
              <a:buFont typeface="Wingdings" pitchFamily="2" charset="2"/>
              <a:buChar char="v"/>
            </a:pPr>
            <a:r>
              <a:rPr lang="ru-RU" sz="1600" dirty="0" smtClean="0"/>
              <a:t>Объем и полнота  разработок, самостоятельность, законченность, подготовленность к опубликованию.</a:t>
            </a:r>
          </a:p>
          <a:p>
            <a:pPr lvl="8" algn="just">
              <a:buFont typeface="Wingdings" pitchFamily="2" charset="2"/>
              <a:buChar char="v"/>
            </a:pPr>
            <a:r>
              <a:rPr lang="ru-RU" sz="1600" dirty="0" smtClean="0"/>
              <a:t>Уровень творчества, оригинальность раскрытия темы, подходов, предлагаемых решений.</a:t>
            </a:r>
          </a:p>
          <a:p>
            <a:pPr lvl="8" algn="just">
              <a:buFont typeface="Wingdings" pitchFamily="2" charset="2"/>
              <a:buChar char="v"/>
            </a:pPr>
            <a:r>
              <a:rPr lang="ru-RU" sz="1600" dirty="0" smtClean="0"/>
              <a:t>Аргументированность предлагаемых решений, подходов, выводов, полнота библиографии, цитируемость.</a:t>
            </a:r>
          </a:p>
          <a:p>
            <a:pPr lvl="8" algn="just">
              <a:buFont typeface="Wingdings" pitchFamily="2" charset="2"/>
              <a:buChar char="v"/>
            </a:pPr>
            <a:r>
              <a:rPr lang="ru-RU" sz="1600" dirty="0" smtClean="0"/>
              <a:t>Качество записи: оформление, соответствие стандартным требованиям, рубрицирование и структура текста, качество эскизов, схем, рисунков; качество и полнота рецензии.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517</Words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       Метод проекта на уроках английского языка Т.А. Павленко  </vt:lpstr>
      <vt:lpstr>Метод проекта на уроках английского языка Т.А. Павленко </vt:lpstr>
      <vt:lpstr>Метод проекта на уроках английского языка Т.А. Павленко </vt:lpstr>
      <vt:lpstr>Метод проекта на уроках английского языка Т.А. Павленко </vt:lpstr>
      <vt:lpstr>Метод проекта на уроках английского языка Т.А. Павленко</vt:lpstr>
      <vt:lpstr>Метод проекта на уроках английского языка Т.А. Павленко</vt:lpstr>
      <vt:lpstr>Метод проекта на уроках английского языка Т.А. Павленко</vt:lpstr>
      <vt:lpstr>Метод проекта на уроках английского языка Т.А. Павленко</vt:lpstr>
      <vt:lpstr>Метод проекта на уроках английского языка Т.А. Павленко</vt:lpstr>
      <vt:lpstr>Метод проекта на уроках английского языка Т.А. Павленко</vt:lpstr>
      <vt:lpstr>Метод проекта на уроках английского языка Т.А. Павленко</vt:lpstr>
      <vt:lpstr>Метод проекта на уроках английского языка Т.А. Павленко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  Метод проекта на уроках английского языка  </dc:title>
  <cp:lastModifiedBy>Пользователь</cp:lastModifiedBy>
  <cp:revision>11</cp:revision>
  <dcterms:modified xsi:type="dcterms:W3CDTF">2014-04-23T03:30:27Z</dcterms:modified>
</cp:coreProperties>
</file>