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57" r:id="rId2"/>
    <p:sldId id="361" r:id="rId3"/>
    <p:sldId id="372" r:id="rId4"/>
    <p:sldId id="339" r:id="rId5"/>
    <p:sldId id="362" r:id="rId6"/>
    <p:sldId id="325" r:id="rId7"/>
    <p:sldId id="355" r:id="rId8"/>
    <p:sldId id="358" r:id="rId9"/>
    <p:sldId id="356" r:id="rId10"/>
    <p:sldId id="350" r:id="rId11"/>
    <p:sldId id="364" r:id="rId12"/>
    <p:sldId id="363" r:id="rId13"/>
    <p:sldId id="365" r:id="rId14"/>
    <p:sldId id="359" r:id="rId15"/>
    <p:sldId id="344" r:id="rId16"/>
    <p:sldId id="347" r:id="rId17"/>
    <p:sldId id="366" r:id="rId18"/>
    <p:sldId id="369" r:id="rId19"/>
    <p:sldId id="374" r:id="rId20"/>
    <p:sldId id="375" r:id="rId21"/>
    <p:sldId id="373" r:id="rId22"/>
    <p:sldId id="370" r:id="rId23"/>
    <p:sldId id="367" r:id="rId24"/>
    <p:sldId id="368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E0504-8234-4157-92F6-90E1F435E2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2EA0E-96CD-45DC-A95E-CAE81641C8B2}">
      <dgm:prSet phldrT="[Текст]" custT="1"/>
      <dgm:spPr>
        <a:solidFill>
          <a:srgbClr val="FF7C80">
            <a:alpha val="50000"/>
          </a:srgb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1. 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Исследователь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2. Консультант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3. Организатор учебно-воспитательного процесса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4. Руководитель проектов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5. Навигатор работы со знанием для формирования навыков обучающихся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82B3357-74EF-4EEA-8D67-EF3413C9B32C}" type="parTrans" cxnId="{5634830C-6F72-4F1A-8546-C3CA0E967A66}">
      <dgm:prSet/>
      <dgm:spPr/>
      <dgm:t>
        <a:bodyPr/>
        <a:lstStyle/>
        <a:p>
          <a:endParaRPr lang="ru-RU"/>
        </a:p>
      </dgm:t>
    </dgm:pt>
    <dgm:pt modelId="{FD4FA461-E5E6-4214-841E-DAEAC191DB08}" type="sibTrans" cxnId="{5634830C-6F72-4F1A-8546-C3CA0E967A66}">
      <dgm:prSet/>
      <dgm:spPr/>
      <dgm:t>
        <a:bodyPr/>
        <a:lstStyle/>
        <a:p>
          <a:endParaRPr lang="ru-RU"/>
        </a:p>
      </dgm:t>
    </dgm:pt>
    <dgm:pt modelId="{4C4FC9CC-1650-47A9-BABE-35EC3C8E6AD7}">
      <dgm:prSet phldrT="[Текст]" custT="1"/>
      <dgm:spPr/>
      <dgm:t>
        <a:bodyPr/>
        <a:lstStyle/>
        <a:p>
          <a:r>
            <a:rPr lang="ru-RU" sz="2800" b="0" u="sng" dirty="0" smtClean="0">
              <a:solidFill>
                <a:schemeClr val="tx1"/>
              </a:solidFill>
              <a:latin typeface="Arial Narrow" pitchFamily="34" charset="0"/>
            </a:rPr>
            <a:t>Главная </a:t>
          </a:r>
          <a:r>
            <a:rPr lang="ru-RU" sz="2800" b="1" u="sng" dirty="0" smtClean="0">
              <a:solidFill>
                <a:schemeClr val="tx1"/>
              </a:solidFill>
              <a:latin typeface="Arial Narrow" pitchFamily="34" charset="0"/>
            </a:rPr>
            <a:t>задача  современного педагога </a:t>
          </a:r>
        </a:p>
        <a:p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– </a:t>
          </a:r>
          <a:r>
            <a:rPr lang="ru-RU" sz="2800" b="1" dirty="0" smtClean="0">
              <a:solidFill>
                <a:srgbClr val="7030A0"/>
              </a:solidFill>
              <a:latin typeface="Arial Narrow" pitchFamily="34" charset="0"/>
            </a:rPr>
            <a:t>создание и организация условий</a:t>
          </a:r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, </a:t>
          </a:r>
          <a:r>
            <a:rPr lang="ru-RU" sz="2400" b="0" i="0" dirty="0" smtClean="0">
              <a:solidFill>
                <a:schemeClr val="tx1"/>
              </a:solidFill>
              <a:latin typeface="Arial Narrow" pitchFamily="34" charset="0"/>
            </a:rPr>
            <a:t>инициирующих учебно-воспитательную деятельность обучающихся, ведущую к </a:t>
          </a:r>
          <a:r>
            <a:rPr lang="ru-RU" sz="2400" b="1" i="0" dirty="0" smtClean="0">
              <a:solidFill>
                <a:schemeClr val="tx1"/>
              </a:solidFill>
              <a:latin typeface="Arial Narrow" pitchFamily="34" charset="0"/>
            </a:rPr>
            <a:t>образовательным результатам, отвечающим новым запросам общества</a:t>
          </a:r>
          <a:r>
            <a:rPr lang="ru-RU" sz="1800" b="0" i="0" dirty="0" smtClean="0">
              <a:solidFill>
                <a:schemeClr val="tx1"/>
              </a:solidFill>
              <a:latin typeface="Georgia" pitchFamily="18" charset="0"/>
            </a:rPr>
            <a:t>. </a:t>
          </a:r>
        </a:p>
      </dgm:t>
    </dgm:pt>
    <dgm:pt modelId="{424C61D2-8239-4605-9BC6-4E9828D9E4B0}" type="parTrans" cxnId="{22FA2E7E-6AE3-4C63-9F4A-8F72D4CDD02B}">
      <dgm:prSet/>
      <dgm:spPr/>
      <dgm:t>
        <a:bodyPr/>
        <a:lstStyle/>
        <a:p>
          <a:endParaRPr lang="ru-RU"/>
        </a:p>
      </dgm:t>
    </dgm:pt>
    <dgm:pt modelId="{9E883383-420E-4485-9EF2-8CA7E1B5CF60}" type="sibTrans" cxnId="{22FA2E7E-6AE3-4C63-9F4A-8F72D4CDD02B}">
      <dgm:prSet/>
      <dgm:spPr/>
      <dgm:t>
        <a:bodyPr/>
        <a:lstStyle/>
        <a:p>
          <a:endParaRPr lang="ru-RU"/>
        </a:p>
      </dgm:t>
    </dgm:pt>
    <dgm:pt modelId="{4FFED648-A920-47EB-85F4-4034912E5079}" type="pres">
      <dgm:prSet presAssocID="{259E0504-8234-4157-92F6-90E1F435E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C96E0-7D2A-4349-B62A-51F5BBAF88C4}" type="pres">
      <dgm:prSet presAssocID="{0242EA0E-96CD-45DC-A95E-CAE81641C8B2}" presName="Name5" presStyleLbl="vennNode1" presStyleIdx="0" presStyleCnt="2" custScaleX="151124" custScaleY="144905" custLinFactNeighborX="-6917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C6FF-B9FF-4C08-B0FB-6BA2662B638F}" type="pres">
      <dgm:prSet presAssocID="{FD4FA461-E5E6-4214-841E-DAEAC191DB08}" presName="space" presStyleCnt="0"/>
      <dgm:spPr/>
    </dgm:pt>
    <dgm:pt modelId="{478A7F06-35CD-49B1-8F5D-3FAADB114D13}" type="pres">
      <dgm:prSet presAssocID="{4C4FC9CC-1650-47A9-BABE-35EC3C8E6AD7}" presName="Name5" presStyleLbl="vennNode1" presStyleIdx="1" presStyleCnt="2" custScaleX="180106" custScaleY="165994" custLinFactNeighborX="55272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59663-28D9-43D5-A63B-A10BD5504800}" type="presOf" srcId="{0242EA0E-96CD-45DC-A95E-CAE81641C8B2}" destId="{F9EC96E0-7D2A-4349-B62A-51F5BBAF88C4}" srcOrd="0" destOrd="0" presId="urn:microsoft.com/office/officeart/2005/8/layout/venn3"/>
    <dgm:cxn modelId="{404A84BB-23C1-4E2A-855B-79E6F113E685}" type="presOf" srcId="{4C4FC9CC-1650-47A9-BABE-35EC3C8E6AD7}" destId="{478A7F06-35CD-49B1-8F5D-3FAADB114D13}" srcOrd="0" destOrd="0" presId="urn:microsoft.com/office/officeart/2005/8/layout/venn3"/>
    <dgm:cxn modelId="{22FA2E7E-6AE3-4C63-9F4A-8F72D4CDD02B}" srcId="{259E0504-8234-4157-92F6-90E1F435E298}" destId="{4C4FC9CC-1650-47A9-BABE-35EC3C8E6AD7}" srcOrd="1" destOrd="0" parTransId="{424C61D2-8239-4605-9BC6-4E9828D9E4B0}" sibTransId="{9E883383-420E-4485-9EF2-8CA7E1B5CF60}"/>
    <dgm:cxn modelId="{5634830C-6F72-4F1A-8546-C3CA0E967A66}" srcId="{259E0504-8234-4157-92F6-90E1F435E298}" destId="{0242EA0E-96CD-45DC-A95E-CAE81641C8B2}" srcOrd="0" destOrd="0" parTransId="{082B3357-74EF-4EEA-8D67-EF3413C9B32C}" sibTransId="{FD4FA461-E5E6-4214-841E-DAEAC191DB08}"/>
    <dgm:cxn modelId="{55C6A57D-3D2D-48C7-91D8-78E18A6E5CA3}" type="presOf" srcId="{259E0504-8234-4157-92F6-90E1F435E298}" destId="{4FFED648-A920-47EB-85F4-4034912E5079}" srcOrd="0" destOrd="0" presId="urn:microsoft.com/office/officeart/2005/8/layout/venn3"/>
    <dgm:cxn modelId="{C0389F98-70CD-419B-89DB-96EFB5AAF199}" type="presParOf" srcId="{4FFED648-A920-47EB-85F4-4034912E5079}" destId="{F9EC96E0-7D2A-4349-B62A-51F5BBAF88C4}" srcOrd="0" destOrd="0" presId="urn:microsoft.com/office/officeart/2005/8/layout/venn3"/>
    <dgm:cxn modelId="{2D3DEDF7-DC18-4A8D-AE79-91EA2045BA5F}" type="presParOf" srcId="{4FFED648-A920-47EB-85F4-4034912E5079}" destId="{A7C8C6FF-B9FF-4C08-B0FB-6BA2662B638F}" srcOrd="1" destOrd="0" presId="urn:microsoft.com/office/officeart/2005/8/layout/venn3"/>
    <dgm:cxn modelId="{BDDFE2D4-C31A-43FC-9F6A-0C0E8840B6F4}" type="presParOf" srcId="{4FFED648-A920-47EB-85F4-4034912E5079}" destId="{478A7F06-35CD-49B1-8F5D-3FAADB114D1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E0504-8234-4157-92F6-90E1F435E2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2EA0E-96CD-45DC-A95E-CAE81641C8B2}">
      <dgm:prSet phldrT="[Текст]" custT="1"/>
      <dgm:spPr>
        <a:solidFill>
          <a:srgbClr val="FF7C80">
            <a:alpha val="5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Повышение квалификации на базе образовательных организаций , в которых уже существуют </a:t>
          </a:r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образовательные практики нового типа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. 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82B3357-74EF-4EEA-8D67-EF3413C9B32C}" type="parTrans" cxnId="{5634830C-6F72-4F1A-8546-C3CA0E967A66}">
      <dgm:prSet/>
      <dgm:spPr/>
      <dgm:t>
        <a:bodyPr/>
        <a:lstStyle/>
        <a:p>
          <a:endParaRPr lang="ru-RU"/>
        </a:p>
      </dgm:t>
    </dgm:pt>
    <dgm:pt modelId="{FD4FA461-E5E6-4214-841E-DAEAC191DB08}" type="sibTrans" cxnId="{5634830C-6F72-4F1A-8546-C3CA0E967A66}">
      <dgm:prSet/>
      <dgm:spPr/>
      <dgm:t>
        <a:bodyPr/>
        <a:lstStyle/>
        <a:p>
          <a:endParaRPr lang="ru-RU"/>
        </a:p>
      </dgm:t>
    </dgm:pt>
    <dgm:pt modelId="{4C4FC9CC-1650-47A9-BABE-35EC3C8E6AD7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Деятельностный характер</a:t>
          </a:r>
          <a:r>
            <a:rPr lang="ru-RU" sz="2000" b="1" u="none" dirty="0" smtClean="0">
              <a:solidFill>
                <a:schemeClr val="tx1"/>
              </a:solidFill>
              <a:latin typeface="Arial Narrow" pitchFamily="34" charset="0"/>
            </a:rPr>
            <a:t> обучения </a:t>
          </a:r>
        </a:p>
        <a:p>
          <a:r>
            <a:rPr lang="ru-RU" sz="2000" b="1" u="none" dirty="0" smtClean="0">
              <a:solidFill>
                <a:schemeClr val="tx1"/>
              </a:solidFill>
              <a:latin typeface="Arial Narrow" pitchFamily="34" charset="0"/>
            </a:rPr>
            <a:t>на основе организации </a:t>
          </a:r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исследовательской и проектной деятельности</a:t>
          </a:r>
        </a:p>
      </dgm:t>
    </dgm:pt>
    <dgm:pt modelId="{424C61D2-8239-4605-9BC6-4E9828D9E4B0}" type="parTrans" cxnId="{22FA2E7E-6AE3-4C63-9F4A-8F72D4CDD02B}">
      <dgm:prSet/>
      <dgm:spPr/>
      <dgm:t>
        <a:bodyPr/>
        <a:lstStyle/>
        <a:p>
          <a:endParaRPr lang="ru-RU"/>
        </a:p>
      </dgm:t>
    </dgm:pt>
    <dgm:pt modelId="{9E883383-420E-4485-9EF2-8CA7E1B5CF60}" type="sibTrans" cxnId="{22FA2E7E-6AE3-4C63-9F4A-8F72D4CDD02B}">
      <dgm:prSet/>
      <dgm:spPr/>
      <dgm:t>
        <a:bodyPr/>
        <a:lstStyle/>
        <a:p>
          <a:endParaRPr lang="ru-RU"/>
        </a:p>
      </dgm:t>
    </dgm:pt>
    <dgm:pt modelId="{46C47C3B-5BDF-4519-A677-78FB0CDD73A5}">
      <dgm:prSet phldrT="[Текст]" custT="1"/>
      <dgm:spPr>
        <a:solidFill>
          <a:srgbClr val="FF7C8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 Narrow" pitchFamily="34" charset="0"/>
            </a:rPr>
            <a:t>Обучение команд 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1CBDC5E-A9B6-4832-84E5-892AA98AC721}" type="parTrans" cxnId="{7C463641-1346-49E6-BF9D-9BE72A054D1E}">
      <dgm:prSet/>
      <dgm:spPr/>
      <dgm:t>
        <a:bodyPr/>
        <a:lstStyle/>
        <a:p>
          <a:endParaRPr lang="ru-RU"/>
        </a:p>
      </dgm:t>
    </dgm:pt>
    <dgm:pt modelId="{A8B09BCB-ACAC-440B-A779-6E3588595B87}" type="sibTrans" cxnId="{7C463641-1346-49E6-BF9D-9BE72A054D1E}">
      <dgm:prSet/>
      <dgm:spPr/>
      <dgm:t>
        <a:bodyPr/>
        <a:lstStyle/>
        <a:p>
          <a:endParaRPr lang="ru-RU"/>
        </a:p>
      </dgm:t>
    </dgm:pt>
    <dgm:pt modelId="{4FFED648-A920-47EB-85F4-4034912E5079}" type="pres">
      <dgm:prSet presAssocID="{259E0504-8234-4157-92F6-90E1F435E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C96E0-7D2A-4349-B62A-51F5BBAF88C4}" type="pres">
      <dgm:prSet presAssocID="{0242EA0E-96CD-45DC-A95E-CAE81641C8B2}" presName="Name5" presStyleLbl="vennNode1" presStyleIdx="0" presStyleCnt="3" custScaleX="1031344" custScaleY="1239175" custLinFactNeighborX="-217" custLinFactNeighborY="-3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C6FF-B9FF-4C08-B0FB-6BA2662B638F}" type="pres">
      <dgm:prSet presAssocID="{FD4FA461-E5E6-4214-841E-DAEAC191DB08}" presName="space" presStyleCnt="0"/>
      <dgm:spPr/>
    </dgm:pt>
    <dgm:pt modelId="{478A7F06-35CD-49B1-8F5D-3FAADB114D13}" type="pres">
      <dgm:prSet presAssocID="{4C4FC9CC-1650-47A9-BABE-35EC3C8E6AD7}" presName="Name5" presStyleLbl="vennNode1" presStyleIdx="1" presStyleCnt="3" custScaleX="1075616" custScaleY="841167" custLinFactX="-45081" custLinFactY="-4385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4F18-4E81-4DDA-93D9-AAA465258830}" type="pres">
      <dgm:prSet presAssocID="{9E883383-420E-4485-9EF2-8CA7E1B5CF60}" presName="space" presStyleCnt="0"/>
      <dgm:spPr/>
    </dgm:pt>
    <dgm:pt modelId="{358F9E04-E1A2-4C6B-BB73-303F09CF74C2}" type="pres">
      <dgm:prSet presAssocID="{46C47C3B-5BDF-4519-A677-78FB0CDD73A5}" presName="Name5" presStyleLbl="vennNode1" presStyleIdx="2" presStyleCnt="3" custScaleX="490796" custScaleY="423468" custLinFactX="-1000000" custLinFactY="100000" custLinFactNeighborX="-1048390" custLinFactNeighborY="17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DD1A7-609D-4983-89FA-F7414DF11ED4}" type="presOf" srcId="{4C4FC9CC-1650-47A9-BABE-35EC3C8E6AD7}" destId="{478A7F06-35CD-49B1-8F5D-3FAADB114D13}" srcOrd="0" destOrd="0" presId="urn:microsoft.com/office/officeart/2005/8/layout/venn3"/>
    <dgm:cxn modelId="{22FA2E7E-6AE3-4C63-9F4A-8F72D4CDD02B}" srcId="{259E0504-8234-4157-92F6-90E1F435E298}" destId="{4C4FC9CC-1650-47A9-BABE-35EC3C8E6AD7}" srcOrd="1" destOrd="0" parTransId="{424C61D2-8239-4605-9BC6-4E9828D9E4B0}" sibTransId="{9E883383-420E-4485-9EF2-8CA7E1B5CF60}"/>
    <dgm:cxn modelId="{22FFBD9F-5EE0-4222-B61D-011CFA379173}" type="presOf" srcId="{46C47C3B-5BDF-4519-A677-78FB0CDD73A5}" destId="{358F9E04-E1A2-4C6B-BB73-303F09CF74C2}" srcOrd="0" destOrd="0" presId="urn:microsoft.com/office/officeart/2005/8/layout/venn3"/>
    <dgm:cxn modelId="{C54DEF2C-4445-49E3-BDD1-244E1435BE87}" type="presOf" srcId="{0242EA0E-96CD-45DC-A95E-CAE81641C8B2}" destId="{F9EC96E0-7D2A-4349-B62A-51F5BBAF88C4}" srcOrd="0" destOrd="0" presId="urn:microsoft.com/office/officeart/2005/8/layout/venn3"/>
    <dgm:cxn modelId="{7C463641-1346-49E6-BF9D-9BE72A054D1E}" srcId="{259E0504-8234-4157-92F6-90E1F435E298}" destId="{46C47C3B-5BDF-4519-A677-78FB0CDD73A5}" srcOrd="2" destOrd="0" parTransId="{C1CBDC5E-A9B6-4832-84E5-892AA98AC721}" sibTransId="{A8B09BCB-ACAC-440B-A779-6E3588595B87}"/>
    <dgm:cxn modelId="{8C57BD58-9EE7-4F7C-8029-8E6BD33C90E8}" type="presOf" srcId="{259E0504-8234-4157-92F6-90E1F435E298}" destId="{4FFED648-A920-47EB-85F4-4034912E5079}" srcOrd="0" destOrd="0" presId="urn:microsoft.com/office/officeart/2005/8/layout/venn3"/>
    <dgm:cxn modelId="{5634830C-6F72-4F1A-8546-C3CA0E967A66}" srcId="{259E0504-8234-4157-92F6-90E1F435E298}" destId="{0242EA0E-96CD-45DC-A95E-CAE81641C8B2}" srcOrd="0" destOrd="0" parTransId="{082B3357-74EF-4EEA-8D67-EF3413C9B32C}" sibTransId="{FD4FA461-E5E6-4214-841E-DAEAC191DB08}"/>
    <dgm:cxn modelId="{68497C42-9AF4-4C8C-B3E0-DD9C733AECF6}" type="presParOf" srcId="{4FFED648-A920-47EB-85F4-4034912E5079}" destId="{F9EC96E0-7D2A-4349-B62A-51F5BBAF88C4}" srcOrd="0" destOrd="0" presId="urn:microsoft.com/office/officeart/2005/8/layout/venn3"/>
    <dgm:cxn modelId="{CC3E989B-D897-483D-857D-63571A60472A}" type="presParOf" srcId="{4FFED648-A920-47EB-85F4-4034912E5079}" destId="{A7C8C6FF-B9FF-4C08-B0FB-6BA2662B638F}" srcOrd="1" destOrd="0" presId="urn:microsoft.com/office/officeart/2005/8/layout/venn3"/>
    <dgm:cxn modelId="{786867DF-171D-446B-8C74-8E21CD41CE34}" type="presParOf" srcId="{4FFED648-A920-47EB-85F4-4034912E5079}" destId="{478A7F06-35CD-49B1-8F5D-3FAADB114D13}" srcOrd="2" destOrd="0" presId="urn:microsoft.com/office/officeart/2005/8/layout/venn3"/>
    <dgm:cxn modelId="{8D396849-3FCA-494F-A3D2-8B9FC7F46D5F}" type="presParOf" srcId="{4FFED648-A920-47EB-85F4-4034912E5079}" destId="{2D0C4F18-4E81-4DDA-93D9-AAA465258830}" srcOrd="3" destOrd="0" presId="urn:microsoft.com/office/officeart/2005/8/layout/venn3"/>
    <dgm:cxn modelId="{40C3A72D-A50A-42A5-905C-1E4F1EDEF018}" type="presParOf" srcId="{4FFED648-A920-47EB-85F4-4034912E5079}" destId="{358F9E04-E1A2-4C6B-BB73-303F09CF74C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C96E0-7D2A-4349-B62A-51F5BBAF88C4}">
      <dsp:nvSpPr>
        <dsp:cNvPr id="0" name=""/>
        <dsp:cNvSpPr/>
      </dsp:nvSpPr>
      <dsp:spPr>
        <a:xfrm>
          <a:off x="56598" y="297155"/>
          <a:ext cx="4260051" cy="4084743"/>
        </a:xfrm>
        <a:prstGeom prst="ellipse">
          <a:avLst/>
        </a:prstGeom>
        <a:solidFill>
          <a:srgbClr val="FF7C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134" tIns="25400" rIns="155134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1. 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Исследователь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2. Консультант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3. Организатор учебно-воспитательного процесса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4. Руководитель проектов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5. Навигатор работы со знанием для формирования навыков обучающихся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598" y="297155"/>
        <a:ext cx="4260051" cy="4084743"/>
      </dsp:txXfrm>
    </dsp:sp>
    <dsp:sp modelId="{478A7F06-35CD-49B1-8F5D-3FAADB114D13}">
      <dsp:nvSpPr>
        <dsp:cNvPr id="0" name=""/>
        <dsp:cNvSpPr/>
      </dsp:nvSpPr>
      <dsp:spPr>
        <a:xfrm>
          <a:off x="3887459" y="0"/>
          <a:ext cx="5077028" cy="46792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134" tIns="35560" rIns="15513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u="sng" kern="1200" dirty="0" smtClean="0">
              <a:solidFill>
                <a:schemeClr val="tx1"/>
              </a:solidFill>
              <a:latin typeface="Arial Narrow" pitchFamily="34" charset="0"/>
            </a:rPr>
            <a:t>Главная </a:t>
          </a:r>
          <a:r>
            <a:rPr lang="ru-RU" sz="2800" b="1" u="sng" kern="1200" dirty="0" smtClean="0">
              <a:solidFill>
                <a:schemeClr val="tx1"/>
              </a:solidFill>
              <a:latin typeface="Arial Narrow" pitchFamily="34" charset="0"/>
            </a:rPr>
            <a:t>задача  современного педагога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itchFamily="34" charset="0"/>
            </a:rPr>
            <a:t>– </a:t>
          </a:r>
          <a:r>
            <a:rPr lang="ru-RU" sz="2800" b="1" kern="1200" dirty="0" smtClean="0">
              <a:solidFill>
                <a:srgbClr val="7030A0"/>
              </a:solidFill>
              <a:latin typeface="Arial Narrow" pitchFamily="34" charset="0"/>
            </a:rPr>
            <a:t>создание и организация условий</a:t>
          </a:r>
          <a:r>
            <a:rPr lang="ru-RU" sz="2800" b="1" kern="1200" dirty="0" smtClean="0">
              <a:solidFill>
                <a:schemeClr val="tx1"/>
              </a:solidFill>
              <a:latin typeface="Arial Narrow" pitchFamily="34" charset="0"/>
            </a:rPr>
            <a:t>, </a:t>
          </a:r>
          <a:r>
            <a:rPr lang="ru-RU" sz="2400" b="0" i="0" kern="1200" dirty="0" smtClean="0">
              <a:solidFill>
                <a:schemeClr val="tx1"/>
              </a:solidFill>
              <a:latin typeface="Arial Narrow" pitchFamily="34" charset="0"/>
            </a:rPr>
            <a:t>инициирующих учебно-воспитательную деятельность обучающихся, ведущую к </a:t>
          </a:r>
          <a:r>
            <a:rPr lang="ru-RU" sz="2400" b="1" i="0" kern="1200" dirty="0" smtClean="0">
              <a:solidFill>
                <a:schemeClr val="tx1"/>
              </a:solidFill>
              <a:latin typeface="Arial Narrow" pitchFamily="34" charset="0"/>
            </a:rPr>
            <a:t>образовательным результатам, отвечающим новым запросам общества</a:t>
          </a:r>
          <a:r>
            <a:rPr lang="ru-RU" sz="1800" b="0" i="0" kern="1200" dirty="0" smtClean="0">
              <a:solidFill>
                <a:schemeClr val="tx1"/>
              </a:solidFill>
              <a:latin typeface="Georgia" pitchFamily="18" charset="0"/>
            </a:rPr>
            <a:t>. </a:t>
          </a:r>
        </a:p>
      </dsp:txBody>
      <dsp:txXfrm>
        <a:off x="3887459" y="0"/>
        <a:ext cx="5077028" cy="4679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C96E0-7D2A-4349-B62A-51F5BBAF88C4}">
      <dsp:nvSpPr>
        <dsp:cNvPr id="0" name=""/>
        <dsp:cNvSpPr/>
      </dsp:nvSpPr>
      <dsp:spPr>
        <a:xfrm>
          <a:off x="3594" y="9307"/>
          <a:ext cx="3437453" cy="4130150"/>
        </a:xfrm>
        <a:prstGeom prst="ellipse">
          <a:avLst/>
        </a:prstGeom>
        <a:solidFill>
          <a:srgbClr val="FF7C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43" tIns="25400" rIns="1834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Повышение квалификации на базе образовательных организаций , в которых уже существуют </a:t>
          </a: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образовательные практики нового типа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. 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594" y="9307"/>
        <a:ext cx="3437453" cy="4130150"/>
      </dsp:txXfrm>
    </dsp:sp>
    <dsp:sp modelId="{478A7F06-35CD-49B1-8F5D-3FAADB114D13}">
      <dsp:nvSpPr>
        <dsp:cNvPr id="0" name=""/>
        <dsp:cNvSpPr/>
      </dsp:nvSpPr>
      <dsp:spPr>
        <a:xfrm>
          <a:off x="3157619" y="305875"/>
          <a:ext cx="3585011" cy="28035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43" tIns="25400" rIns="1834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Деятельностный характер</a:t>
          </a:r>
          <a:r>
            <a:rPr lang="ru-RU" sz="2000" b="1" u="none" kern="1200" dirty="0" smtClean="0">
              <a:solidFill>
                <a:schemeClr val="tx1"/>
              </a:solidFill>
              <a:latin typeface="Arial Narrow" pitchFamily="34" charset="0"/>
            </a:rPr>
            <a:t> обучения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Arial Narrow" pitchFamily="34" charset="0"/>
            </a:rPr>
            <a:t>на основе организации </a:t>
          </a: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исследовательской и проектной деятельности</a:t>
          </a:r>
        </a:p>
      </dsp:txBody>
      <dsp:txXfrm>
        <a:off x="3157619" y="305875"/>
        <a:ext cx="3585011" cy="2803596"/>
      </dsp:txXfrm>
    </dsp:sp>
    <dsp:sp modelId="{358F9E04-E1A2-4C6B-BB73-303F09CF74C2}">
      <dsp:nvSpPr>
        <dsp:cNvPr id="0" name=""/>
        <dsp:cNvSpPr/>
      </dsp:nvSpPr>
      <dsp:spPr>
        <a:xfrm>
          <a:off x="2861047" y="2381870"/>
          <a:ext cx="1635815" cy="1411412"/>
        </a:xfrm>
        <a:prstGeom prst="ellipse">
          <a:avLst/>
        </a:prstGeom>
        <a:solidFill>
          <a:srgbClr val="FF7C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43" tIns="22860" rIns="1834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itchFamily="34" charset="0"/>
            </a:rPr>
            <a:t>Обучение команд 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861047" y="2381870"/>
        <a:ext cx="1635815" cy="141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C318-747D-4174-BA5A-B8902EA7887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EA5B-6D94-4981-B9EB-A7A88E2D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3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AE3586-6CB9-4C62-B759-A1836C4A9081}" type="slidenum">
              <a:rPr lang="ru-RU" smtClean="0">
                <a:solidFill>
                  <a:prstClr val="white"/>
                </a:solidFill>
                <a:latin typeface="Calibri" charset="-52"/>
                <a:ea typeface="DejaVu Sans" charset="0"/>
                <a:cs typeface="DejaVu Sans" charset="0"/>
              </a:rPr>
              <a:pPr/>
              <a:t>1</a:t>
            </a:fld>
            <a:endParaRPr lang="ru-RU" dirty="0" smtClean="0">
              <a:solidFill>
                <a:prstClr val="white"/>
              </a:solidFill>
              <a:latin typeface="Calibri" charset="-52"/>
              <a:ea typeface="DejaVu Sans" charset="0"/>
              <a:cs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6600"/>
            <a:ext cx="4984750" cy="3740150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12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EA5B-6D94-4981-B9EB-A7A88E2D9FD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E13-E39A-4910-B8E9-A336BBFBF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7D73-40FE-4348-822D-7BA703B4A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40D5-8BC3-4305-A59E-CDF6F1E9E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0B4A8-F187-4C8B-9EE3-EC252A0D8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00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0F5-92F5-4315-8B49-1963C760A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E9B2-1FC1-4C0C-BD59-295AFBF82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5227-327E-485E-8B48-21CE28765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60C4-B5CA-4AC4-953F-5B2DF13230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4438-C11A-4421-8836-1262C488B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2663-B9B4-4CDF-8999-1A565F1D0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F54B-C3C1-463F-99AA-52496D5A6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A779-A4B6-4B73-8145-BC77AD593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29725EF-06CB-4B09-A405-8D767278CB8A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23528" y="57150"/>
            <a:ext cx="8568952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" descr="Юг"/>
          <p:cNvPicPr>
            <a:picLocks noChangeAspect="1" noChangeArrowheads="1"/>
          </p:cNvPicPr>
          <p:nvPr/>
        </p:nvPicPr>
        <p:blipFill>
          <a:blip r:embed="rId3" cstate="print"/>
          <a:srcRect b="-38"/>
          <a:stretch>
            <a:fillRect/>
          </a:stretch>
        </p:blipFill>
        <p:spPr bwMode="auto">
          <a:xfrm>
            <a:off x="1619672" y="620688"/>
            <a:ext cx="5867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58085" y="61555"/>
            <a:ext cx="5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 Тюменской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052736"/>
            <a:ext cx="8820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руководители ПОО ТО, руководители Студенческих Научных Обществ (СНО), заведующие отделениями, председатели методических комиссией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560" y="1628800"/>
            <a:ext cx="784887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«Исследовательская деятельность обучающихся СПО: проблемы и перспективы»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Семинар - «погружение»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44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выработать рекомендации по </a:t>
            </a:r>
            <a:r>
              <a:rPr lang="ru-RU" sz="2000" b="1" u="sng" dirty="0" smtClean="0">
                <a:latin typeface="Arial Narrow" pitchFamily="34" charset="0"/>
              </a:rPr>
              <a:t>развитию системы исследовательской работы </a:t>
            </a:r>
            <a:r>
              <a:rPr lang="ru-RU" sz="2000" b="1" dirty="0" smtClean="0">
                <a:latin typeface="Arial Narrow" pitchFamily="34" charset="0"/>
              </a:rPr>
              <a:t>в ПОО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на основе </a:t>
            </a:r>
            <a:r>
              <a:rPr lang="ru-RU" sz="2000" b="1" u="sng" dirty="0" smtClean="0">
                <a:latin typeface="Arial Narrow" pitchFamily="34" charset="0"/>
              </a:rPr>
              <a:t>компетентностного подхода.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9592" y="4941168"/>
            <a:ext cx="7920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Елена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Радиковна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к.п.н., заместитель директора УМР ГАПОУ ТО «Тюменский колледж водного транспорта»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Павленко Татьяна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Алиевна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преподаватель, руководитель ЦМК «Социально-гуманитарных и экономических дисциплин» ГАПОУ ТО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Голышмановский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агропедагогический колледж»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93096"/>
            <a:ext cx="176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Модераторы: 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287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215312" cy="1285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Требования к педагогам :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678781" y="4107657"/>
            <a:ext cx="4429125" cy="714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5750" y="6000750"/>
            <a:ext cx="8501063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2035968" y="3964781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88" y="5857875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88" y="569913"/>
            <a:ext cx="8001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75" y="498475"/>
            <a:ext cx="82153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Подзаголовок 2"/>
          <p:cNvSpPr txBox="1">
            <a:spLocks/>
          </p:cNvSpPr>
          <p:nvPr/>
        </p:nvSpPr>
        <p:spPr bwMode="auto">
          <a:xfrm>
            <a:off x="928688" y="1500188"/>
            <a:ext cx="5286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143000" y="3357563"/>
            <a:ext cx="7572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76" name="Прямоугольник 20"/>
          <p:cNvSpPr>
            <a:spLocks noChangeArrowheads="1"/>
          </p:cNvSpPr>
          <p:nvPr/>
        </p:nvSpPr>
        <p:spPr bwMode="auto">
          <a:xfrm>
            <a:off x="1619672" y="1412776"/>
            <a:ext cx="7310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Arial Narrow" pitchFamily="34" charset="0"/>
              </a:rPr>
              <a:t>  </a:t>
            </a:r>
            <a:r>
              <a:rPr lang="ru-RU" sz="2400" dirty="0" smtClean="0">
                <a:latin typeface="Arial Narrow" pitchFamily="34" charset="0"/>
              </a:rPr>
              <a:t>овладение </a:t>
            </a:r>
            <a:r>
              <a:rPr lang="ru-RU" sz="2400" dirty="0">
                <a:latin typeface="Arial Narrow" pitchFamily="34" charset="0"/>
              </a:rPr>
              <a:t>новыми </a:t>
            </a:r>
            <a:r>
              <a:rPr lang="ru-RU" sz="2400" b="1" dirty="0">
                <a:latin typeface="Arial Narrow" pitchFamily="34" charset="0"/>
              </a:rPr>
              <a:t>педагогическими технологиями</a:t>
            </a:r>
            <a:r>
              <a:rPr lang="ru-RU" sz="2400" dirty="0">
                <a:latin typeface="Arial Narrow" pitchFamily="34" charset="0"/>
              </a:rPr>
              <a:t>, ориентированными на достижение планируемых образовательных результатов;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проектирование учебно-воспитательного </a:t>
            </a:r>
            <a:r>
              <a:rPr lang="ru-RU" sz="2400" b="1" dirty="0">
                <a:latin typeface="Arial Narrow" pitchFamily="34" charset="0"/>
              </a:rPr>
              <a:t>процесса </a:t>
            </a:r>
            <a:r>
              <a:rPr lang="ru-RU" sz="2400" dirty="0">
                <a:latin typeface="Arial Narrow" pitchFamily="34" charset="0"/>
              </a:rPr>
              <a:t>в </a:t>
            </a:r>
            <a:r>
              <a:rPr lang="ru-RU" sz="2400" dirty="0" smtClean="0">
                <a:latin typeface="Arial Narrow" pitchFamily="34" charset="0"/>
              </a:rPr>
              <a:t>современных средах (информационной, </a:t>
            </a:r>
            <a:r>
              <a:rPr lang="ru-RU" sz="2400" dirty="0" err="1" smtClean="0">
                <a:latin typeface="Arial Narrow" pitchFamily="34" charset="0"/>
              </a:rPr>
              <a:t>здоровьесберегающей</a:t>
            </a:r>
            <a:r>
              <a:rPr lang="ru-RU" sz="2400" dirty="0" smtClean="0">
                <a:latin typeface="Arial Narrow" pitchFamily="34" charset="0"/>
              </a:rPr>
              <a:t> и др.),  моделирование пространства; </a:t>
            </a:r>
            <a:endParaRPr lang="ru-RU" sz="24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работа в команде.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>
              <a:latin typeface="Arial Narrow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948264" y="0"/>
            <a:ext cx="183857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Проблемы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54868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на основе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Профессионального Стандарта (ПС) и ФГОС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7" name="Picture 5" descr="dailyplanner_writing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584176" cy="112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http://bennyfen.com/images/silhouette_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196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63688" y="6237312"/>
            <a:ext cx="711053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shkolaput.ru/kaknsb/%D0%9A%D0%BE%D0%BC%D0%BF%D0%B5%D1%82%D0%B5%D0%BD%D1%82%D0%BD%D0%BE%D1%81%D1%82%D0%BD%D1%8B%D0%B9+%D0%BF%D0%BE%D0%B4%D1%85%D0%BE%D0%B4+%D0%B2+%D1%81%D0%BE%D0%B2%D1%80%D0%B5%D0%BC%D0%B5%D0%BD%D0%BD%D0%BE%D0%BC+%D0%BE%D0%B1%D1%80%D0%B0%D0%B7%D0%BE%D0%B2%D0%B0%D0%BD%D0%B8%D0%B8b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861048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1520" y="200054"/>
            <a:ext cx="43204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от 8 сентября 2015 г. N 608н Об утверждении профессионального стандарта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Зарегистрировано в Минюсте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 сентября 2015 г. № 38993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292080" y="465639"/>
            <a:ext cx="36724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Трудовая функция: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Организация учебной деятельности обучающихся по освоению учебных предметов, курсов, дисциплин (модулей) программ профессионального обучения, СПО и (или) ДПП.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420888"/>
            <a:ext cx="80283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Трудовые действия (ТД):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ТД-1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Руководство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учебно-профессиональной,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проектной, исследовательской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иной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деятельностью обучающихся по программам СПО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(или) ДПП, в том числе подготовкой выпускной квалификационной работы (если она предусмотрена).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4149080"/>
            <a:ext cx="3888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Необходимые умения (НУ):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НУ-1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Консультировать обучающихся на этапах выбора темы, подготовки и оформления проектных, исследовательских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выпускных квалификационных работ, в процессе прохождения практики (для преподавания по программам СПО и ДПП).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508104" y="3933056"/>
            <a:ext cx="3635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Необходимые знания (НЗ):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779912" y="4221088"/>
            <a:ext cx="51845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НЗ-3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Методология, теоретические основы и технология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научно-исследовательской и проектной деятельности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(для преподавания по программам СПО и ДПП).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НЗ-4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Научно-методические основы организации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учебно-профессиональной,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проектной, исследовательской и иной деятельности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обучающихся.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НЗ-5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 к оформлению проектных и исследовательских работ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отчетов о практике (для преподавания по программам СПО и ДПП).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404665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10, 11 Приказа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1 июля 2013 г. №  499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Порядка организации и осуществления образовательной деятельности по дополнительным профессиональным программам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ППП «Педагогика и психология профессионального образования»)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компетенции обучающихся (слушателей)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соответствовать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ФГОС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 по направлению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44.03.04 Профессиональное обучение (по отраслям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Министерства образования и науки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 1 октября 2015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1085.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210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 Narrow" pitchFamily="34" charset="0"/>
              </a:rPr>
              <a:t>учебно-профессиональная</a:t>
            </a:r>
            <a:r>
              <a:rPr lang="ru-RU" sz="2400" b="1" i="1" dirty="0" smtClean="0"/>
              <a:t> деятельность (УПД)</a:t>
            </a:r>
            <a:endParaRPr lang="ru-RU" sz="24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15616" y="4725144"/>
            <a:ext cx="669674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научно-исследовательская деятельность (НИД)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331640" y="5352892"/>
            <a:ext cx="781236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образовательно-проектировочная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деятельность (ОПД)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619672" y="6000964"/>
            <a:ext cx="752432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организационно-технологическая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деятельность (ОТД)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0"/>
            <a:ext cx="83529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28.07ю.2014 №805(ред. От 09.04.2015)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10.02.01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и технология защиты информации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(Зарегистрировано в Минюсте России 21.08.2014 №33750).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71600" y="1412776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 К РЕЗУЛЬТАТАМ ОСВОЕНИЯ ПРОГРАММЫ ПОДГОТОВКИ СПЕЦИАЛИСТОВ СРЕДНЕГО ЗВЕНА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95536" y="2148245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Техник по защите информации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должен обладать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общими компетенциями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включающими в себя способность: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1. Понимать сущность и социальную значимость своей будущей профессии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обладать высокой мотивацией к выполнению профессиональной деятельности в области обеспечения информационной безопасности.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Организовывать собственную деятельность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выбирать типовые методы и способы выполнения профессиональных задач, оценивать их эффективность и качество.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Принимать решения в стандартных и нестандартных ситуациях и нести за них ответственность.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Использовать информационно-коммуникационные технологии в профессиональной деятельности.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Работать в коллективе и команде, эффективно общаться с коллегами, руководством, потребителями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7. Брать на себя ответственность за работу членов команды (подчиненных), результат выполнения заданий.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8.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9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Ориентироваться в условиях частой смены технологий в профессиональной деятельности.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10.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Применять математический аппарат для решения профессиональных задач.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Оценивать значимость документов, применяемых в профессиональной деятельности.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Ориентироваться в структуре федеральных органов исполнительной власти, обеспечивающих информационную безопасность.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628775"/>
            <a:ext cx="8424862" cy="5229225"/>
          </a:xfrm>
        </p:spPr>
        <p:txBody>
          <a:bodyPr>
            <a:normAutofit fontScale="92500"/>
          </a:bodyPr>
          <a:lstStyle/>
          <a:p>
            <a:pPr marL="273050" indent="-273050" algn="l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Введение ФГОС  требует :</a:t>
            </a:r>
          </a:p>
          <a:p>
            <a:pPr marL="273050" indent="-273050" algn="l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От педагогов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– быстрой и качественной </a:t>
            </a: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смены профессионального мировоззрения, </a:t>
            </a:r>
            <a:r>
              <a:rPr lang="ru-RU" sz="2600" b="1" u="sng" dirty="0">
                <a:solidFill>
                  <a:srgbClr val="7030A0"/>
                </a:solidFill>
                <a:latin typeface="Arial Narrow" pitchFamily="34" charset="0"/>
              </a:rPr>
              <a:t>профессиональной позиции</a:t>
            </a:r>
            <a:r>
              <a:rPr lang="ru-RU" sz="2400" dirty="0">
                <a:solidFill>
                  <a:schemeClr val="bg2"/>
                </a:solidFill>
                <a:latin typeface="Arial Narrow" pitchFamily="34" charset="0"/>
              </a:rPr>
              <a:t>, 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освоения новых образовательных технологий и </a:t>
            </a: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высокого уровня мотивации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для осуществления всех этих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изменений</a:t>
            </a:r>
            <a:endParaRPr lang="ru-RU" sz="2400" dirty="0">
              <a:solidFill>
                <a:schemeClr val="bg2"/>
              </a:solidFill>
              <a:latin typeface="Arial Narrow" pitchFamily="34" charset="0"/>
            </a:endParaRPr>
          </a:p>
          <a:p>
            <a:pPr marL="273050" indent="-273050" algn="l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От руководителей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– способности </a:t>
            </a: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гибко менять организацию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образовательного процесса, способности использовать весь потенциал таких </a:t>
            </a:r>
            <a:r>
              <a:rPr lang="ru-RU" sz="2600" b="1" u="sng" dirty="0">
                <a:solidFill>
                  <a:srgbClr val="7030A0"/>
                </a:solidFill>
                <a:latin typeface="Arial Narrow" pitchFamily="34" charset="0"/>
              </a:rPr>
              <a:t>управленческих технологий</a:t>
            </a:r>
            <a:r>
              <a:rPr lang="ru-RU" sz="2400" b="1" u="sng" dirty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как  </a:t>
            </a:r>
            <a:r>
              <a:rPr lang="ru-RU" sz="2400" b="1" u="sng" dirty="0">
                <a:solidFill>
                  <a:srgbClr val="7030A0"/>
                </a:solidFill>
                <a:latin typeface="Arial Narrow" pitchFamily="34" charset="0"/>
              </a:rPr>
              <a:t>проектные</a:t>
            </a:r>
            <a:r>
              <a:rPr lang="ru-RU" sz="2400" dirty="0">
                <a:solidFill>
                  <a:schemeClr val="bg2"/>
                </a:solidFill>
                <a:latin typeface="Arial Narrow" pitchFamily="34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программные и т.п., быстрого</a:t>
            </a:r>
            <a:r>
              <a:rPr lang="ru-RU" sz="24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усвоения новых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знаний</a:t>
            </a:r>
            <a:r>
              <a:rPr lang="ru-RU" sz="2400" dirty="0" smtClean="0">
                <a:solidFill>
                  <a:schemeClr val="bg2"/>
                </a:solidFill>
                <a:latin typeface="Arial Narrow" pitchFamily="34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(экономических , правовых,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исследовательских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 ) </a:t>
            </a: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повышения уровня </a:t>
            </a:r>
            <a:r>
              <a:rPr lang="ru-RU" sz="2600" b="1" u="sng" dirty="0">
                <a:solidFill>
                  <a:srgbClr val="7030A0"/>
                </a:solidFill>
                <a:latin typeface="Arial Narrow" pitchFamily="34" charset="0"/>
              </a:rPr>
              <a:t>личной ответственности </a:t>
            </a: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за условия и качество реализации образовательных программ</a:t>
            </a:r>
          </a:p>
          <a:p>
            <a:pPr marL="273050" indent="-273050" eaLnBrk="1" hangingPunct="1">
              <a:lnSpc>
                <a:spcPct val="90000"/>
              </a:lnSpc>
              <a:defRPr/>
            </a:pPr>
            <a:endParaRPr lang="ru-RU" sz="2400" dirty="0">
              <a:solidFill>
                <a:schemeClr val="bg2"/>
              </a:solidFill>
              <a:latin typeface="Arial Narrow" pitchFamily="34" charset="0"/>
            </a:endParaRPr>
          </a:p>
          <a:p>
            <a:pPr marL="273050" indent="-273050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Задача разработки и </a:t>
            </a:r>
            <a:r>
              <a:rPr lang="ru-RU" sz="2600" b="1" u="sng" dirty="0">
                <a:solidFill>
                  <a:srgbClr val="7030A0"/>
                </a:solidFill>
                <a:latin typeface="Arial Narrow" pitchFamily="34" charset="0"/>
              </a:rPr>
              <a:t>присвоения новых норм профессиональной педагогической и управленческой </a:t>
            </a:r>
            <a:r>
              <a:rPr lang="ru-RU" sz="2600" b="1" u="sng" dirty="0" smtClean="0">
                <a:solidFill>
                  <a:srgbClr val="7030A0"/>
                </a:solidFill>
                <a:latin typeface="Arial Narrow" pitchFamily="34" charset="0"/>
              </a:rPr>
              <a:t>деятельности</a:t>
            </a:r>
            <a:endParaRPr lang="ru-RU" sz="2400" u="sng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ФГОС, ПС </a:t>
            </a:r>
            <a:r>
              <a:rPr lang="ru-RU" sz="2400" b="1" dirty="0">
                <a:latin typeface="Arial Narrow" pitchFamily="34" charset="0"/>
              </a:rPr>
              <a:t>-  </a:t>
            </a:r>
            <a:r>
              <a:rPr lang="ru-RU" sz="2400" b="1" dirty="0" smtClean="0">
                <a:latin typeface="Arial Narrow" pitchFamily="34" charset="0"/>
              </a:rPr>
              <a:t>факторы, стимулирующие </a:t>
            </a:r>
            <a:r>
              <a:rPr lang="ru-RU" sz="2400" b="1" dirty="0">
                <a:latin typeface="Arial Narrow" pitchFamily="34" charset="0"/>
              </a:rPr>
              <a:t>повышение </a:t>
            </a:r>
            <a:r>
              <a:rPr lang="ru-RU" sz="2400" b="1" dirty="0" smtClean="0">
                <a:latin typeface="Arial Narrow" pitchFamily="34" charset="0"/>
              </a:rPr>
              <a:t>квалификации педагогов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0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60771" name="Рисунок SmartArt 2"/>
          <p:cNvSpPr>
            <a:spLocks noGrp="1" noTextEdit="1"/>
          </p:cNvSpPr>
          <p:nvPr>
            <p:ph type="dgm" idx="1"/>
          </p:nvPr>
        </p:nvSpPr>
        <p:spPr>
          <a:xfrm>
            <a:off x="457200" y="2200275"/>
            <a:ext cx="8229600" cy="4411662"/>
          </a:xfrm>
        </p:spPr>
      </p:sp>
      <p:sp>
        <p:nvSpPr>
          <p:cNvPr id="4" name="Прямоугольник 3"/>
          <p:cNvSpPr/>
          <p:nvPr/>
        </p:nvSpPr>
        <p:spPr>
          <a:xfrm>
            <a:off x="611560" y="0"/>
            <a:ext cx="9144000" cy="639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5400600" cy="57606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Структурная </a:t>
            </a:r>
            <a:r>
              <a:rPr lang="ru-RU" b="1" dirty="0">
                <a:solidFill>
                  <a:srgbClr val="7030A0"/>
                </a:solidFill>
              </a:rPr>
              <a:t>модель  </a:t>
            </a:r>
            <a:r>
              <a:rPr lang="ru-RU" b="1" dirty="0" smtClean="0">
                <a:solidFill>
                  <a:srgbClr val="7030A0"/>
                </a:solidFill>
              </a:rPr>
              <a:t>содержания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профессиональной </a:t>
            </a:r>
            <a:r>
              <a:rPr lang="ru-RU" b="1" dirty="0">
                <a:solidFill>
                  <a:srgbClr val="7030A0"/>
                </a:solidFill>
              </a:rPr>
              <a:t>подготовки </a:t>
            </a:r>
            <a:r>
              <a:rPr lang="ru-RU" b="1" dirty="0" smtClean="0">
                <a:solidFill>
                  <a:srgbClr val="7030A0"/>
                </a:solidFill>
              </a:rPr>
              <a:t>педагогов ТО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Выноска 2 (с границей) 9"/>
          <p:cNvSpPr/>
          <p:nvPr/>
        </p:nvSpPr>
        <p:spPr>
          <a:xfrm flipH="1">
            <a:off x="0" y="2780928"/>
            <a:ext cx="3995936" cy="571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999"/>
              <a:gd name="adj6" fmla="val -56728"/>
            </a:avLst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CC"/>
                </a:solidFill>
              </a:rPr>
              <a:t>ГУМАНИТАРНО-ПЕДАГОГИЧЕСКИЙ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" name="Выноска 2 (с границей) 6"/>
          <p:cNvSpPr/>
          <p:nvPr/>
        </p:nvSpPr>
        <p:spPr>
          <a:xfrm flipH="1">
            <a:off x="-396552" y="4797152"/>
            <a:ext cx="4680520" cy="6457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4901"/>
              <a:gd name="adj6" fmla="val -17186"/>
            </a:avLst>
          </a:prstGeom>
          <a:solidFill>
            <a:schemeClr val="bg1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sz="2000" b="1" dirty="0">
                <a:solidFill>
                  <a:srgbClr val="993300"/>
                </a:solidFill>
              </a:rPr>
              <a:t>СОЦИАЛЬНО-ПРОФЕССИОНАЛЬНЫЙ</a:t>
            </a:r>
          </a:p>
          <a:p>
            <a:pPr algn="r" eaLnBrk="1" hangingPunct="1">
              <a:defRPr/>
            </a:pPr>
            <a:r>
              <a:rPr lang="ru-RU" sz="1200" b="1" dirty="0">
                <a:solidFill>
                  <a:srgbClr val="993300"/>
                </a:solidFill>
              </a:rPr>
              <a:t>БЛОК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72150" y="1628800"/>
            <a:ext cx="3984426" cy="260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Классическая и современная педагогическая мысль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Эффективные образовательные системы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Проектирование и педагогическая организация развивающих образовательных сред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Управление развитием детско-взрослых образовательных сообществ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Методология и организация психолого-педагогических исследований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869160"/>
            <a:ext cx="4608512" cy="1623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Организация внеурочной деятельности обучающихся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Обеспечение безопасности обучающихся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Руководство проектной деятельностью обучающихся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Психодидактика</a:t>
            </a:r>
            <a:r>
              <a:rPr lang="ru-RU" sz="1600" b="1" dirty="0">
                <a:solidFill>
                  <a:schemeClr val="tx1"/>
                </a:solidFill>
              </a:rPr>
              <a:t> современного </a:t>
            </a:r>
            <a:r>
              <a:rPr lang="ru-RU" sz="1600" b="1" dirty="0" smtClean="0">
                <a:solidFill>
                  <a:schemeClr val="tx1"/>
                </a:solidFill>
              </a:rPr>
              <a:t>урока/занятия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Проектирование и экспертиза инновационных образовательных программ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75598"/>
            <a:ext cx="4914900" cy="128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Национальная образовательная политика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Правовые </a:t>
            </a:r>
            <a:r>
              <a:rPr lang="ru-RU" sz="1400" b="1" dirty="0">
                <a:solidFill>
                  <a:schemeClr val="tx1"/>
                </a:solidFill>
              </a:rPr>
              <a:t>и экономические вопросы педагогической деятельности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Социальная миссия и гражданская позиция педагога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Педагогическое общение и профессиональное взаимодействие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Педагогическая </a:t>
            </a:r>
            <a:r>
              <a:rPr lang="ru-RU" sz="1400" b="1" dirty="0" err="1">
                <a:solidFill>
                  <a:schemeClr val="tx1"/>
                </a:solidFill>
              </a:rPr>
              <a:t>конфликтология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836712"/>
            <a:ext cx="486003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Философия современной науки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Новейшие исследования в профильных науках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Методология организации современных научных исследований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Организация научных исследований обучающихся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Презентация научных исследований</a:t>
            </a:r>
          </a:p>
        </p:txBody>
      </p:sp>
      <p:sp>
        <p:nvSpPr>
          <p:cNvPr id="9" name="Выноска 2 (с границей) 8"/>
          <p:cNvSpPr/>
          <p:nvPr/>
        </p:nvSpPr>
        <p:spPr>
          <a:xfrm>
            <a:off x="6660232" y="764704"/>
            <a:ext cx="2952328" cy="5143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5135"/>
              <a:gd name="adj6" fmla="val -4399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</a:rPr>
              <a:t>ПСИХОЛОГО-ПЕДАГОГИЧЕСКИЙ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</a:rPr>
              <a:t>БЛОК</a:t>
            </a: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5868144" y="4149080"/>
            <a:ext cx="3600400" cy="357758"/>
          </a:xfrm>
          <a:prstGeom prst="accentCallout2">
            <a:avLst>
              <a:gd name="adj1" fmla="val 8750"/>
              <a:gd name="adj2" fmla="val -4393"/>
              <a:gd name="adj3" fmla="val 8750"/>
              <a:gd name="adj4" fmla="val -11270"/>
              <a:gd name="adj5" fmla="val -296890"/>
              <a:gd name="adj6" fmla="val -19576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6600"/>
                </a:solidFill>
              </a:rPr>
              <a:t>МЕТОДИКО-ТЕХНОЛОГИЧЕСКИЙ</a:t>
            </a:r>
            <a:endParaRPr lang="ru-RU" dirty="0"/>
          </a:p>
        </p:txBody>
      </p:sp>
      <p:sp>
        <p:nvSpPr>
          <p:cNvPr id="8" name="Выноска 2 (с границей) 7"/>
          <p:cNvSpPr/>
          <p:nvPr/>
        </p:nvSpPr>
        <p:spPr>
          <a:xfrm flipH="1">
            <a:off x="539552" y="548680"/>
            <a:ext cx="3279254" cy="37261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2112"/>
              <a:gd name="adj6" fmla="val -28173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b="1" dirty="0">
                <a:solidFill>
                  <a:srgbClr val="006600"/>
                </a:solidFill>
              </a:rPr>
              <a:t>ПРОФИЛЬНО-НАУЧНЫЙ БЛОК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45024"/>
            <a:ext cx="4572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Философские основы педагогики </a:t>
            </a:r>
            <a:r>
              <a:rPr lang="ru-RU" sz="1400" b="1" dirty="0" smtClean="0">
                <a:solidFill>
                  <a:schemeClr val="tx1"/>
                </a:solidFill>
              </a:rPr>
              <a:t> и </a:t>
            </a:r>
            <a:r>
              <a:rPr lang="ru-RU" sz="1400" b="1" dirty="0">
                <a:solidFill>
                  <a:schemeClr val="tx1"/>
                </a:solidFill>
              </a:rPr>
              <a:t>современного образования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Личностно-профессиональное развитие педагога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Общая и профессиональная культура педагога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Педагогическая этика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Осмысление </a:t>
            </a:r>
            <a:r>
              <a:rPr lang="ru-RU" sz="1400" b="1" dirty="0" smtClean="0">
                <a:solidFill>
                  <a:schemeClr val="tx1"/>
                </a:solidFill>
              </a:rPr>
              <a:t>образования в </a:t>
            </a:r>
            <a:r>
              <a:rPr lang="ru-RU" sz="1400" b="1" dirty="0">
                <a:solidFill>
                  <a:schemeClr val="tx1"/>
                </a:solidFill>
              </a:rPr>
              <a:t>сфере искусства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0784" name="Picture 18" descr="http://bennyfen.com/images/silhouette_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420888"/>
            <a:ext cx="1656184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652120" y="0"/>
            <a:ext cx="41582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6237312"/>
            <a:ext cx="3281561" cy="43889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Ветра перемен…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607344" y="4107657"/>
            <a:ext cx="4429125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158" y="5857892"/>
            <a:ext cx="850106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1893122" y="4107644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6" y="6143644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88" y="569913"/>
            <a:ext cx="8001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75" y="498475"/>
            <a:ext cx="82153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Подзаголовок 2"/>
          <p:cNvSpPr txBox="1">
            <a:spLocks/>
          </p:cNvSpPr>
          <p:nvPr/>
        </p:nvSpPr>
        <p:spPr bwMode="auto">
          <a:xfrm>
            <a:off x="1143000" y="3357563"/>
            <a:ext cx="7572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/>
            <a:endParaRPr lang="ru-RU" sz="2000">
              <a:solidFill>
                <a:srgbClr val="10253F"/>
              </a:solidFill>
              <a:latin typeface="Georg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611560" y="1340768"/>
          <a:ext cx="8532440" cy="437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4348" y="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Перспективные направления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  <a:p>
            <a:pPr algn="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55776" y="692696"/>
            <a:ext cx="6768752" cy="627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ru-RU" sz="2000" b="1" kern="0" dirty="0" smtClean="0">
                <a:solidFill>
                  <a:srgbClr val="7030A0"/>
                </a:solidFill>
                <a:latin typeface="Georgia" pitchFamily="18" charset="0"/>
              </a:rPr>
              <a:t>КОМПЕТЕНТНОСТНЫЙ ПОДХОД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1312" y="105273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«Исследовательская деятельность обучающихся СПО: проблемы и перспективы»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delete-it.ru/uploads/posts/2013-06/1370633856_autsourc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723505" cy="2044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haberci.org/uploads/haber/h_140155436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" t="-28777" r="-661" b="28777"/>
          <a:stretch/>
        </p:blipFill>
        <p:spPr bwMode="auto">
          <a:xfrm>
            <a:off x="1619672" y="4797152"/>
            <a:ext cx="3468847" cy="184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7" y="2564904"/>
            <a:ext cx="2127263" cy="141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://lib.znate.ru/pars_docs/refs/45/44049/44049_html_m1ecb94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149080"/>
            <a:ext cx="2952328" cy="204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nters.com/image/2013/04/high_speed_train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1660"/>
            <a:ext cx="9144000" cy="84296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-31541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«Успешность страны на мировой арене зависит от скорости реализации новых педагогических решений</a:t>
            </a:r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в системе образования»</a:t>
            </a:r>
          </a:p>
          <a:p>
            <a:pPr algn="r"/>
            <a:r>
              <a:rPr lang="ru-RU" sz="1400" b="1" dirty="0" smtClean="0">
                <a:solidFill>
                  <a:srgbClr val="7030A0"/>
                </a:solidFill>
                <a:latin typeface="Arial Narrow" pitchFamily="34" charset="0"/>
              </a:rPr>
              <a:t>В.В. Путин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3938573"/>
            <a:ext cx="792088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>
                <a:ea typeface="Times New Roman" pitchFamily="18" charset="0"/>
                <a:cs typeface="Arial" charset="0"/>
              </a:rPr>
              <a:t>Иванычева</a:t>
            </a:r>
            <a:r>
              <a:rPr lang="ru-RU" b="1" dirty="0">
                <a:ea typeface="Times New Roman" pitchFamily="18" charset="0"/>
                <a:cs typeface="Arial" charset="0"/>
              </a:rPr>
              <a:t> Татьяна Алексеевна</a:t>
            </a:r>
          </a:p>
          <a:p>
            <a:pPr algn="ctr" eaLnBrk="0" hangingPunct="0"/>
            <a:r>
              <a:rPr lang="ru-RU" b="1" dirty="0">
                <a:ea typeface="Times New Roman" pitchFamily="18" charset="0"/>
                <a:cs typeface="Arial" charset="0"/>
              </a:rPr>
              <a:t>к.с.н. доцент, начальник отдела программно-методич</a:t>
            </a:r>
            <a:r>
              <a:rPr lang="ru-RU" sz="1600" b="1" dirty="0">
                <a:ea typeface="Times New Roman" pitchFamily="18" charset="0"/>
                <a:cs typeface="Arial" charset="0"/>
              </a:rPr>
              <a:t>еского сопровождения профессионального образования Центра непрерывного профессионального образования ГАОУ ТО ДПО "ТОГИРРО«</a:t>
            </a:r>
          </a:p>
          <a:p>
            <a:pPr algn="ctr"/>
            <a:r>
              <a:rPr lang="ru-RU" sz="1600" b="1" dirty="0">
                <a:ea typeface="Times New Roman" pitchFamily="18" charset="0"/>
                <a:cs typeface="Arial" charset="0"/>
              </a:rPr>
              <a:t>Федеральный эксперт качества профессионального образования РФ</a:t>
            </a:r>
          </a:p>
          <a:p>
            <a:pPr algn="ctr"/>
            <a:r>
              <a:rPr lang="ru-RU" sz="1600" b="1" dirty="0">
                <a:ea typeface="Times New Roman" pitchFamily="18" charset="0"/>
                <a:cs typeface="Arial" charset="0"/>
              </a:rPr>
              <a:t>Почетный работник высшего профессионального образования РФ</a:t>
            </a:r>
          </a:p>
          <a:p>
            <a:pPr algn="ctr"/>
            <a:r>
              <a:rPr lang="ru-RU" sz="1600" b="1" dirty="0">
                <a:ea typeface="Times New Roman" pitchFamily="18" charset="0"/>
                <a:cs typeface="Arial" charset="0"/>
              </a:rPr>
              <a:t> профессор РАЕ</a:t>
            </a:r>
            <a:r>
              <a:rPr lang="en-US" sz="1600" b="1" dirty="0">
                <a:ea typeface="Times New Roman" pitchFamily="18" charset="0"/>
                <a:cs typeface="Arial" charset="0"/>
              </a:rPr>
              <a:t>, DOCTOR OF SCIENCE, HONORIS CAUSA</a:t>
            </a:r>
            <a:endParaRPr lang="ru-RU" sz="1600" b="1" dirty="0"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1600" b="1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1600" b="1" dirty="0" smtClean="0"/>
              <a:t>ivanicheva_ta@mail.ru</a:t>
            </a:r>
            <a:endParaRPr lang="ru-RU" sz="1600" b="1" dirty="0" smtClean="0"/>
          </a:p>
          <a:p>
            <a:pPr algn="ctr" eaLnBrk="0" hangingPunct="0"/>
            <a:r>
              <a:rPr lang="ru-RU" sz="1600" b="1" dirty="0" smtClean="0">
                <a:ea typeface="Times New Roman" pitchFamily="18" charset="0"/>
                <a:cs typeface="Arial" charset="0"/>
              </a:rPr>
              <a:t>8 </a:t>
            </a:r>
            <a:r>
              <a:rPr lang="ru-RU" sz="1600" b="1" dirty="0">
                <a:ea typeface="Times New Roman" pitchFamily="18" charset="0"/>
                <a:cs typeface="Arial" charset="0"/>
              </a:rPr>
              <a:t>(3452) 59-83-85, 8-912-929-04-39.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251520"/>
            <a:ext cx="8604991" cy="7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323528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3808" y="-891480"/>
            <a:ext cx="35861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3" tIns="40736" rIns="81473" bIns="40736">
            <a:spAutoFit/>
          </a:bodyPr>
          <a:lstStyle>
            <a:lvl1pPr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3300"/>
                </a:solidFill>
              </a:rPr>
              <a:t>ТЮМЕНСКИЙ ОБЛАСТНОЙ ГОСУДАРСТВЕННЫЙ ИНСТИТУТ</a:t>
            </a:r>
            <a:br>
              <a:rPr lang="ru-RU" altLang="ru-RU" sz="900" b="1" dirty="0">
                <a:solidFill>
                  <a:srgbClr val="003300"/>
                </a:solidFill>
              </a:rPr>
            </a:br>
            <a:r>
              <a:rPr lang="ru-RU" altLang="ru-RU" sz="900" b="1" dirty="0">
                <a:solidFill>
                  <a:srgbClr val="003300"/>
                </a:solidFill>
              </a:rPr>
              <a:t>РАЗВИТИЯ РЕГИОНАЛЬНОГО ОБРАЗОВАНИЯ (ТОГИРРО)</a:t>
            </a:r>
          </a:p>
        </p:txBody>
      </p:sp>
    </p:spTree>
    <p:extLst>
      <p:ext uri="{BB962C8B-B14F-4D97-AF65-F5344CB8AC3E}">
        <p14:creationId xmlns:p14="http://schemas.microsoft.com/office/powerpoint/2010/main" xmlns="" val="21131438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10393" y="567356"/>
            <a:ext cx="6123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5536" y="1880537"/>
            <a:ext cx="79928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группы участников практикума (6-8). (2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 заданием участников практикума. (5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практико-ориентированных заданий по группам участников практикума. (5 мин).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на выполнение задания (20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Представление результатов о проделанной работе. (30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 (5 мин.)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5" y="1412776"/>
            <a:ext cx="2160240" cy="4388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Narrow" pitchFamily="34" charset="0"/>
              </a:rPr>
              <a:t>План проведения: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67544" y="5250106"/>
            <a:ext cx="5760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ЗАДАНИЕ: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ОПИШИТЕ НАПРАВЛЕНИЯ ДЕЯТЕЛЬНОСТИ ПЕДАГОГА И ОБУЧАЮЩЕГОСЯ С ТОЧКИ ЗРЕНИЯ ПРОЦЕССА ОРГАНИЗАЦИИ ВИДА ПРОЕКТНОЙ ДЕЯТЕЛЬНОСТИ (на выбор), УЧИТЫВАЯ СПЕЦИФИКУ  ДАННОГО ТИПА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123728" y="3789040"/>
            <a:ext cx="6804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Генерирование идеи – работа в команде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 деятельности команды: презентация каждой идеи (5-7 минут).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Команды коллег – задают вопросы, уточняют, выявляют особенности организации занятий подводят к обобщению и рекомендациям (не оценивают, не критикуют).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Подведение итогов выполнения практического задания.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google.ru/url?sa=i&amp;source=imgres&amp;cd=&amp;ved=0CAYQjBwwAGoVChMI2aH1nqm9xwIVChQsCh1PywPk&amp;url=http%3A%2F%2Fabhinavpmp.com%2Fwp-content%2Fuploads%2Fmeeting-with-agenda.jpg&amp;ei=v7_YVZnGNIqosAHPlo-gDg&amp;psig=AFQjCNEse_EMZAIbBneH9ncjsjqjjDw1gQ&amp;ust=14403546239837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" t="-29400" r="-199" b="29400"/>
          <a:stretch/>
        </p:blipFill>
        <p:spPr bwMode="auto">
          <a:xfrm>
            <a:off x="6444208" y="5029200"/>
            <a:ext cx="2449488" cy="16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004048" y="260648"/>
            <a:ext cx="3743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476672"/>
            <a:ext cx="2880320" cy="4388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Narrow" pitchFamily="34" charset="0"/>
              </a:rPr>
              <a:t>Типы и виды проектов: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1124744"/>
            <a:ext cx="6263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тип: Исследовательские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Научно-практические конференции, семинары, круглые столы, дни науки, фестивали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и т.д.</a:t>
            </a: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716016" y="1916832"/>
            <a:ext cx="397416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2. тип:  Информационные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создание базы данных в ПОО;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 создание </a:t>
            </a:r>
            <a:r>
              <a:rPr lang="en-US" b="1" dirty="0" smtClean="0">
                <a:latin typeface="Arial Narrow" pitchFamily="34" charset="0"/>
              </a:rPr>
              <a:t>Web</a:t>
            </a:r>
            <a:r>
              <a:rPr lang="ru-RU" b="1" dirty="0" smtClean="0">
                <a:latin typeface="Arial Narrow" pitchFamily="34" charset="0"/>
              </a:rPr>
              <a:t>-сайта;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создание программного продукта и т.д..</a:t>
            </a:r>
            <a:endParaRPr lang="ru-RU" dirty="0" smtClean="0"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23528" y="2420888"/>
            <a:ext cx="75007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3. тип: Творческие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сценарий видеофильма,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спектакля; программы к праздникам;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план сочинения, статьи репортажа, дизайна и рубрик газеты,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 альманаха, альбома и прочее; экспедиция, спортивная игра; и т.д.</a:t>
            </a:r>
            <a:endParaRPr lang="ru-RU" sz="2000" dirty="0" smtClean="0">
              <a:latin typeface="Arial Narrow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187624" y="4077072"/>
            <a:ext cx="64087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4. Игровые проекты.</a:t>
            </a:r>
            <a:r>
              <a:rPr lang="ru-RU" b="1" dirty="0" smtClean="0">
                <a:latin typeface="Arial Narrow" pitchFamily="34" charset="0"/>
              </a:rPr>
              <a:t>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Дни открытых дверей (презентации ОПОП,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Arial Narrow" pitchFamily="34" charset="0"/>
              </a:rPr>
              <a:t>профориентационное</a:t>
            </a:r>
            <a:r>
              <a:rPr lang="ru-RU" b="1" dirty="0" smtClean="0">
                <a:latin typeface="Arial Narrow" pitchFamily="34" charset="0"/>
              </a:rPr>
              <a:t> тестирование);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Arial Narrow" pitchFamily="34" charset="0"/>
              </a:rPr>
              <a:t>профориентационные</a:t>
            </a:r>
            <a:r>
              <a:rPr lang="ru-RU" b="1" dirty="0" smtClean="0">
                <a:latin typeface="Arial Narrow" pitchFamily="34" charset="0"/>
              </a:rPr>
              <a:t> экскурсии и профессиональные пробы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на площадке организаций-работодателей;  и т.д.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892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5.тип:  Практические проекты – образовательные </a:t>
            </a:r>
          </a:p>
          <a:p>
            <a:r>
              <a:rPr lang="ru-RU" sz="2000" b="1" dirty="0" smtClean="0"/>
              <a:t>дипломное/курсовое  проектирование,  практические и лабораторные занятия,  презентации ОПОП,   и т.д.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528" y="548680"/>
            <a:ext cx="813690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Представление опыта участия во Всероссийском конкурсе работ научно-технического творчества студентов, обучающихся по программам среднего профессионального образования</a:t>
            </a:r>
            <a:r>
              <a:rPr lang="ru-RU" dirty="0" smtClean="0"/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Руководители команд победителей конкурса НТТ-2016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5536" y="1844824"/>
            <a:ext cx="8208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Практикумы: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А.«Методические приемы, направленные на формирование исследовательской компетенции студентов».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3568" y="2862808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Б.«Модель организации исследовательской деятельности в ПОО»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3568" y="3284984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«Проектно-исследовательская деятельность»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79104" y="389676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3. </a:t>
            </a:r>
            <a:r>
              <a:rPr lang="ru-RU" sz="2000" b="1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пыт проектной деятельности студентов, обучающихся по программам среднего профессионального образования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1724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72514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4. «Система оценки качества исследовательской деятельности студентов»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229200"/>
            <a:ext cx="4483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5. Подведение итогов работы площадки 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196752"/>
          <a:ext cx="7824192" cy="1402080"/>
        </p:xfrm>
        <a:graphic>
          <a:graphicData uri="http://schemas.openxmlformats.org/drawingml/2006/table">
            <a:tbl>
              <a:tblPr/>
              <a:tblGrid>
                <a:gridCol w="2724694"/>
                <a:gridCol w="2444783"/>
                <a:gridCol w="2654715"/>
              </a:tblGrid>
              <a:tr h="593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Виды профессиональной деятельности педагога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(УПД-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НИД-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ОПД-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ОТД-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ТД-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НУ-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НЗ-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организационной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Развиваемые ОК обучающегося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23528" y="764704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 исследовательского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проекта:___________________________________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4048" y="260648"/>
            <a:ext cx="3743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780928"/>
            <a:ext cx="460851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от 8 сентября 2015 г. N 608н Об утверждении профессионального стандарта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Зарегистрировано в Минюсте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 сентября 2015 г. № 38993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48064" y="2852936"/>
            <a:ext cx="3744416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10, 11 Приказа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1 июля 2013 г. №  499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Порядка организации и осуществления образовательной деятельности по дополнительным профессиональным программам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ППП «Педагогика и психология профессионального образования»)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компетенции обучающихся (слушателей)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соответствовать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 по направлению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44.03.04 Профессиональное обучение (по отраслям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Министерства образования и науки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 1 октября 2015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1085.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4888230"/>
            <a:ext cx="46085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28.07ю.2014 №805(ред. От 09.04.2015)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10.02.01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и технология защиты информации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(Зарегистрировано в Минюсте России 21.08.2014 №33750).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0"/>
            <a:ext cx="43341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РАЗДАТОЧНЫЙ МАТЕРИАЛ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ЗАДАНИЯ: </a:t>
            </a:r>
            <a:endParaRPr lang="ru-RU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ПРЕДСТАВЬТЕ ХАРАКТЕРИСТИКУ ПРОЕКТНОЙ ДЕЯТЕЛЬНОСТИ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ОПИШИТЕ НАПРАВЛЕНИЯ ДЕЯТЕЛЬНОСТИ ПЕДАГОГА И ОБУЧАЮЩЕГОСЯ   В ПРОЦЕССЕ ОРГАНИЗАЦИИ ПРОЕКТНОЙ ДЕЯТЕЛЬНОСТИ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rgbClr val="FF00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ВЫЯВИТЕ ОСНОВНЫЕ ПОДХОДЫ К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ОЦЕНИВАНИЮ ПРОЕКТНОЙ ДЕЯТЕЛЬНОСТИ</a:t>
            </a: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4048" y="260648"/>
            <a:ext cx="3743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20661" y="4108431"/>
            <a:ext cx="49342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РАЗДАТОЧНЫЙ МАТЕРИАЛ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149080"/>
            <a:ext cx="360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arketingland.com/wp-content/ml-loads/2015/01/laptop-folder-file-binder-ss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5628"/>
            <a:ext cx="3500692" cy="184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00.infourok.ru/images/doc/265/269969/1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243408"/>
            <a:ext cx="2880320" cy="2160240"/>
          </a:xfrm>
          <a:prstGeom prst="rect">
            <a:avLst/>
          </a:prstGeom>
          <a:noFill/>
        </p:spPr>
      </p:pic>
      <p:pic>
        <p:nvPicPr>
          <p:cNvPr id="8" name="Picture 2" descr="http://www.haberci.org/uploads/haber/h_14015543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" t="-28777" r="-661" b="28777"/>
          <a:stretch/>
        </p:blipFill>
        <p:spPr bwMode="auto">
          <a:xfrm>
            <a:off x="2843808" y="5012869"/>
            <a:ext cx="3468847" cy="184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305923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/>
              <a:t>Аудиторная </a:t>
            </a:r>
            <a:r>
              <a:rPr lang="ru-RU" sz="2000" b="1" dirty="0" smtClean="0"/>
              <a:t>деятельность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49080"/>
            <a:ext cx="34918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Индивидуальные программы - образовательные маршруты обучения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348880"/>
            <a:ext cx="36641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/>
              <a:t>Научно-техническое творчество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356992"/>
            <a:ext cx="1979712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Конкурсы 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01208"/>
            <a:ext cx="2769541" cy="4255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Место и время встречи</a:t>
            </a:r>
            <a:endParaRPr lang="ru-RU" sz="20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717032"/>
            <a:ext cx="2586093" cy="4255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179388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Командное обучение</a:t>
            </a:r>
            <a:endParaRPr lang="ru-RU" sz="20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437112"/>
            <a:ext cx="19796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«Зона доверия»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412776"/>
            <a:ext cx="37512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Проектно-исследовательский комплекс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60848"/>
            <a:ext cx="296545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/>
              <a:t>Лабораторный комплекс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3140968"/>
            <a:ext cx="305435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Интерактивная среда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5842337"/>
            <a:ext cx="34417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Система оценки качества исследовательской деятельности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5157192"/>
            <a:ext cx="2969716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Мониторинг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75350" y="5301208"/>
            <a:ext cx="31686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Интерактивное взаимодействие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«Исследовательская деятельность обучающихся СПО: проблемы и перспективы»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" y="3645024"/>
            <a:ext cx="3563888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/>
              <a:t>Зона индивидуальной работы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1052736"/>
            <a:ext cx="345145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/>
              <a:t>Внеаудиторная </a:t>
            </a:r>
            <a:r>
              <a:rPr lang="ru-RU" sz="2000" b="1" dirty="0" smtClean="0"/>
              <a:t>деятельность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2852936"/>
            <a:ext cx="38250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/>
              <a:t>Исследовательская </a:t>
            </a:r>
            <a:r>
              <a:rPr lang="ru-RU" sz="2000" dirty="0"/>
              <a:t>деятельности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3933056"/>
            <a:ext cx="2123728" cy="425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Олимпиады  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8286" y="2564904"/>
            <a:ext cx="47922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/>
              <a:t>Проектирование дипломных/курсовых работ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1772816"/>
            <a:ext cx="28816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/>
              <a:t>Проектная </a:t>
            </a:r>
            <a:r>
              <a:rPr lang="ru-RU" sz="2000" dirty="0"/>
              <a:t>деятельности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839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Критерии и показатели оценивания качества исследовательской деятельности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Модель организации исследовательской деятельности в ПОО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00192" y="4293096"/>
            <a:ext cx="2348136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Конференции  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4725144"/>
            <a:ext cx="2348136" cy="425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Форумы  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p-mediagroup.com/wp-content/uploads/2013/03/DEk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19442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 descr="E:\Анкета талантливой молодеж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832648" cy="625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5334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400" dirty="0" smtClean="0"/>
              <a:t> - это способ фиксирования, накопления и оценки педагогической деятельности преподавателя (педагогического работника), </a:t>
            </a:r>
            <a:r>
              <a:rPr lang="ru-RU" sz="2400" b="1" dirty="0" smtClean="0"/>
              <a:t>один из современных методов его профессионального развития.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2362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позволяет педагогу </a:t>
            </a:r>
            <a:r>
              <a:rPr lang="ru-RU" dirty="0" smtClean="0">
                <a:solidFill>
                  <a:srgbClr val="7030A0"/>
                </a:solidFill>
              </a:rPr>
              <a:t>более широко и разнообразно презентовать свои достижения, умения и направления деятельности</a:t>
            </a:r>
            <a:r>
              <a:rPr lang="ru-RU" dirty="0" smtClean="0"/>
              <a:t>, выходя за рамки специальности и предметов преподавания, помогает планировать, отслеживать и корректировать образовательную траекторию, становится до­казательством роста его профессионального уровня, является основанием для аттестации педагогического работника.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7150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предназначен </a:t>
            </a:r>
            <a:r>
              <a:rPr lang="ru-RU" dirty="0" smtClean="0">
                <a:solidFill>
                  <a:srgbClr val="7030A0"/>
                </a:solidFill>
              </a:rPr>
              <a:t>для систематизации накопленного опыта, определения направления развития педагога</a:t>
            </a:r>
            <a:r>
              <a:rPr lang="ru-RU" dirty="0" smtClean="0"/>
              <a:t>, для объективной оценки его профессионального уровня</a:t>
            </a:r>
            <a:endParaRPr lang="ru-RU" dirty="0"/>
          </a:p>
        </p:txBody>
      </p:sp>
      <p:pic>
        <p:nvPicPr>
          <p:cNvPr id="81922" name="Picture 2" descr="http://shkola5sosva.ru/wp-content/uploads/2015/12/portfolio_pedago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2438400" cy="3446502"/>
          </a:xfrm>
          <a:prstGeom prst="rect">
            <a:avLst/>
          </a:prstGeom>
          <a:noFill/>
        </p:spPr>
      </p:pic>
      <p:pic>
        <p:nvPicPr>
          <p:cNvPr id="81924" name="Picture 4" descr="http://fs1.ppt4web.ru/images/5551/72089/218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1514872" cy="15525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20688"/>
            <a:ext cx="82809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Задачи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 Narrow" pitchFamily="34" charset="0"/>
              </a:rPr>
              <a:t>еминара - «погружения»: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определить основные элементы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по развитию системы проектно-исследовательской работы в ПОО на основе компетентностного подхода;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b="1" dirty="0" smtClean="0">
                <a:latin typeface="Arial Narrow" pitchFamily="34" charset="0"/>
              </a:rPr>
              <a:t>выявить интеграцию учебных занятий и научно-исследовательской деятельности обучающихся, с целью  создания условий для раскрытия и реализации их личностных и творческих способностей;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b="1" dirty="0" smtClean="0">
                <a:latin typeface="Arial Narrow" pitchFamily="34" charset="0"/>
              </a:rPr>
              <a:t>сформировать навыки осуществления проектно-исследовательской деятельности в организации аудиторной и внеаудиторной работы в ПОО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 Narrow" pitchFamily="34" charset="0"/>
              </a:rPr>
              <a:t>.</a:t>
            </a:r>
            <a:r>
              <a:rPr lang="ru-RU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 smtClean="0">
              <a:latin typeface="Arial Narrow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699792" y="5003885"/>
            <a:ext cx="60121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Командная работа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выявлению лучших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C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методик исследовательской деятельности и практическое овладение ими, их анализ, обобщение материала, научный комментарий, собственные выводы по применению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организации аудиторной и внеаудиторной работы в ПОО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C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35896" y="274638"/>
            <a:ext cx="5508104" cy="1143000"/>
          </a:xfrm>
        </p:spPr>
        <p:txBody>
          <a:bodyPr/>
          <a:lstStyle/>
          <a:p>
            <a:pPr eaLnBrk="1" hangingPunct="1"/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Условия  изменившейся </a:t>
            </a:r>
            <a:r>
              <a:rPr lang="ru-RU" sz="2800" b="1" dirty="0" err="1" smtClean="0">
                <a:solidFill>
                  <a:srgbClr val="7030A0"/>
                </a:solidFill>
                <a:latin typeface="Arial Narrow" pitchFamily="34" charset="0"/>
              </a:rPr>
              <a:t>социокультурной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 среды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268760"/>
            <a:ext cx="7920880" cy="4321175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latin typeface="Arial Narrow" pitchFamily="34" charset="0"/>
              </a:rPr>
              <a:t>- </a:t>
            </a:r>
            <a:r>
              <a:rPr lang="ru-RU" sz="2000" dirty="0" smtClean="0">
                <a:latin typeface="Arial Narrow" pitchFamily="34" charset="0"/>
              </a:rPr>
              <a:t>увеличение </a:t>
            </a:r>
            <a:r>
              <a:rPr lang="ru-RU" sz="2000" b="1" dirty="0" smtClean="0">
                <a:latin typeface="Arial Narrow" pitchFamily="34" charset="0"/>
              </a:rPr>
              <a:t>скорости изменений </a:t>
            </a:r>
            <a:r>
              <a:rPr lang="ru-RU" sz="2000" dirty="0" smtClean="0">
                <a:latin typeface="Arial Narrow" pitchFamily="34" charset="0"/>
              </a:rPr>
              <a:t>в жизни;</a:t>
            </a:r>
          </a:p>
          <a:p>
            <a:pPr algn="just" eaLnBrk="1" hangingPunct="1"/>
            <a:r>
              <a:rPr lang="ru-RU" sz="2000" dirty="0" smtClean="0">
                <a:latin typeface="Arial Narrow" pitchFamily="34" charset="0"/>
              </a:rPr>
              <a:t>- быстрое </a:t>
            </a:r>
            <a:r>
              <a:rPr lang="ru-RU" sz="2000" b="1" dirty="0" smtClean="0">
                <a:latin typeface="Arial Narrow" pitchFamily="34" charset="0"/>
              </a:rPr>
              <a:t>освоение новыми поколениями социального опыта</a:t>
            </a:r>
            <a:r>
              <a:rPr lang="ru-RU" sz="2000" dirty="0" smtClean="0">
                <a:latin typeface="Arial Narrow" pitchFamily="34" charset="0"/>
              </a:rPr>
              <a:t>;</a:t>
            </a:r>
          </a:p>
          <a:p>
            <a:pPr algn="just" eaLnBrk="1" hangingPunct="1"/>
            <a:r>
              <a:rPr lang="ru-RU" sz="2000" dirty="0" smtClean="0">
                <a:latin typeface="Arial Narrow" pitchFamily="34" charset="0"/>
              </a:rPr>
              <a:t>-стремительное развитие </a:t>
            </a:r>
            <a:r>
              <a:rPr lang="ru-RU" sz="2000" b="1" dirty="0" smtClean="0">
                <a:latin typeface="Arial Narrow" pitchFamily="34" charset="0"/>
              </a:rPr>
              <a:t>процессов интеграции и глобализации</a:t>
            </a:r>
            <a:r>
              <a:rPr lang="ru-RU" sz="2000" dirty="0" smtClean="0">
                <a:latin typeface="Arial Narrow" pitchFamily="34" charset="0"/>
              </a:rPr>
              <a:t> современного мира;</a:t>
            </a:r>
          </a:p>
          <a:p>
            <a:r>
              <a:rPr lang="ru-RU" sz="2000" dirty="0" smtClean="0">
                <a:latin typeface="Arial Narrow" pitchFamily="34" charset="0"/>
              </a:rPr>
              <a:t>- смещение ценностных ориентаций;</a:t>
            </a:r>
          </a:p>
          <a:p>
            <a:r>
              <a:rPr lang="ru-RU" sz="2000" dirty="0" smtClean="0">
                <a:latin typeface="Arial Narrow" pitchFamily="34" charset="0"/>
              </a:rPr>
              <a:t>- </a:t>
            </a:r>
            <a:r>
              <a:rPr lang="ru-RU" sz="2000" b="1" dirty="0" smtClean="0">
                <a:latin typeface="Arial Narrow" pitchFamily="34" charset="0"/>
              </a:rPr>
              <a:t>углубление социальных и культурных противоречий</a:t>
            </a:r>
            <a:r>
              <a:rPr lang="ru-RU" sz="2000" dirty="0" smtClean="0">
                <a:latin typeface="Arial Narrow" pitchFamily="34" charset="0"/>
              </a:rPr>
              <a:t>, угрожающих человеку, его жизни, здоровью;</a:t>
            </a:r>
          </a:p>
          <a:p>
            <a:r>
              <a:rPr lang="ru-RU" sz="2000" dirty="0" smtClean="0">
                <a:latin typeface="Arial Narrow" pitchFamily="34" charset="0"/>
              </a:rPr>
              <a:t>- обширная, но бессистемная </a:t>
            </a:r>
            <a:r>
              <a:rPr lang="ru-RU" sz="2000" b="1" dirty="0" smtClean="0">
                <a:latin typeface="Arial Narrow" pitchFamily="34" charset="0"/>
              </a:rPr>
              <a:t>информированность</a:t>
            </a:r>
            <a:r>
              <a:rPr lang="ru-RU" sz="2000" dirty="0" smtClean="0">
                <a:latin typeface="Arial Narrow" pitchFamily="34" charset="0"/>
              </a:rPr>
              <a:t> практически по любым вопросам и др. </a:t>
            </a:r>
          </a:p>
          <a:p>
            <a:pPr algn="just" eaLnBrk="1" hangingPunct="1"/>
            <a:endParaRPr lang="ru-RU" sz="1600" dirty="0" smtClean="0">
              <a:latin typeface="Arial Narrow" pitchFamily="34" charset="0"/>
            </a:endParaRPr>
          </a:p>
          <a:p>
            <a:pPr algn="just" eaLnBrk="1" hangingPunct="1"/>
            <a:endParaRPr lang="ru-RU" sz="1600" dirty="0" smtClean="0">
              <a:latin typeface="Georgia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-1893093" y="3964781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5288" y="6165850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1607344" y="4107657"/>
            <a:ext cx="4429125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388" y="6237288"/>
            <a:ext cx="8501062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conferenceroom_meeting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800200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63688" y="6334780"/>
            <a:ext cx="7110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uslide.ru/images/21/27759/96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3024336" cy="184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599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2267744" cy="1143000"/>
          </a:xfrm>
        </p:spPr>
        <p:txBody>
          <a:bodyPr/>
          <a:lstStyle/>
          <a:p>
            <a:r>
              <a:rPr lang="ru-RU" sz="2400" b="1" dirty="0" smtClean="0"/>
              <a:t>ВЕДУЩИЕ </a:t>
            </a:r>
            <a:br>
              <a:rPr lang="ru-RU" sz="2400" b="1" dirty="0" smtClean="0"/>
            </a:br>
            <a:r>
              <a:rPr lang="ru-RU" sz="2400" b="1" dirty="0" smtClean="0"/>
              <a:t>ИДЕИ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412875"/>
            <a:ext cx="4176464" cy="47180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Развитие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>
                <a:latin typeface="Arial Narrow" pitchFamily="34" charset="0"/>
              </a:rPr>
              <a:t>Полипрофессиональное</a:t>
            </a:r>
            <a:r>
              <a:rPr lang="ru-RU" sz="2000" b="1" dirty="0" smtClean="0">
                <a:latin typeface="Arial Narrow" pitchFamily="34" charset="0"/>
              </a:rPr>
              <a:t> сообщество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Местное сообщество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Регионализация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Включенное участие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Диалог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Кооперация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Arial Narrow" pitchFamily="34" charset="0"/>
              </a:rPr>
              <a:t>Человеческие ресурсы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Arial Narrow" pitchFamily="34" charset="0"/>
              </a:rPr>
              <a:t>Управление ресурсами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Сетевое взаимодействие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Педагогическая поддержка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Arial Narrow" pitchFamily="34" charset="0"/>
              </a:rPr>
              <a:t>Ресурсные центры</a:t>
            </a:r>
          </a:p>
        </p:txBody>
      </p:sp>
      <p:pic>
        <p:nvPicPr>
          <p:cNvPr id="4102" name="Рисунок 3" descr="логотип Ассоциац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8640"/>
            <a:ext cx="2918323" cy="16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932040" y="1772816"/>
            <a:ext cx="3997648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Идеи кооперации и коллективного  управления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923928" y="2924944"/>
            <a:ext cx="4968552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– это «РАБОТА С БУДУЩИМ»</a:t>
            </a:r>
          </a:p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развитием – управление ресурсами сообществ</a:t>
            </a:r>
          </a:p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Кооперация для консолидации, обмена и приумножения ресурсов развития</a:t>
            </a:r>
          </a:p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Диалог, сетевое взаимодействие, СОЦИАЛЬНОЕ ПАРТНЕРСТВО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419872" y="188640"/>
          <a:ext cx="5997352" cy="1066800"/>
        </p:xfrm>
        <a:graphic>
          <a:graphicData uri="http://schemas.openxmlformats.org/drawingml/2006/table">
            <a:tbl>
              <a:tblPr/>
              <a:tblGrid>
                <a:gridCol w="59973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симпозиум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в интересах устойчивого развития для всех поколений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договор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10-11февраля 2016г., Минск, БГПУ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8" descr="historian_write_book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910262"/>
            <a:ext cx="11366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85584" cy="10001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  <a:ea typeface="+mn-ea"/>
                <a:cs typeface="+mn-cs"/>
              </a:rPr>
              <a:t>ПРИНЦИПЫ   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  <a:ea typeface="+mn-ea"/>
                <a:cs typeface="+mn-cs"/>
              </a:rPr>
              <a:t>НОВОЙ  ПЕДАГОГИКИ</a:t>
            </a:r>
            <a:endParaRPr lang="ru-RU" sz="2800" b="1" dirty="0">
              <a:solidFill>
                <a:srgbClr val="7030A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196752"/>
            <a:ext cx="6840760" cy="5256584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Образовательный процесс основан </a:t>
            </a:r>
            <a:r>
              <a:rPr lang="ru-RU" sz="9600" b="1" dirty="0" smtClean="0">
                <a:solidFill>
                  <a:schemeClr val="tx1"/>
                </a:solidFill>
                <a:latin typeface="Arial Narrow" pitchFamily="34" charset="0"/>
              </a:rPr>
              <a:t>на цифровых инструментах и ресурсах внутри и вне ОО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Цель обучения смещается </a:t>
            </a:r>
            <a:r>
              <a:rPr lang="en-US" sz="9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к </a:t>
            </a:r>
            <a:r>
              <a:rPr lang="ru-RU" sz="9600" b="1" dirty="0" smtClean="0">
                <a:solidFill>
                  <a:schemeClr val="tx1"/>
                </a:solidFill>
                <a:latin typeface="Arial Narrow" pitchFamily="34" charset="0"/>
              </a:rPr>
              <a:t>формированию навыков и компетенций учения, развитию способности управлять </a:t>
            </a: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собственным познанием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  <a:latin typeface="Arial Narrow" pitchFamily="34" charset="0"/>
              </a:rPr>
              <a:t>Иной характер отношений </a:t>
            </a: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между обучающимися и педагогами, </a:t>
            </a:r>
            <a:r>
              <a:rPr lang="ru-RU" sz="9600" b="1" dirty="0" smtClean="0">
                <a:solidFill>
                  <a:schemeClr val="tx1"/>
                </a:solidFill>
                <a:latin typeface="Arial Narrow" pitchFamily="34" charset="0"/>
              </a:rPr>
              <a:t>сфокусированный на совместных исследованиях, открытиях и применении нового знания</a:t>
            </a: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, формирующийся по мере распространения  цифровых инструментов и ресурсов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  <a:latin typeface="Arial Narrow" pitchFamily="34" charset="0"/>
              </a:rPr>
              <a:t>Новые формы организации образовательного процесса и управления </a:t>
            </a:r>
            <a:r>
              <a:rPr lang="ru-RU" sz="9600" dirty="0" smtClean="0">
                <a:solidFill>
                  <a:schemeClr val="tx1"/>
                </a:solidFill>
                <a:latin typeface="Arial Narrow" pitchFamily="34" charset="0"/>
              </a:rPr>
              <a:t>создают предпосылки изменений, скорость и эффективность которых были невозможны еще несколько лет назад</a:t>
            </a:r>
            <a:endParaRPr lang="ru-RU" sz="3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/>
          </a:p>
        </p:txBody>
      </p:sp>
      <p:pic>
        <p:nvPicPr>
          <p:cNvPr id="7" name="Picture 40" descr="http://livefm.com.ua/images/hyt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514850"/>
            <a:ext cx="144016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6334780"/>
            <a:ext cx="711053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fs1.ppt4web.ru/images/95423/135320/31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83569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Дата 3"/>
          <p:cNvSpPr txBox="1">
            <a:spLocks noGrp="1"/>
          </p:cNvSpPr>
          <p:nvPr/>
        </p:nvSpPr>
        <p:spPr bwMode="auto">
          <a:xfrm>
            <a:off x="2286000" y="6357938"/>
            <a:ext cx="1114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7000875" y="6356350"/>
            <a:ext cx="16859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A91F91-1AEB-4EC7-8A1E-63312B621F1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611560" y="1268760"/>
            <a:ext cx="8047258" cy="5250489"/>
            <a:chOff x="253924" y="82158"/>
            <a:chExt cx="9583046" cy="6496441"/>
          </a:xfrm>
        </p:grpSpPr>
        <p:sp>
          <p:nvSpPr>
            <p:cNvPr id="14344" name="Oval 4"/>
            <p:cNvSpPr>
              <a:spLocks noChangeArrowheads="1"/>
            </p:cNvSpPr>
            <p:nvPr/>
          </p:nvSpPr>
          <p:spPr bwMode="auto">
            <a:xfrm>
              <a:off x="4026944" y="2933219"/>
              <a:ext cx="1715009" cy="5762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Verdana" pitchFamily="34" charset="0"/>
                </a:rPr>
                <a:t>Педагог </a:t>
              </a:r>
              <a:endParaRPr lang="ru-RU" sz="2000" b="1" dirty="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4716463" y="3500438"/>
              <a:ext cx="0" cy="4333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6"/>
            <p:cNvSpPr>
              <a:spLocks noChangeShapeType="1"/>
            </p:cNvSpPr>
            <p:nvPr/>
          </p:nvSpPr>
          <p:spPr bwMode="auto">
            <a:xfrm>
              <a:off x="4716463" y="2636838"/>
              <a:ext cx="0" cy="274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2899476" y="3644719"/>
              <a:ext cx="1579650" cy="43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B050"/>
                  </a:solidFill>
                  <a:latin typeface="Verdana" pitchFamily="34" charset="0"/>
                </a:rPr>
                <a:t>Оценщи</a:t>
              </a:r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к</a:t>
              </a:r>
            </a:p>
          </p:txBody>
        </p:sp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4213759" y="3818141"/>
              <a:ext cx="1303525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Оракул</a:t>
              </a: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5434805" y="3716540"/>
              <a:ext cx="1325180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Лидер</a:t>
              </a:r>
            </a:p>
          </p:txBody>
        </p:sp>
        <p:sp>
          <p:nvSpPr>
            <p:cNvPr id="14350" name="Text Box 11"/>
            <p:cNvSpPr txBox="1">
              <a:spLocks noChangeArrowheads="1"/>
            </p:cNvSpPr>
            <p:nvPr/>
          </p:nvSpPr>
          <p:spPr bwMode="auto">
            <a:xfrm>
              <a:off x="5725275" y="2966793"/>
              <a:ext cx="2657612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Просветитель</a:t>
              </a:r>
            </a:p>
          </p:txBody>
        </p:sp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5364877" y="2318649"/>
              <a:ext cx="930577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Врач</a:t>
              </a:r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4256792" y="2316897"/>
              <a:ext cx="1138567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Кумир</a:t>
              </a: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2714796" y="2248579"/>
              <a:ext cx="2199469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Мыслитель</a:t>
              </a:r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auto">
            <a:xfrm>
              <a:off x="2759621" y="2966794"/>
              <a:ext cx="1057881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Ритор</a:t>
              </a:r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3635375" y="3213100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V="1">
              <a:off x="5219700" y="2636838"/>
              <a:ext cx="360363" cy="360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5307013" y="3386138"/>
              <a:ext cx="431800" cy="360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23"/>
            <p:cNvSpPr>
              <a:spLocks noChangeShapeType="1"/>
            </p:cNvSpPr>
            <p:nvPr/>
          </p:nvSpPr>
          <p:spPr bwMode="auto">
            <a:xfrm>
              <a:off x="5435600" y="3213100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24"/>
            <p:cNvSpPr>
              <a:spLocks noChangeShapeType="1"/>
            </p:cNvSpPr>
            <p:nvPr/>
          </p:nvSpPr>
          <p:spPr bwMode="auto">
            <a:xfrm>
              <a:off x="3708400" y="2565400"/>
              <a:ext cx="503238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25"/>
            <p:cNvSpPr>
              <a:spLocks noChangeShapeType="1"/>
            </p:cNvSpPr>
            <p:nvPr/>
          </p:nvSpPr>
          <p:spPr bwMode="auto">
            <a:xfrm flipV="1">
              <a:off x="3924300" y="3429000"/>
              <a:ext cx="360363" cy="360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26"/>
            <p:cNvSpPr>
              <a:spLocks noChangeShapeType="1"/>
            </p:cNvSpPr>
            <p:nvPr/>
          </p:nvSpPr>
          <p:spPr bwMode="auto">
            <a:xfrm>
              <a:off x="4730750" y="2089150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Text Box 27"/>
            <p:cNvSpPr txBox="1">
              <a:spLocks noChangeArrowheads="1"/>
            </p:cNvSpPr>
            <p:nvPr/>
          </p:nvSpPr>
          <p:spPr bwMode="auto">
            <a:xfrm>
              <a:off x="3995011" y="1412997"/>
              <a:ext cx="1628061" cy="77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Любимый</a:t>
              </a:r>
            </a:p>
            <a:p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человек</a:t>
              </a:r>
            </a:p>
          </p:txBody>
        </p:sp>
        <p:sp>
          <p:nvSpPr>
            <p:cNvPr id="14363" name="Line 29"/>
            <p:cNvSpPr>
              <a:spLocks noChangeShapeType="1"/>
            </p:cNvSpPr>
            <p:nvPr/>
          </p:nvSpPr>
          <p:spPr bwMode="auto">
            <a:xfrm>
              <a:off x="4745038" y="1196975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Text Box 30"/>
            <p:cNvSpPr txBox="1">
              <a:spLocks noChangeArrowheads="1"/>
            </p:cNvSpPr>
            <p:nvPr/>
          </p:nvSpPr>
          <p:spPr bwMode="auto">
            <a:xfrm>
              <a:off x="4355408" y="836674"/>
              <a:ext cx="905474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Друг</a:t>
              </a:r>
            </a:p>
          </p:txBody>
        </p:sp>
        <p:sp>
          <p:nvSpPr>
            <p:cNvPr id="14365" name="Line 31"/>
            <p:cNvSpPr>
              <a:spLocks noChangeShapeType="1"/>
            </p:cNvSpPr>
            <p:nvPr/>
          </p:nvSpPr>
          <p:spPr bwMode="auto">
            <a:xfrm>
              <a:off x="4759325" y="620713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Text Box 32"/>
            <p:cNvSpPr txBox="1">
              <a:spLocks noChangeArrowheads="1"/>
            </p:cNvSpPr>
            <p:nvPr/>
          </p:nvSpPr>
          <p:spPr bwMode="auto">
            <a:xfrm>
              <a:off x="4112694" y="82158"/>
              <a:ext cx="1518687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Товарищ</a:t>
              </a:r>
            </a:p>
          </p:txBody>
        </p:sp>
        <p:sp>
          <p:nvSpPr>
            <p:cNvPr id="14367" name="Line 33"/>
            <p:cNvSpPr>
              <a:spLocks noChangeShapeType="1"/>
            </p:cNvSpPr>
            <p:nvPr/>
          </p:nvSpPr>
          <p:spPr bwMode="auto">
            <a:xfrm flipV="1">
              <a:off x="5724525" y="1916113"/>
              <a:ext cx="576263" cy="577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Text Box 34"/>
            <p:cNvSpPr txBox="1">
              <a:spLocks noChangeArrowheads="1"/>
            </p:cNvSpPr>
            <p:nvPr/>
          </p:nvSpPr>
          <p:spPr bwMode="auto">
            <a:xfrm>
              <a:off x="5725274" y="1598682"/>
              <a:ext cx="2431334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Психотерапевт</a:t>
              </a:r>
            </a:p>
          </p:txBody>
        </p:sp>
        <p:sp>
          <p:nvSpPr>
            <p:cNvPr id="14369" name="Line 35"/>
            <p:cNvSpPr>
              <a:spLocks noChangeShapeType="1"/>
            </p:cNvSpPr>
            <p:nvPr/>
          </p:nvSpPr>
          <p:spPr bwMode="auto">
            <a:xfrm flipV="1">
              <a:off x="6516688" y="1125538"/>
              <a:ext cx="574675" cy="5746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Text Box 36"/>
            <p:cNvSpPr txBox="1">
              <a:spLocks noChangeArrowheads="1"/>
            </p:cNvSpPr>
            <p:nvPr/>
          </p:nvSpPr>
          <p:spPr bwMode="auto">
            <a:xfrm>
              <a:off x="6732951" y="735073"/>
              <a:ext cx="1782261" cy="43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Утешитель</a:t>
              </a:r>
            </a:p>
          </p:txBody>
        </p:sp>
        <p:sp>
          <p:nvSpPr>
            <p:cNvPr id="14371" name="Line 38"/>
            <p:cNvSpPr>
              <a:spLocks noChangeShapeType="1"/>
            </p:cNvSpPr>
            <p:nvPr/>
          </p:nvSpPr>
          <p:spPr bwMode="auto">
            <a:xfrm flipV="1">
              <a:off x="6877050" y="2924175"/>
              <a:ext cx="28733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Text Box 39"/>
            <p:cNvSpPr txBox="1">
              <a:spLocks noChangeArrowheads="1"/>
            </p:cNvSpPr>
            <p:nvPr/>
          </p:nvSpPr>
          <p:spPr bwMode="auto">
            <a:xfrm>
              <a:off x="6661230" y="2577907"/>
              <a:ext cx="2063765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Воспитатель</a:t>
              </a:r>
            </a:p>
          </p:txBody>
        </p:sp>
        <p:sp>
          <p:nvSpPr>
            <p:cNvPr id="14373" name="Line 41"/>
            <p:cNvSpPr>
              <a:spLocks noChangeShapeType="1"/>
            </p:cNvSpPr>
            <p:nvPr/>
          </p:nvSpPr>
          <p:spPr bwMode="auto">
            <a:xfrm flipV="1">
              <a:off x="7380288" y="2420938"/>
              <a:ext cx="360362" cy="287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Text Box 43"/>
            <p:cNvSpPr txBox="1">
              <a:spLocks noChangeArrowheads="1"/>
            </p:cNvSpPr>
            <p:nvPr/>
          </p:nvSpPr>
          <p:spPr bwMode="auto">
            <a:xfrm>
              <a:off x="7380231" y="2089170"/>
              <a:ext cx="1310696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Опекун</a:t>
              </a:r>
            </a:p>
          </p:txBody>
        </p:sp>
        <p:sp>
          <p:nvSpPr>
            <p:cNvPr id="14375" name="Line 44"/>
            <p:cNvSpPr>
              <a:spLocks noChangeShapeType="1"/>
            </p:cNvSpPr>
            <p:nvPr/>
          </p:nvSpPr>
          <p:spPr bwMode="auto">
            <a:xfrm flipV="1">
              <a:off x="7883525" y="1974850"/>
              <a:ext cx="360363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Text Box 45"/>
            <p:cNvSpPr txBox="1">
              <a:spLocks noChangeArrowheads="1"/>
            </p:cNvSpPr>
            <p:nvPr/>
          </p:nvSpPr>
          <p:spPr bwMode="auto">
            <a:xfrm>
              <a:off x="8400217" y="1596784"/>
              <a:ext cx="1283802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B050"/>
                  </a:solidFill>
                  <a:latin typeface="Verdana" pitchFamily="34" charset="0"/>
                </a:rPr>
                <a:t>Нянька</a:t>
              </a:r>
            </a:p>
          </p:txBody>
        </p:sp>
        <p:sp>
          <p:nvSpPr>
            <p:cNvPr id="14377" name="Line 46"/>
            <p:cNvSpPr>
              <a:spLocks noChangeShapeType="1"/>
            </p:cNvSpPr>
            <p:nvPr/>
          </p:nvSpPr>
          <p:spPr bwMode="auto">
            <a:xfrm>
              <a:off x="6804025" y="3298825"/>
              <a:ext cx="288925" cy="2746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Text Box 47"/>
            <p:cNvSpPr txBox="1">
              <a:spLocks noChangeArrowheads="1"/>
            </p:cNvSpPr>
            <p:nvPr/>
          </p:nvSpPr>
          <p:spPr bwMode="auto">
            <a:xfrm>
              <a:off x="6487308" y="3485309"/>
              <a:ext cx="2081116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Наставник</a:t>
              </a:r>
            </a:p>
          </p:txBody>
        </p:sp>
        <p:sp>
          <p:nvSpPr>
            <p:cNvPr id="14379" name="Text Box 48"/>
            <p:cNvSpPr txBox="1">
              <a:spLocks noChangeArrowheads="1"/>
            </p:cNvSpPr>
            <p:nvPr/>
          </p:nvSpPr>
          <p:spPr bwMode="auto">
            <a:xfrm>
              <a:off x="7670701" y="4047620"/>
              <a:ext cx="1867316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Советник</a:t>
              </a:r>
            </a:p>
          </p:txBody>
        </p:sp>
        <p:sp>
          <p:nvSpPr>
            <p:cNvPr id="14380" name="Line 49"/>
            <p:cNvSpPr>
              <a:spLocks noChangeShapeType="1"/>
            </p:cNvSpPr>
            <p:nvPr/>
          </p:nvSpPr>
          <p:spPr bwMode="auto">
            <a:xfrm>
              <a:off x="7380288" y="3832225"/>
              <a:ext cx="719137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Text Box 50"/>
            <p:cNvSpPr txBox="1">
              <a:spLocks noChangeArrowheads="1"/>
            </p:cNvSpPr>
            <p:nvPr/>
          </p:nvSpPr>
          <p:spPr bwMode="auto">
            <a:xfrm>
              <a:off x="5999204" y="4536941"/>
              <a:ext cx="2470538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7030A0"/>
                  </a:solidFill>
                  <a:latin typeface="Verdana" pitchFamily="34" charset="0"/>
                </a:rPr>
                <a:t>Организатор</a:t>
              </a:r>
            </a:p>
          </p:txBody>
        </p:sp>
        <p:sp>
          <p:nvSpPr>
            <p:cNvPr id="14382" name="Text Box 51"/>
            <p:cNvSpPr txBox="1">
              <a:spLocks noChangeArrowheads="1"/>
            </p:cNvSpPr>
            <p:nvPr/>
          </p:nvSpPr>
          <p:spPr bwMode="auto">
            <a:xfrm>
              <a:off x="7150724" y="5158225"/>
              <a:ext cx="2686246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Руководитель</a:t>
              </a:r>
            </a:p>
          </p:txBody>
        </p:sp>
        <p:sp>
          <p:nvSpPr>
            <p:cNvPr id="14383" name="Line 52"/>
            <p:cNvSpPr>
              <a:spLocks noChangeShapeType="1"/>
            </p:cNvSpPr>
            <p:nvPr/>
          </p:nvSpPr>
          <p:spPr bwMode="auto">
            <a:xfrm>
              <a:off x="6127750" y="4062413"/>
              <a:ext cx="43180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54"/>
            <p:cNvSpPr>
              <a:spLocks noChangeShapeType="1"/>
            </p:cNvSpPr>
            <p:nvPr/>
          </p:nvSpPr>
          <p:spPr bwMode="auto">
            <a:xfrm>
              <a:off x="6804025" y="4652963"/>
              <a:ext cx="647700" cy="576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55"/>
            <p:cNvSpPr>
              <a:spLocks noChangeShapeType="1"/>
            </p:cNvSpPr>
            <p:nvPr/>
          </p:nvSpPr>
          <p:spPr bwMode="auto">
            <a:xfrm>
              <a:off x="4975225" y="4667250"/>
              <a:ext cx="460375" cy="561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Text Box 56"/>
            <p:cNvSpPr txBox="1">
              <a:spLocks noChangeArrowheads="1"/>
            </p:cNvSpPr>
            <p:nvPr/>
          </p:nvSpPr>
          <p:spPr bwMode="auto">
            <a:xfrm>
              <a:off x="4355409" y="4334905"/>
              <a:ext cx="1634427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Эксперт</a:t>
              </a:r>
            </a:p>
          </p:txBody>
        </p:sp>
        <p:sp>
          <p:nvSpPr>
            <p:cNvPr id="14387" name="Line 57"/>
            <p:cNvSpPr>
              <a:spLocks noChangeShapeType="1"/>
            </p:cNvSpPr>
            <p:nvPr/>
          </p:nvSpPr>
          <p:spPr bwMode="auto">
            <a:xfrm>
              <a:off x="4716463" y="4149725"/>
              <a:ext cx="1587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58"/>
            <p:cNvSpPr>
              <a:spLocks noChangeShapeType="1"/>
            </p:cNvSpPr>
            <p:nvPr/>
          </p:nvSpPr>
          <p:spPr bwMode="auto">
            <a:xfrm flipH="1">
              <a:off x="4284663" y="4667250"/>
              <a:ext cx="358775" cy="490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Text Box 59"/>
            <p:cNvSpPr txBox="1">
              <a:spLocks noChangeArrowheads="1"/>
            </p:cNvSpPr>
            <p:nvPr/>
          </p:nvSpPr>
          <p:spPr bwMode="auto">
            <a:xfrm>
              <a:off x="3169439" y="4893323"/>
              <a:ext cx="2079908" cy="45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latin typeface="Verdana" pitchFamily="34" charset="0"/>
                </a:rPr>
                <a:t>Инструктор</a:t>
              </a:r>
              <a:endParaRPr lang="ru-RU" sz="20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4390" name="Text Box 60"/>
            <p:cNvSpPr txBox="1">
              <a:spLocks noChangeArrowheads="1"/>
            </p:cNvSpPr>
            <p:nvPr/>
          </p:nvSpPr>
          <p:spPr bwMode="auto">
            <a:xfrm>
              <a:off x="4798698" y="5427897"/>
              <a:ext cx="2462902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Verdana" pitchFamily="34" charset="0"/>
                </a:rPr>
                <a:t>Информатор</a:t>
              </a:r>
            </a:p>
          </p:txBody>
        </p:sp>
        <p:sp>
          <p:nvSpPr>
            <p:cNvPr id="14391" name="Line 61"/>
            <p:cNvSpPr>
              <a:spLocks noChangeShapeType="1"/>
            </p:cNvSpPr>
            <p:nvPr/>
          </p:nvSpPr>
          <p:spPr bwMode="auto">
            <a:xfrm flipH="1">
              <a:off x="3851275" y="5445125"/>
              <a:ext cx="21590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Text Box 62"/>
            <p:cNvSpPr txBox="1">
              <a:spLocks noChangeArrowheads="1"/>
            </p:cNvSpPr>
            <p:nvPr/>
          </p:nvSpPr>
          <p:spPr bwMode="auto">
            <a:xfrm>
              <a:off x="3347732" y="5589153"/>
              <a:ext cx="1479803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Тренер</a:t>
              </a:r>
            </a:p>
          </p:txBody>
        </p:sp>
        <p:sp>
          <p:nvSpPr>
            <p:cNvPr id="14393" name="Line 63"/>
            <p:cNvSpPr>
              <a:spLocks noChangeShapeType="1"/>
            </p:cNvSpPr>
            <p:nvPr/>
          </p:nvSpPr>
          <p:spPr bwMode="auto">
            <a:xfrm flipH="1">
              <a:off x="3838575" y="5919788"/>
              <a:ext cx="3175" cy="404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Text Box 64"/>
            <p:cNvSpPr txBox="1">
              <a:spLocks noChangeArrowheads="1"/>
            </p:cNvSpPr>
            <p:nvPr/>
          </p:nvSpPr>
          <p:spPr bwMode="auto">
            <a:xfrm>
              <a:off x="1111428" y="6140663"/>
              <a:ext cx="2560431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B050"/>
                  </a:solidFill>
                  <a:latin typeface="Verdana" pitchFamily="34" charset="0"/>
                </a:rPr>
                <a:t>Дрессировщик</a:t>
              </a:r>
            </a:p>
          </p:txBody>
        </p:sp>
        <p:sp>
          <p:nvSpPr>
            <p:cNvPr id="14395" name="Line 65"/>
            <p:cNvSpPr>
              <a:spLocks noChangeShapeType="1"/>
            </p:cNvSpPr>
            <p:nvPr/>
          </p:nvSpPr>
          <p:spPr bwMode="auto">
            <a:xfrm flipV="1">
              <a:off x="3405188" y="3933825"/>
              <a:ext cx="360362" cy="360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Text Box 66"/>
            <p:cNvSpPr txBox="1">
              <a:spLocks noChangeArrowheads="1"/>
            </p:cNvSpPr>
            <p:nvPr/>
          </p:nvSpPr>
          <p:spPr bwMode="auto">
            <a:xfrm>
              <a:off x="2772172" y="4121193"/>
              <a:ext cx="1264078" cy="43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Критик</a:t>
              </a:r>
            </a:p>
          </p:txBody>
        </p:sp>
        <p:sp>
          <p:nvSpPr>
            <p:cNvPr id="14397" name="Line 67"/>
            <p:cNvSpPr>
              <a:spLocks noChangeShapeType="1"/>
            </p:cNvSpPr>
            <p:nvPr/>
          </p:nvSpPr>
          <p:spPr bwMode="auto">
            <a:xfrm flipV="1">
              <a:off x="2878138" y="4464050"/>
              <a:ext cx="360362" cy="360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Text Box 68"/>
            <p:cNvSpPr txBox="1">
              <a:spLocks noChangeArrowheads="1"/>
            </p:cNvSpPr>
            <p:nvPr/>
          </p:nvSpPr>
          <p:spPr bwMode="auto">
            <a:xfrm>
              <a:off x="2226184" y="4626036"/>
              <a:ext cx="1091949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Судья</a:t>
              </a:r>
            </a:p>
          </p:txBody>
        </p:sp>
        <p:sp>
          <p:nvSpPr>
            <p:cNvPr id="14399" name="Line 69"/>
            <p:cNvSpPr>
              <a:spLocks noChangeShapeType="1"/>
            </p:cNvSpPr>
            <p:nvPr/>
          </p:nvSpPr>
          <p:spPr bwMode="auto">
            <a:xfrm flipV="1">
              <a:off x="2339975" y="5002213"/>
              <a:ext cx="381000" cy="3714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Text Box 70"/>
            <p:cNvSpPr txBox="1">
              <a:spLocks noChangeArrowheads="1"/>
            </p:cNvSpPr>
            <p:nvPr/>
          </p:nvSpPr>
          <p:spPr bwMode="auto">
            <a:xfrm>
              <a:off x="1830837" y="5179246"/>
              <a:ext cx="1735642" cy="43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B050"/>
                  </a:solidFill>
                  <a:latin typeface="Verdana" pitchFamily="34" charset="0"/>
                </a:rPr>
                <a:t>Экзекутор</a:t>
              </a:r>
            </a:p>
          </p:txBody>
        </p:sp>
        <p:sp>
          <p:nvSpPr>
            <p:cNvPr id="14401" name="Line 71"/>
            <p:cNvSpPr>
              <a:spLocks noChangeShapeType="1"/>
            </p:cNvSpPr>
            <p:nvPr/>
          </p:nvSpPr>
          <p:spPr bwMode="auto">
            <a:xfrm>
              <a:off x="1765300" y="2636838"/>
              <a:ext cx="1081088" cy="576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Text Box 72"/>
            <p:cNvSpPr txBox="1">
              <a:spLocks noChangeArrowheads="1"/>
            </p:cNvSpPr>
            <p:nvPr/>
          </p:nvSpPr>
          <p:spPr bwMode="auto">
            <a:xfrm>
              <a:off x="425425" y="2398645"/>
              <a:ext cx="2187483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Verdana" pitchFamily="34" charset="0"/>
                </a:rPr>
                <a:t>Проповедник</a:t>
              </a:r>
            </a:p>
          </p:txBody>
        </p:sp>
        <p:sp>
          <p:nvSpPr>
            <p:cNvPr id="14403" name="Line 73"/>
            <p:cNvSpPr>
              <a:spLocks noChangeShapeType="1"/>
            </p:cNvSpPr>
            <p:nvPr/>
          </p:nvSpPr>
          <p:spPr bwMode="auto">
            <a:xfrm flipV="1">
              <a:off x="2198688" y="3213100"/>
              <a:ext cx="647700" cy="360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Text Box 74"/>
            <p:cNvSpPr txBox="1">
              <a:spLocks noChangeArrowheads="1"/>
            </p:cNvSpPr>
            <p:nvPr/>
          </p:nvSpPr>
          <p:spPr bwMode="auto">
            <a:xfrm>
              <a:off x="1590572" y="3457282"/>
              <a:ext cx="1201323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  <a:latin typeface="Verdana" pitchFamily="34" charset="0"/>
                </a:rPr>
                <a:t>Артист</a:t>
              </a:r>
            </a:p>
          </p:txBody>
        </p:sp>
        <p:sp>
          <p:nvSpPr>
            <p:cNvPr id="14405" name="Text Box 75"/>
            <p:cNvSpPr txBox="1">
              <a:spLocks noChangeArrowheads="1"/>
            </p:cNvSpPr>
            <p:nvPr/>
          </p:nvSpPr>
          <p:spPr bwMode="auto">
            <a:xfrm>
              <a:off x="898467" y="4035357"/>
              <a:ext cx="1111672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B050"/>
                  </a:solidFill>
                  <a:latin typeface="Verdana" pitchFamily="34" charset="0"/>
                </a:rPr>
                <a:t>Клоун</a:t>
              </a:r>
            </a:p>
          </p:txBody>
        </p:sp>
        <p:sp>
          <p:nvSpPr>
            <p:cNvPr id="14406" name="Line 76"/>
            <p:cNvSpPr>
              <a:spLocks noChangeShapeType="1"/>
            </p:cNvSpPr>
            <p:nvPr/>
          </p:nvSpPr>
          <p:spPr bwMode="auto">
            <a:xfrm flipV="1">
              <a:off x="1476375" y="3789363"/>
              <a:ext cx="431800" cy="360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Line 77"/>
            <p:cNvSpPr>
              <a:spLocks noChangeShapeType="1"/>
            </p:cNvSpPr>
            <p:nvPr/>
          </p:nvSpPr>
          <p:spPr bwMode="auto">
            <a:xfrm flipV="1">
              <a:off x="900113" y="4365625"/>
              <a:ext cx="4318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Text Box 78"/>
            <p:cNvSpPr txBox="1">
              <a:spLocks noChangeArrowheads="1"/>
            </p:cNvSpPr>
            <p:nvPr/>
          </p:nvSpPr>
          <p:spPr bwMode="auto">
            <a:xfrm>
              <a:off x="511175" y="4869187"/>
              <a:ext cx="815824" cy="43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00B050"/>
                  </a:solidFill>
                  <a:latin typeface="Verdana" pitchFamily="34" charset="0"/>
                </a:rPr>
                <a:t>Шут</a:t>
              </a:r>
            </a:p>
          </p:txBody>
        </p:sp>
        <p:sp>
          <p:nvSpPr>
            <p:cNvPr id="14409" name="Line 79"/>
            <p:cNvSpPr>
              <a:spLocks noChangeShapeType="1"/>
            </p:cNvSpPr>
            <p:nvPr/>
          </p:nvSpPr>
          <p:spPr bwMode="auto">
            <a:xfrm>
              <a:off x="2987675" y="1916113"/>
              <a:ext cx="503238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Text Box 80"/>
            <p:cNvSpPr txBox="1">
              <a:spLocks noChangeArrowheads="1"/>
            </p:cNvSpPr>
            <p:nvPr/>
          </p:nvSpPr>
          <p:spPr bwMode="auto">
            <a:xfrm>
              <a:off x="1625931" y="1498832"/>
              <a:ext cx="1798901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Ученый</a:t>
              </a:r>
            </a:p>
          </p:txBody>
        </p:sp>
        <p:sp>
          <p:nvSpPr>
            <p:cNvPr id="14411" name="Line 81"/>
            <p:cNvSpPr>
              <a:spLocks noChangeShapeType="1"/>
            </p:cNvSpPr>
            <p:nvPr/>
          </p:nvSpPr>
          <p:spPr bwMode="auto">
            <a:xfrm>
              <a:off x="2411413" y="1268413"/>
              <a:ext cx="360362" cy="303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Text Box 82"/>
            <p:cNvSpPr txBox="1">
              <a:spLocks noChangeArrowheads="1"/>
            </p:cNvSpPr>
            <p:nvPr/>
          </p:nvSpPr>
          <p:spPr bwMode="auto">
            <a:xfrm>
              <a:off x="854177" y="884019"/>
              <a:ext cx="2879049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7030A0"/>
                  </a:solidFill>
                  <a:latin typeface="Verdana" pitchFamily="34" charset="0"/>
                </a:rPr>
                <a:t>Исследователь</a:t>
              </a:r>
            </a:p>
          </p:txBody>
        </p:sp>
        <p:sp>
          <p:nvSpPr>
            <p:cNvPr id="14413" name="Line 83"/>
            <p:cNvSpPr>
              <a:spLocks noChangeShapeType="1"/>
            </p:cNvSpPr>
            <p:nvPr/>
          </p:nvSpPr>
          <p:spPr bwMode="auto">
            <a:xfrm>
              <a:off x="2339975" y="620713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4" name="Text Box 84"/>
            <p:cNvSpPr txBox="1">
              <a:spLocks noChangeArrowheads="1"/>
            </p:cNvSpPr>
            <p:nvPr/>
          </p:nvSpPr>
          <p:spPr bwMode="auto">
            <a:xfrm>
              <a:off x="253924" y="171254"/>
              <a:ext cx="2611798" cy="4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Наблюдатель</a:t>
              </a:r>
            </a:p>
          </p:txBody>
        </p:sp>
      </p:grpSp>
      <p:sp>
        <p:nvSpPr>
          <p:cNvPr id="85" name="Подзаголовок 2"/>
          <p:cNvSpPr txBox="1">
            <a:spLocks/>
          </p:cNvSpPr>
          <p:nvPr/>
        </p:nvSpPr>
        <p:spPr bwMode="auto">
          <a:xfrm>
            <a:off x="3995936" y="188640"/>
            <a:ext cx="4973638" cy="62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itchFamily="18" charset="0"/>
              </a:rPr>
              <a:t>Современные роли педагога</a:t>
            </a:r>
          </a:p>
          <a:p>
            <a:pPr marL="342900" marR="0" lvl="0" indent="-342900" algn="l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86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2397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2195736" y="6450196"/>
            <a:ext cx="711053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5400600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Актуальные  роли педагога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607344" y="4107657"/>
            <a:ext cx="4429125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188" y="5429250"/>
            <a:ext cx="850106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1893093" y="3964781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625" y="5500688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88" y="569913"/>
            <a:ext cx="8001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75" y="498475"/>
            <a:ext cx="82153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143000" y="3357563"/>
            <a:ext cx="7572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79512" y="1268760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427984" y="6026150"/>
            <a:ext cx="471601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Сеем разумное, доброе, вечное…</a:t>
            </a:r>
          </a:p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А урожай где?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43000" y="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b="1" dirty="0" smtClean="0">
                <a:latin typeface="+mn-lt"/>
              </a:rPr>
              <a:t>Проблема</a:t>
            </a:r>
          </a:p>
          <a:p>
            <a:pPr algn="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9" descr="MEE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491880" y="1268760"/>
            <a:ext cx="15001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8" name="Picture 12" descr="Рисунок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0"/>
            <a:ext cx="1643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27584" y="5877272"/>
            <a:ext cx="4539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Выбирай цель, которая опережает время…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9" descr="http://feelingfeelings.files.wordpress.com/2011/02/cloudcontrol2b__1296932594_121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476672"/>
            <a:ext cx="3023887" cy="5112568"/>
          </a:xfrm>
        </p:spPr>
      </p:pic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67544" y="6093296"/>
            <a:ext cx="2520280" cy="57378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latin typeface="Arial Narrow" pitchFamily="34" charset="0"/>
              </a:rPr>
              <a:t>Педагог-ПРЕДМЕТНИК</a:t>
            </a:r>
            <a:endParaRPr lang="ru-RU" altLang="ru-RU" sz="2000" b="1" dirty="0">
              <a:latin typeface="Arial Narrow" pitchFamily="34" charset="0"/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203848" y="6093296"/>
            <a:ext cx="3312368" cy="57606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/>
              <a:t>ПЕДАГОГ </a:t>
            </a:r>
            <a:r>
              <a:rPr lang="ru-RU" altLang="ru-RU" sz="1600" b="1" dirty="0" smtClean="0"/>
              <a:t>ДОПОЛНИТЕДЛЬНОГО </a:t>
            </a:r>
          </a:p>
          <a:p>
            <a:pPr algn="ctr" eaLnBrk="1" hangingPunct="1">
              <a:defRPr/>
            </a:pPr>
            <a:r>
              <a:rPr lang="ru-RU" altLang="ru-RU" sz="1600" b="1" dirty="0" smtClean="0"/>
              <a:t>ОБРАЗОВАНИЯ</a:t>
            </a:r>
            <a:endParaRPr lang="ru-RU" altLang="ru-RU" sz="1600" b="1" dirty="0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6660232" y="6093296"/>
            <a:ext cx="2304256" cy="57606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/>
              <a:t>ВОСПИТАТЕЛЬ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259632" y="4653136"/>
            <a:ext cx="6432798" cy="2857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 dirty="0">
                <a:cs typeface="Arial" charset="0"/>
              </a:rPr>
              <a:t>       </a:t>
            </a:r>
            <a:r>
              <a:rPr lang="ru-RU" altLang="ru-RU" sz="2400" b="1" dirty="0">
                <a:cs typeface="Arial" charset="0"/>
              </a:rPr>
              <a:t>ПЕДАГОГ- «МАСТЕР», СЕТЕВОЙ ПЕДАГОГ</a:t>
            </a:r>
          </a:p>
        </p:txBody>
      </p:sp>
      <p:sp>
        <p:nvSpPr>
          <p:cNvPr id="162825" name="Oval 12"/>
          <p:cNvSpPr>
            <a:spLocks noChangeArrowheads="1"/>
          </p:cNvSpPr>
          <p:nvPr/>
        </p:nvSpPr>
        <p:spPr bwMode="auto">
          <a:xfrm>
            <a:off x="971600" y="5157192"/>
            <a:ext cx="7128792" cy="64807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/>
              <a:t>ПЕДАГОГИЧЕСКАЯ   ДЕЯТЕЛЬНОСТЬ</a:t>
            </a:r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467544" y="3429000"/>
            <a:ext cx="7848872" cy="576064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 b="1" dirty="0">
              <a:cs typeface="Arial" charset="0"/>
            </a:endParaRPr>
          </a:p>
          <a:p>
            <a:pPr algn="ctr"/>
            <a:r>
              <a:rPr lang="ru-RU" altLang="ru-RU" sz="1600" b="1" dirty="0">
                <a:latin typeface="Arial Narrow" pitchFamily="34" charset="0"/>
                <a:cs typeface="Arial" charset="0"/>
              </a:rPr>
              <a:t>ПЕДАГОГ- «КОНСУЛЬТАНТ», ТЬЮТОР, НАСТАВНИК, РУКОВОДИТЕЛЬ </a:t>
            </a:r>
            <a:r>
              <a:rPr lang="ru-RU" altLang="ru-RU" sz="1600" b="1" dirty="0" smtClean="0">
                <a:latin typeface="Arial Narrow" pitchFamily="34" charset="0"/>
                <a:cs typeface="Arial" charset="0"/>
              </a:rPr>
              <a:t>МО, МЦК,ПЦК,</a:t>
            </a:r>
            <a:r>
              <a:rPr lang="ru-RU" sz="1600" b="1" dirty="0" smtClean="0"/>
              <a:t> </a:t>
            </a:r>
            <a:r>
              <a:rPr lang="ru-RU" b="1" dirty="0" smtClean="0"/>
              <a:t>ЦМК</a:t>
            </a:r>
            <a:r>
              <a:rPr lang="ru-RU" altLang="ru-RU" b="1" dirty="0" smtClean="0">
                <a:latin typeface="Arial Narrow" pitchFamily="34" charset="0"/>
                <a:cs typeface="Arial" charset="0"/>
              </a:rPr>
              <a:t> </a:t>
            </a:r>
            <a:endParaRPr lang="ru-RU" altLang="ru-RU" sz="1600" b="1" dirty="0">
              <a:latin typeface="Arial Narrow" pitchFamily="34" charset="0"/>
              <a:cs typeface="Arial" charset="0"/>
            </a:endParaRPr>
          </a:p>
          <a:p>
            <a:pPr algn="ctr" eaLnBrk="1" hangingPunct="1"/>
            <a:endParaRPr lang="ru-RU" altLang="ru-RU" b="1" dirty="0">
              <a:cs typeface="Arial" charset="0"/>
            </a:endParaRPr>
          </a:p>
        </p:txBody>
      </p:sp>
      <p:sp>
        <p:nvSpPr>
          <p:cNvPr id="4107" name="Oval 14"/>
          <p:cNvSpPr>
            <a:spLocks noChangeArrowheads="1"/>
          </p:cNvSpPr>
          <p:nvPr/>
        </p:nvSpPr>
        <p:spPr bwMode="auto">
          <a:xfrm>
            <a:off x="1763688" y="2852936"/>
            <a:ext cx="5040560" cy="547489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НАУЧНО-ИССЛЕДОВАТЕЛЬСКАЯ  ДЕЯТЕЛЬНОСТЬ</a:t>
            </a:r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179512" y="2492896"/>
            <a:ext cx="3635896" cy="36004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b="1" dirty="0">
                <a:cs typeface="Arial" charset="0"/>
              </a:rPr>
              <a:t>ПЕДАГОГ- «ИССЛЕДОВАТЕЛЬ</a:t>
            </a:r>
            <a:r>
              <a:rPr lang="ru-RU" altLang="ru-RU" sz="2800" b="1" dirty="0">
                <a:cs typeface="Arial" charset="0"/>
              </a:rPr>
              <a:t>»</a:t>
            </a:r>
          </a:p>
        </p:txBody>
      </p:sp>
      <p:sp>
        <p:nvSpPr>
          <p:cNvPr id="162829" name="Oval 16"/>
          <p:cNvSpPr>
            <a:spLocks noChangeArrowheads="1"/>
          </p:cNvSpPr>
          <p:nvPr/>
        </p:nvSpPr>
        <p:spPr bwMode="auto">
          <a:xfrm>
            <a:off x="-180528" y="1052736"/>
            <a:ext cx="5040560" cy="588640"/>
          </a:xfrm>
          <a:prstGeom prst="ellipse">
            <a:avLst/>
          </a:prstGeom>
          <a:solidFill>
            <a:srgbClr val="FFA7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/>
              <a:t>ОБЩЕСТВЕННАЯ  ДЕЯТЕЛЬНОСТЬ</a:t>
            </a:r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2123728" y="1772816"/>
            <a:ext cx="5328592" cy="44807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>
                <a:cs typeface="Arial" charset="0"/>
              </a:rPr>
              <a:t>ПЕДАГОГ «ЭКСПЕРТ» </a:t>
            </a:r>
            <a:r>
              <a:rPr lang="ru-RU" altLang="ru-RU" sz="1600" b="1" dirty="0" smtClean="0">
                <a:cs typeface="Arial" charset="0"/>
              </a:rPr>
              <a:t>(ОЛИМПИАД</a:t>
            </a:r>
            <a:r>
              <a:rPr lang="ru-RU" altLang="ru-RU" sz="1600" b="1" dirty="0">
                <a:cs typeface="Arial" charset="0"/>
              </a:rPr>
              <a:t>, </a:t>
            </a:r>
            <a:r>
              <a:rPr lang="ru-RU" altLang="ru-RU" sz="1600" b="1" dirty="0" smtClean="0">
                <a:cs typeface="Arial" charset="0"/>
              </a:rPr>
              <a:t>КОНКУРСОВ, </a:t>
            </a:r>
            <a:r>
              <a:rPr lang="en-US" altLang="ru-RU" sz="1600" b="1" dirty="0" smtClean="0">
                <a:cs typeface="Arial" charset="0"/>
              </a:rPr>
              <a:t>WS</a:t>
            </a:r>
            <a:r>
              <a:rPr lang="ru-RU" altLang="ru-RU" sz="1600" b="1" dirty="0" smtClean="0">
                <a:cs typeface="Arial" charset="0"/>
              </a:rPr>
              <a:t>)</a:t>
            </a:r>
            <a:endParaRPr lang="ru-RU" altLang="ru-RU" sz="1600" b="1" dirty="0">
              <a:cs typeface="Arial" charset="0"/>
            </a:endParaRPr>
          </a:p>
        </p:txBody>
      </p:sp>
      <p:sp>
        <p:nvSpPr>
          <p:cNvPr id="4111" name="Rectangle 19"/>
          <p:cNvSpPr>
            <a:spLocks noChangeArrowheads="1"/>
          </p:cNvSpPr>
          <p:nvPr/>
        </p:nvSpPr>
        <p:spPr bwMode="auto">
          <a:xfrm>
            <a:off x="179512" y="260648"/>
            <a:ext cx="7128792" cy="573782"/>
          </a:xfrm>
          <a:prstGeom prst="rect">
            <a:avLst/>
          </a:prstGeom>
          <a:solidFill>
            <a:srgbClr val="FFA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>
                <a:latin typeface="Arial Narrow" pitchFamily="34" charset="0"/>
                <a:cs typeface="Arial" charset="0"/>
              </a:rPr>
              <a:t>ЧЛЕН </a:t>
            </a:r>
            <a:r>
              <a:rPr lang="ru-RU" altLang="ru-RU" sz="1600" b="1" dirty="0" smtClean="0">
                <a:latin typeface="Arial Narrow" pitchFamily="34" charset="0"/>
                <a:cs typeface="Arial" charset="0"/>
              </a:rPr>
              <a:t> АССОЦИАЦИИ, АКАДЕМИЙ,  ПРОФЕССИОНАЛЬНЫХ СООБЩЕСТВ</a:t>
            </a:r>
            <a:endParaRPr lang="ru-RU" altLang="ru-RU" sz="16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162832" name="Oval 22"/>
          <p:cNvSpPr>
            <a:spLocks noChangeArrowheads="1"/>
          </p:cNvSpPr>
          <p:nvPr/>
        </p:nvSpPr>
        <p:spPr bwMode="auto">
          <a:xfrm>
            <a:off x="4355976" y="4077072"/>
            <a:ext cx="4992588" cy="425202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/>
              <a:t>МЕТОДИЧЕСКАЯ   ДЕЯТЕЛЬНОСТЬ</a:t>
            </a:r>
          </a:p>
        </p:txBody>
      </p:sp>
      <p:sp>
        <p:nvSpPr>
          <p:cNvPr id="162833" name="Oval 23"/>
          <p:cNvSpPr>
            <a:spLocks noChangeArrowheads="1"/>
          </p:cNvSpPr>
          <p:nvPr/>
        </p:nvSpPr>
        <p:spPr bwMode="auto">
          <a:xfrm>
            <a:off x="4139952" y="2348880"/>
            <a:ext cx="4752528" cy="43204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/>
              <a:t>ЭКСПЕРТНАЯ  ДЕЯТЕЛЬНОСТЬ </a:t>
            </a:r>
          </a:p>
        </p:txBody>
      </p:sp>
      <p:sp>
        <p:nvSpPr>
          <p:cNvPr id="4114" name="Line 25"/>
          <p:cNvSpPr>
            <a:spLocks noChangeShapeType="1"/>
          </p:cNvSpPr>
          <p:nvPr/>
        </p:nvSpPr>
        <p:spPr bwMode="auto">
          <a:xfrm flipV="1">
            <a:off x="1691680" y="5733256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26"/>
          <p:cNvSpPr>
            <a:spLocks noChangeShapeType="1"/>
          </p:cNvSpPr>
          <p:nvPr/>
        </p:nvSpPr>
        <p:spPr bwMode="auto">
          <a:xfrm flipV="1">
            <a:off x="4932040" y="5733256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27"/>
          <p:cNvSpPr>
            <a:spLocks noChangeShapeType="1"/>
          </p:cNvSpPr>
          <p:nvPr/>
        </p:nvSpPr>
        <p:spPr bwMode="auto">
          <a:xfrm flipV="1">
            <a:off x="7956376" y="5733256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28"/>
          <p:cNvSpPr>
            <a:spLocks noChangeShapeType="1"/>
          </p:cNvSpPr>
          <p:nvPr/>
        </p:nvSpPr>
        <p:spPr bwMode="auto">
          <a:xfrm flipV="1">
            <a:off x="4860032" y="4941168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31"/>
          <p:cNvSpPr>
            <a:spLocks noChangeShapeType="1"/>
          </p:cNvSpPr>
          <p:nvPr/>
        </p:nvSpPr>
        <p:spPr bwMode="auto">
          <a:xfrm flipV="1">
            <a:off x="7308304" y="4509120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32"/>
          <p:cNvSpPr>
            <a:spLocks noChangeShapeType="1"/>
          </p:cNvSpPr>
          <p:nvPr/>
        </p:nvSpPr>
        <p:spPr bwMode="auto">
          <a:xfrm flipV="1">
            <a:off x="5076056" y="386104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33"/>
          <p:cNvSpPr>
            <a:spLocks noChangeShapeType="1"/>
          </p:cNvSpPr>
          <p:nvPr/>
        </p:nvSpPr>
        <p:spPr bwMode="auto">
          <a:xfrm flipV="1">
            <a:off x="1043608" y="3212976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34"/>
          <p:cNvSpPr>
            <a:spLocks noChangeShapeType="1"/>
          </p:cNvSpPr>
          <p:nvPr/>
        </p:nvSpPr>
        <p:spPr bwMode="auto">
          <a:xfrm flipV="1">
            <a:off x="7236296" y="3140968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35"/>
          <p:cNvSpPr>
            <a:spLocks noChangeShapeType="1"/>
          </p:cNvSpPr>
          <p:nvPr/>
        </p:nvSpPr>
        <p:spPr bwMode="auto">
          <a:xfrm flipV="1">
            <a:off x="2627784" y="2276872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36"/>
          <p:cNvSpPr>
            <a:spLocks noChangeShapeType="1"/>
          </p:cNvSpPr>
          <p:nvPr/>
        </p:nvSpPr>
        <p:spPr bwMode="auto">
          <a:xfrm flipV="1">
            <a:off x="8100392" y="206084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 flipV="1">
            <a:off x="4427984" y="1556792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38"/>
          <p:cNvSpPr>
            <a:spLocks noChangeShapeType="1"/>
          </p:cNvSpPr>
          <p:nvPr/>
        </p:nvSpPr>
        <p:spPr bwMode="auto">
          <a:xfrm flipV="1">
            <a:off x="3635896" y="836712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 flipV="1">
            <a:off x="7258050" y="1120775"/>
            <a:ext cx="40005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3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27" name="Line 26"/>
          <p:cNvSpPr>
            <a:spLocks noChangeShapeType="1"/>
          </p:cNvSpPr>
          <p:nvPr/>
        </p:nvSpPr>
        <p:spPr bwMode="auto">
          <a:xfrm flipV="1">
            <a:off x="8964488" y="1916832"/>
            <a:ext cx="0" cy="187793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020272" y="0"/>
            <a:ext cx="2123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Перспективы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  <a:p>
            <a:pPr algn="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2415</Words>
  <Application>Microsoft Office PowerPoint</Application>
  <PresentationFormat>Экран (4:3)</PresentationFormat>
  <Paragraphs>369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Слайд 1</vt:lpstr>
      <vt:lpstr>Слайд 2</vt:lpstr>
      <vt:lpstr>Слайд 3</vt:lpstr>
      <vt:lpstr> Условия  изменившейся социокультурной среды</vt:lpstr>
      <vt:lpstr>ВЕДУЩИЕ  ИДЕИ</vt:lpstr>
      <vt:lpstr>ПРИНЦИПЫ   НОВОЙ  ПЕДАГОГИКИ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GRAFFA</dc:creator>
  <cp:lastModifiedBy>1</cp:lastModifiedBy>
  <cp:revision>164</cp:revision>
  <cp:lastPrinted>2015-08-18T04:44:56Z</cp:lastPrinted>
  <dcterms:created xsi:type="dcterms:W3CDTF">2013-09-25T17:00:39Z</dcterms:created>
  <dcterms:modified xsi:type="dcterms:W3CDTF">2016-10-26T02:26:19Z</dcterms:modified>
</cp:coreProperties>
</file>