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377" r:id="rId3"/>
    <p:sldId id="378" r:id="rId4"/>
    <p:sldId id="382" r:id="rId5"/>
    <p:sldId id="381" r:id="rId6"/>
    <p:sldId id="383" r:id="rId7"/>
    <p:sldId id="384" r:id="rId8"/>
    <p:sldId id="376" r:id="rId9"/>
    <p:sldId id="361" r:id="rId10"/>
    <p:sldId id="358" r:id="rId11"/>
    <p:sldId id="379" r:id="rId12"/>
    <p:sldId id="350" r:id="rId13"/>
    <p:sldId id="364" r:id="rId14"/>
    <p:sldId id="363" r:id="rId15"/>
    <p:sldId id="365" r:id="rId16"/>
    <p:sldId id="369" r:id="rId17"/>
    <p:sldId id="374" r:id="rId18"/>
    <p:sldId id="375" r:id="rId19"/>
    <p:sldId id="373" r:id="rId20"/>
    <p:sldId id="370" r:id="rId21"/>
    <p:sldId id="367" r:id="rId22"/>
    <p:sldId id="380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7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E0504-8234-4157-92F6-90E1F435E2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2EA0E-96CD-45DC-A95E-CAE81641C8B2}">
      <dgm:prSet phldrT="[Текст]" custT="1"/>
      <dgm:spPr>
        <a:solidFill>
          <a:srgbClr val="FF7C80">
            <a:alpha val="50000"/>
          </a:srgb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1. 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Исследователь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2. Консультант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3. Организатор учебно-воспитательного процесса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4. Руководитель проектов</a:t>
          </a:r>
        </a:p>
        <a:p>
          <a:pPr algn="l"/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5. Навигатор работы со знанием для формирования навыков обучающихся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82B3357-74EF-4EEA-8D67-EF3413C9B32C}" type="parTrans" cxnId="{5634830C-6F72-4F1A-8546-C3CA0E967A66}">
      <dgm:prSet/>
      <dgm:spPr/>
      <dgm:t>
        <a:bodyPr/>
        <a:lstStyle/>
        <a:p>
          <a:endParaRPr lang="ru-RU"/>
        </a:p>
      </dgm:t>
    </dgm:pt>
    <dgm:pt modelId="{FD4FA461-E5E6-4214-841E-DAEAC191DB08}" type="sibTrans" cxnId="{5634830C-6F72-4F1A-8546-C3CA0E967A66}">
      <dgm:prSet/>
      <dgm:spPr/>
      <dgm:t>
        <a:bodyPr/>
        <a:lstStyle/>
        <a:p>
          <a:endParaRPr lang="ru-RU"/>
        </a:p>
      </dgm:t>
    </dgm:pt>
    <dgm:pt modelId="{4C4FC9CC-1650-47A9-BABE-35EC3C8E6AD7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chemeClr val="tx1"/>
              </a:solidFill>
              <a:latin typeface="Arial Narrow" pitchFamily="34" charset="0"/>
            </a:rPr>
            <a:t>Задача  педагога </a:t>
          </a:r>
          <a:endParaRPr lang="ru-RU" sz="2800" b="1" u="sng" dirty="0" smtClean="0">
            <a:solidFill>
              <a:schemeClr val="tx1"/>
            </a:solidFill>
            <a:latin typeface="Arial Narrow" pitchFamily="34" charset="0"/>
          </a:endParaRPr>
        </a:p>
        <a:p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– </a:t>
          </a:r>
          <a:r>
            <a:rPr lang="ru-RU" sz="2800" b="1" dirty="0" smtClean="0">
              <a:solidFill>
                <a:srgbClr val="7030A0"/>
              </a:solidFill>
              <a:latin typeface="Arial Narrow" pitchFamily="34" charset="0"/>
            </a:rPr>
            <a:t>создание и организация условий</a:t>
          </a:r>
          <a:r>
            <a:rPr lang="ru-RU" sz="2800" b="1" dirty="0" smtClean="0">
              <a:solidFill>
                <a:schemeClr val="tx1"/>
              </a:solidFill>
              <a:latin typeface="Arial Narrow" pitchFamily="34" charset="0"/>
            </a:rPr>
            <a:t>, </a:t>
          </a:r>
          <a:r>
            <a:rPr lang="ru-RU" sz="2000" b="0" i="0" dirty="0" smtClean="0">
              <a:solidFill>
                <a:schemeClr val="tx1"/>
              </a:solidFill>
              <a:latin typeface="Arial Narrow" pitchFamily="34" charset="0"/>
            </a:rPr>
            <a:t>инициирующих учебно-воспитательную деятельность обучающихся, ведущую к </a:t>
          </a:r>
          <a:r>
            <a:rPr lang="ru-RU" sz="2000" b="1" i="0" dirty="0" smtClean="0">
              <a:solidFill>
                <a:schemeClr val="tx1"/>
              </a:solidFill>
              <a:latin typeface="Arial Narrow" pitchFamily="34" charset="0"/>
            </a:rPr>
            <a:t>образовательным результатам, отвечающим новым запросам общества</a:t>
          </a:r>
          <a:r>
            <a:rPr lang="ru-RU" sz="1600" b="0" i="0" dirty="0" smtClean="0">
              <a:solidFill>
                <a:schemeClr val="tx1"/>
              </a:solidFill>
              <a:latin typeface="Georgia" pitchFamily="18" charset="0"/>
            </a:rPr>
            <a:t>. </a:t>
          </a:r>
        </a:p>
      </dgm:t>
    </dgm:pt>
    <dgm:pt modelId="{424C61D2-8239-4605-9BC6-4E9828D9E4B0}" type="parTrans" cxnId="{22FA2E7E-6AE3-4C63-9F4A-8F72D4CDD02B}">
      <dgm:prSet/>
      <dgm:spPr/>
      <dgm:t>
        <a:bodyPr/>
        <a:lstStyle/>
        <a:p>
          <a:endParaRPr lang="ru-RU"/>
        </a:p>
      </dgm:t>
    </dgm:pt>
    <dgm:pt modelId="{9E883383-420E-4485-9EF2-8CA7E1B5CF60}" type="sibTrans" cxnId="{22FA2E7E-6AE3-4C63-9F4A-8F72D4CDD02B}">
      <dgm:prSet/>
      <dgm:spPr/>
      <dgm:t>
        <a:bodyPr/>
        <a:lstStyle/>
        <a:p>
          <a:endParaRPr lang="ru-RU"/>
        </a:p>
      </dgm:t>
    </dgm:pt>
    <dgm:pt modelId="{4FFED648-A920-47EB-85F4-4034912E5079}" type="pres">
      <dgm:prSet presAssocID="{259E0504-8234-4157-92F6-90E1F435E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C96E0-7D2A-4349-B62A-51F5BBAF88C4}" type="pres">
      <dgm:prSet presAssocID="{0242EA0E-96CD-45DC-A95E-CAE81641C8B2}" presName="Name5" presStyleLbl="vennNode1" presStyleIdx="0" presStyleCnt="2" custScaleX="151124" custScaleY="144905" custLinFactNeighborX="-6917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C6FF-B9FF-4C08-B0FB-6BA2662B638F}" type="pres">
      <dgm:prSet presAssocID="{FD4FA461-E5E6-4214-841E-DAEAC191DB08}" presName="space" presStyleCnt="0"/>
      <dgm:spPr/>
    </dgm:pt>
    <dgm:pt modelId="{478A7F06-35CD-49B1-8F5D-3FAADB114D13}" type="pres">
      <dgm:prSet presAssocID="{4C4FC9CC-1650-47A9-BABE-35EC3C8E6AD7}" presName="Name5" presStyleLbl="vennNode1" presStyleIdx="1" presStyleCnt="2" custScaleX="180106" custScaleY="165994" custLinFactNeighborX="55272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59663-28D9-43D5-A63B-A10BD5504800}" type="presOf" srcId="{0242EA0E-96CD-45DC-A95E-CAE81641C8B2}" destId="{F9EC96E0-7D2A-4349-B62A-51F5BBAF88C4}" srcOrd="0" destOrd="0" presId="urn:microsoft.com/office/officeart/2005/8/layout/venn3"/>
    <dgm:cxn modelId="{404A84BB-23C1-4E2A-855B-79E6F113E685}" type="presOf" srcId="{4C4FC9CC-1650-47A9-BABE-35EC3C8E6AD7}" destId="{478A7F06-35CD-49B1-8F5D-3FAADB114D13}" srcOrd="0" destOrd="0" presId="urn:microsoft.com/office/officeart/2005/8/layout/venn3"/>
    <dgm:cxn modelId="{22FA2E7E-6AE3-4C63-9F4A-8F72D4CDD02B}" srcId="{259E0504-8234-4157-92F6-90E1F435E298}" destId="{4C4FC9CC-1650-47A9-BABE-35EC3C8E6AD7}" srcOrd="1" destOrd="0" parTransId="{424C61D2-8239-4605-9BC6-4E9828D9E4B0}" sibTransId="{9E883383-420E-4485-9EF2-8CA7E1B5CF60}"/>
    <dgm:cxn modelId="{5634830C-6F72-4F1A-8546-C3CA0E967A66}" srcId="{259E0504-8234-4157-92F6-90E1F435E298}" destId="{0242EA0E-96CD-45DC-A95E-CAE81641C8B2}" srcOrd="0" destOrd="0" parTransId="{082B3357-74EF-4EEA-8D67-EF3413C9B32C}" sibTransId="{FD4FA461-E5E6-4214-841E-DAEAC191DB08}"/>
    <dgm:cxn modelId="{55C6A57D-3D2D-48C7-91D8-78E18A6E5CA3}" type="presOf" srcId="{259E0504-8234-4157-92F6-90E1F435E298}" destId="{4FFED648-A920-47EB-85F4-4034912E5079}" srcOrd="0" destOrd="0" presId="urn:microsoft.com/office/officeart/2005/8/layout/venn3"/>
    <dgm:cxn modelId="{C0389F98-70CD-419B-89DB-96EFB5AAF199}" type="presParOf" srcId="{4FFED648-A920-47EB-85F4-4034912E5079}" destId="{F9EC96E0-7D2A-4349-B62A-51F5BBAF88C4}" srcOrd="0" destOrd="0" presId="urn:microsoft.com/office/officeart/2005/8/layout/venn3"/>
    <dgm:cxn modelId="{2D3DEDF7-DC18-4A8D-AE79-91EA2045BA5F}" type="presParOf" srcId="{4FFED648-A920-47EB-85F4-4034912E5079}" destId="{A7C8C6FF-B9FF-4C08-B0FB-6BA2662B638F}" srcOrd="1" destOrd="0" presId="urn:microsoft.com/office/officeart/2005/8/layout/venn3"/>
    <dgm:cxn modelId="{BDDFE2D4-C31A-43FC-9F6A-0C0E8840B6F4}" type="presParOf" srcId="{4FFED648-A920-47EB-85F4-4034912E5079}" destId="{478A7F06-35CD-49B1-8F5D-3FAADB114D1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E0504-8234-4157-92F6-90E1F435E29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2EA0E-96CD-45DC-A95E-CAE81641C8B2}">
      <dgm:prSet phldrT="[Текст]" custT="1"/>
      <dgm:spPr>
        <a:solidFill>
          <a:srgbClr val="FF7C80">
            <a:alpha val="5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Повышение квалификации на базе образовательных организаций , в которых уже существуют </a:t>
          </a:r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образовательные практики </a:t>
          </a:r>
          <a:endParaRPr lang="ru-RU" sz="2000" b="1" u="sng" dirty="0" smtClean="0">
            <a:solidFill>
              <a:schemeClr val="tx1"/>
            </a:solidFill>
            <a:latin typeface="Arial Narrow" pitchFamily="34" charset="0"/>
          </a:endParaRPr>
        </a:p>
        <a:p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нового </a:t>
          </a:r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типа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. 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82B3357-74EF-4EEA-8D67-EF3413C9B32C}" type="parTrans" cxnId="{5634830C-6F72-4F1A-8546-C3CA0E967A66}">
      <dgm:prSet/>
      <dgm:spPr/>
      <dgm:t>
        <a:bodyPr/>
        <a:lstStyle/>
        <a:p>
          <a:endParaRPr lang="ru-RU"/>
        </a:p>
      </dgm:t>
    </dgm:pt>
    <dgm:pt modelId="{FD4FA461-E5E6-4214-841E-DAEAC191DB08}" type="sibTrans" cxnId="{5634830C-6F72-4F1A-8546-C3CA0E967A66}">
      <dgm:prSet/>
      <dgm:spPr/>
      <dgm:t>
        <a:bodyPr/>
        <a:lstStyle/>
        <a:p>
          <a:endParaRPr lang="ru-RU"/>
        </a:p>
      </dgm:t>
    </dgm:pt>
    <dgm:pt modelId="{4C4FC9CC-1650-47A9-BABE-35EC3C8E6AD7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Деятельностный характер</a:t>
          </a:r>
          <a:r>
            <a:rPr lang="ru-RU" sz="2000" b="1" u="none" dirty="0" smtClean="0">
              <a:solidFill>
                <a:schemeClr val="tx1"/>
              </a:solidFill>
              <a:latin typeface="Arial Narrow" pitchFamily="34" charset="0"/>
            </a:rPr>
            <a:t> обучения </a:t>
          </a:r>
        </a:p>
        <a:p>
          <a:r>
            <a:rPr lang="ru-RU" sz="2000" b="1" u="none" dirty="0" smtClean="0">
              <a:solidFill>
                <a:schemeClr val="tx1"/>
              </a:solidFill>
              <a:latin typeface="Arial Narrow" pitchFamily="34" charset="0"/>
            </a:rPr>
            <a:t>на основе организации </a:t>
          </a:r>
          <a:r>
            <a:rPr lang="ru-RU" sz="2000" b="1" u="sng" dirty="0" smtClean="0">
              <a:solidFill>
                <a:schemeClr val="tx1"/>
              </a:solidFill>
              <a:latin typeface="Arial Narrow" pitchFamily="34" charset="0"/>
            </a:rPr>
            <a:t>исследовательской и проектной деятельности</a:t>
          </a:r>
        </a:p>
      </dgm:t>
    </dgm:pt>
    <dgm:pt modelId="{424C61D2-8239-4605-9BC6-4E9828D9E4B0}" type="parTrans" cxnId="{22FA2E7E-6AE3-4C63-9F4A-8F72D4CDD02B}">
      <dgm:prSet/>
      <dgm:spPr/>
      <dgm:t>
        <a:bodyPr/>
        <a:lstStyle/>
        <a:p>
          <a:endParaRPr lang="ru-RU"/>
        </a:p>
      </dgm:t>
    </dgm:pt>
    <dgm:pt modelId="{9E883383-420E-4485-9EF2-8CA7E1B5CF60}" type="sibTrans" cxnId="{22FA2E7E-6AE3-4C63-9F4A-8F72D4CDD02B}">
      <dgm:prSet/>
      <dgm:spPr/>
      <dgm:t>
        <a:bodyPr/>
        <a:lstStyle/>
        <a:p>
          <a:endParaRPr lang="ru-RU"/>
        </a:p>
      </dgm:t>
    </dgm:pt>
    <dgm:pt modelId="{46C47C3B-5BDF-4519-A677-78FB0CDD73A5}">
      <dgm:prSet phldrT="[Текст]" custT="1"/>
      <dgm:spPr>
        <a:solidFill>
          <a:srgbClr val="FF7C8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 Narrow" pitchFamily="34" charset="0"/>
            </a:rPr>
            <a:t>Обучение команд 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1CBDC5E-A9B6-4832-84E5-892AA98AC721}" type="parTrans" cxnId="{7C463641-1346-49E6-BF9D-9BE72A054D1E}">
      <dgm:prSet/>
      <dgm:spPr/>
      <dgm:t>
        <a:bodyPr/>
        <a:lstStyle/>
        <a:p>
          <a:endParaRPr lang="ru-RU"/>
        </a:p>
      </dgm:t>
    </dgm:pt>
    <dgm:pt modelId="{A8B09BCB-ACAC-440B-A779-6E3588595B87}" type="sibTrans" cxnId="{7C463641-1346-49E6-BF9D-9BE72A054D1E}">
      <dgm:prSet/>
      <dgm:spPr/>
      <dgm:t>
        <a:bodyPr/>
        <a:lstStyle/>
        <a:p>
          <a:endParaRPr lang="ru-RU"/>
        </a:p>
      </dgm:t>
    </dgm:pt>
    <dgm:pt modelId="{4FFED648-A920-47EB-85F4-4034912E5079}" type="pres">
      <dgm:prSet presAssocID="{259E0504-8234-4157-92F6-90E1F435E2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C96E0-7D2A-4349-B62A-51F5BBAF88C4}" type="pres">
      <dgm:prSet presAssocID="{0242EA0E-96CD-45DC-A95E-CAE81641C8B2}" presName="Name5" presStyleLbl="vennNode1" presStyleIdx="0" presStyleCnt="3" custScaleX="1031344" custScaleY="1239175" custLinFactNeighborX="-217" custLinFactNeighborY="-3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C6FF-B9FF-4C08-B0FB-6BA2662B638F}" type="pres">
      <dgm:prSet presAssocID="{FD4FA461-E5E6-4214-841E-DAEAC191DB08}" presName="space" presStyleCnt="0"/>
      <dgm:spPr/>
    </dgm:pt>
    <dgm:pt modelId="{478A7F06-35CD-49B1-8F5D-3FAADB114D13}" type="pres">
      <dgm:prSet presAssocID="{4C4FC9CC-1650-47A9-BABE-35EC3C8E6AD7}" presName="Name5" presStyleLbl="vennNode1" presStyleIdx="1" presStyleCnt="3" custScaleX="1075616" custScaleY="841167" custLinFactX="-45081" custLinFactY="-4385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4F18-4E81-4DDA-93D9-AAA465258830}" type="pres">
      <dgm:prSet presAssocID="{9E883383-420E-4485-9EF2-8CA7E1B5CF60}" presName="space" presStyleCnt="0"/>
      <dgm:spPr/>
    </dgm:pt>
    <dgm:pt modelId="{358F9E04-E1A2-4C6B-BB73-303F09CF74C2}" type="pres">
      <dgm:prSet presAssocID="{46C47C3B-5BDF-4519-A677-78FB0CDD73A5}" presName="Name5" presStyleLbl="vennNode1" presStyleIdx="2" presStyleCnt="3" custScaleX="490796" custScaleY="423468" custLinFactX="-1000000" custLinFactY="100000" custLinFactNeighborX="-1048390" custLinFactNeighborY="17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A2E7E-6AE3-4C63-9F4A-8F72D4CDD02B}" srcId="{259E0504-8234-4157-92F6-90E1F435E298}" destId="{4C4FC9CC-1650-47A9-BABE-35EC3C8E6AD7}" srcOrd="1" destOrd="0" parTransId="{424C61D2-8239-4605-9BC6-4E9828D9E4B0}" sibTransId="{9E883383-420E-4485-9EF2-8CA7E1B5CF60}"/>
    <dgm:cxn modelId="{6B79C3B5-A5B0-4F4F-821D-84122DC5712B}" type="presOf" srcId="{259E0504-8234-4157-92F6-90E1F435E298}" destId="{4FFED648-A920-47EB-85F4-4034912E5079}" srcOrd="0" destOrd="0" presId="urn:microsoft.com/office/officeart/2005/8/layout/venn3"/>
    <dgm:cxn modelId="{9BC4AFA0-87F2-47F8-90D2-9CAC3F497ABD}" type="presOf" srcId="{0242EA0E-96CD-45DC-A95E-CAE81641C8B2}" destId="{F9EC96E0-7D2A-4349-B62A-51F5BBAF88C4}" srcOrd="0" destOrd="0" presId="urn:microsoft.com/office/officeart/2005/8/layout/venn3"/>
    <dgm:cxn modelId="{0F6FAE2B-ADFB-4C21-B1B0-D43435066707}" type="presOf" srcId="{46C47C3B-5BDF-4519-A677-78FB0CDD73A5}" destId="{358F9E04-E1A2-4C6B-BB73-303F09CF74C2}" srcOrd="0" destOrd="0" presId="urn:microsoft.com/office/officeart/2005/8/layout/venn3"/>
    <dgm:cxn modelId="{55B07B76-5C56-4C6F-B01B-C604892BBB77}" type="presOf" srcId="{4C4FC9CC-1650-47A9-BABE-35EC3C8E6AD7}" destId="{478A7F06-35CD-49B1-8F5D-3FAADB114D13}" srcOrd="0" destOrd="0" presId="urn:microsoft.com/office/officeart/2005/8/layout/venn3"/>
    <dgm:cxn modelId="{7C463641-1346-49E6-BF9D-9BE72A054D1E}" srcId="{259E0504-8234-4157-92F6-90E1F435E298}" destId="{46C47C3B-5BDF-4519-A677-78FB0CDD73A5}" srcOrd="2" destOrd="0" parTransId="{C1CBDC5E-A9B6-4832-84E5-892AA98AC721}" sibTransId="{A8B09BCB-ACAC-440B-A779-6E3588595B87}"/>
    <dgm:cxn modelId="{5634830C-6F72-4F1A-8546-C3CA0E967A66}" srcId="{259E0504-8234-4157-92F6-90E1F435E298}" destId="{0242EA0E-96CD-45DC-A95E-CAE81641C8B2}" srcOrd="0" destOrd="0" parTransId="{082B3357-74EF-4EEA-8D67-EF3413C9B32C}" sibTransId="{FD4FA461-E5E6-4214-841E-DAEAC191DB08}"/>
    <dgm:cxn modelId="{B507D1FD-668C-4FFD-8122-1BDBBA391F64}" type="presParOf" srcId="{4FFED648-A920-47EB-85F4-4034912E5079}" destId="{F9EC96E0-7D2A-4349-B62A-51F5BBAF88C4}" srcOrd="0" destOrd="0" presId="urn:microsoft.com/office/officeart/2005/8/layout/venn3"/>
    <dgm:cxn modelId="{7543109B-D808-4435-8C61-6EF638359E0E}" type="presParOf" srcId="{4FFED648-A920-47EB-85F4-4034912E5079}" destId="{A7C8C6FF-B9FF-4C08-B0FB-6BA2662B638F}" srcOrd="1" destOrd="0" presId="urn:microsoft.com/office/officeart/2005/8/layout/venn3"/>
    <dgm:cxn modelId="{2947E280-40CD-4F75-A244-392D48440FD3}" type="presParOf" srcId="{4FFED648-A920-47EB-85F4-4034912E5079}" destId="{478A7F06-35CD-49B1-8F5D-3FAADB114D13}" srcOrd="2" destOrd="0" presId="urn:microsoft.com/office/officeart/2005/8/layout/venn3"/>
    <dgm:cxn modelId="{983AC13D-5F19-43EB-BCB1-0AF7833BD8FA}" type="presParOf" srcId="{4FFED648-A920-47EB-85F4-4034912E5079}" destId="{2D0C4F18-4E81-4DDA-93D9-AAA465258830}" srcOrd="3" destOrd="0" presId="urn:microsoft.com/office/officeart/2005/8/layout/venn3"/>
    <dgm:cxn modelId="{B27D47BB-FEA0-4067-B2CD-F25451FB6A63}" type="presParOf" srcId="{4FFED648-A920-47EB-85F4-4034912E5079}" destId="{358F9E04-E1A2-4C6B-BB73-303F09CF74C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C96E0-7D2A-4349-B62A-51F5BBAF88C4}">
      <dsp:nvSpPr>
        <dsp:cNvPr id="0" name=""/>
        <dsp:cNvSpPr/>
      </dsp:nvSpPr>
      <dsp:spPr>
        <a:xfrm>
          <a:off x="56598" y="297155"/>
          <a:ext cx="4260051" cy="4084743"/>
        </a:xfrm>
        <a:prstGeom prst="ellipse">
          <a:avLst/>
        </a:prstGeom>
        <a:solidFill>
          <a:srgbClr val="FF7C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134" tIns="25400" rIns="155134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1. 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Исследователь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2. Консультант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3. Организатор учебно-воспитательного процесса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4. Руководитель проектов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5. Навигатор работы со знанием для формирования навыков обучающихся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598" y="297155"/>
        <a:ext cx="4260051" cy="4084743"/>
      </dsp:txXfrm>
    </dsp:sp>
    <dsp:sp modelId="{478A7F06-35CD-49B1-8F5D-3FAADB114D13}">
      <dsp:nvSpPr>
        <dsp:cNvPr id="0" name=""/>
        <dsp:cNvSpPr/>
      </dsp:nvSpPr>
      <dsp:spPr>
        <a:xfrm>
          <a:off x="3887459" y="0"/>
          <a:ext cx="5077028" cy="46792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134" tIns="35560" rIns="15513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tx1"/>
              </a:solidFill>
              <a:latin typeface="Arial Narrow" pitchFamily="34" charset="0"/>
            </a:rPr>
            <a:t>Задача  педагога </a:t>
          </a:r>
          <a:endParaRPr lang="ru-RU" sz="2800" b="1" u="sng" kern="1200" dirty="0" smtClean="0">
            <a:solidFill>
              <a:schemeClr val="tx1"/>
            </a:solidFill>
            <a:latin typeface="Arial Narrow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itchFamily="34" charset="0"/>
            </a:rPr>
            <a:t>– </a:t>
          </a:r>
          <a:r>
            <a:rPr lang="ru-RU" sz="2800" b="1" kern="1200" dirty="0" smtClean="0">
              <a:solidFill>
                <a:srgbClr val="7030A0"/>
              </a:solidFill>
              <a:latin typeface="Arial Narrow" pitchFamily="34" charset="0"/>
            </a:rPr>
            <a:t>создание и организация условий</a:t>
          </a:r>
          <a:r>
            <a:rPr lang="ru-RU" sz="2800" b="1" kern="1200" dirty="0" smtClean="0">
              <a:solidFill>
                <a:schemeClr val="tx1"/>
              </a:solidFill>
              <a:latin typeface="Arial Narrow" pitchFamily="34" charset="0"/>
            </a:rPr>
            <a:t>, </a:t>
          </a:r>
          <a:r>
            <a:rPr lang="ru-RU" sz="2000" b="0" i="0" kern="1200" dirty="0" smtClean="0">
              <a:solidFill>
                <a:schemeClr val="tx1"/>
              </a:solidFill>
              <a:latin typeface="Arial Narrow" pitchFamily="34" charset="0"/>
            </a:rPr>
            <a:t>инициирующих учебно-воспитательную деятельность обучающихся, ведущую к </a:t>
          </a:r>
          <a:r>
            <a:rPr lang="ru-RU" sz="2000" b="1" i="0" kern="1200" dirty="0" smtClean="0">
              <a:solidFill>
                <a:schemeClr val="tx1"/>
              </a:solidFill>
              <a:latin typeface="Arial Narrow" pitchFamily="34" charset="0"/>
            </a:rPr>
            <a:t>образовательным результатам, отвечающим новым запросам общества</a:t>
          </a:r>
          <a:r>
            <a:rPr lang="ru-RU" sz="1600" b="0" i="0" kern="1200" dirty="0" smtClean="0">
              <a:solidFill>
                <a:schemeClr val="tx1"/>
              </a:solidFill>
              <a:latin typeface="Georgia" pitchFamily="18" charset="0"/>
            </a:rPr>
            <a:t>. </a:t>
          </a:r>
        </a:p>
      </dsp:txBody>
      <dsp:txXfrm>
        <a:off x="3887459" y="0"/>
        <a:ext cx="5077028" cy="4679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C96E0-7D2A-4349-B62A-51F5BBAF88C4}">
      <dsp:nvSpPr>
        <dsp:cNvPr id="0" name=""/>
        <dsp:cNvSpPr/>
      </dsp:nvSpPr>
      <dsp:spPr>
        <a:xfrm>
          <a:off x="3594" y="9307"/>
          <a:ext cx="3437453" cy="4130150"/>
        </a:xfrm>
        <a:prstGeom prst="ellipse">
          <a:avLst/>
        </a:prstGeom>
        <a:solidFill>
          <a:srgbClr val="FF7C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43" tIns="25400" rIns="1834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Повышение квалификации на базе образовательных организаций , в которых уже существуют </a:t>
          </a: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образовательные практики </a:t>
          </a:r>
          <a:endParaRPr lang="ru-RU" sz="2000" b="1" u="sng" kern="1200" dirty="0" smtClean="0">
            <a:solidFill>
              <a:schemeClr val="tx1"/>
            </a:solidFill>
            <a:latin typeface="Arial Narrow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нового </a:t>
          </a: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типа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. 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594" y="9307"/>
        <a:ext cx="3437453" cy="4130150"/>
      </dsp:txXfrm>
    </dsp:sp>
    <dsp:sp modelId="{478A7F06-35CD-49B1-8F5D-3FAADB114D13}">
      <dsp:nvSpPr>
        <dsp:cNvPr id="0" name=""/>
        <dsp:cNvSpPr/>
      </dsp:nvSpPr>
      <dsp:spPr>
        <a:xfrm>
          <a:off x="3157619" y="305875"/>
          <a:ext cx="3585011" cy="28035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43" tIns="25400" rIns="1834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Деятельностный характер</a:t>
          </a:r>
          <a:r>
            <a:rPr lang="ru-RU" sz="2000" b="1" u="none" kern="1200" dirty="0" smtClean="0">
              <a:solidFill>
                <a:schemeClr val="tx1"/>
              </a:solidFill>
              <a:latin typeface="Arial Narrow" pitchFamily="34" charset="0"/>
            </a:rPr>
            <a:t> обучения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Arial Narrow" pitchFamily="34" charset="0"/>
            </a:rPr>
            <a:t>на основе организации </a:t>
          </a:r>
          <a:r>
            <a:rPr lang="ru-RU" sz="2000" b="1" u="sng" kern="1200" dirty="0" smtClean="0">
              <a:solidFill>
                <a:schemeClr val="tx1"/>
              </a:solidFill>
              <a:latin typeface="Arial Narrow" pitchFamily="34" charset="0"/>
            </a:rPr>
            <a:t>исследовательской и проектной деятельности</a:t>
          </a:r>
        </a:p>
      </dsp:txBody>
      <dsp:txXfrm>
        <a:off x="3157619" y="305875"/>
        <a:ext cx="3585011" cy="2803596"/>
      </dsp:txXfrm>
    </dsp:sp>
    <dsp:sp modelId="{358F9E04-E1A2-4C6B-BB73-303F09CF74C2}">
      <dsp:nvSpPr>
        <dsp:cNvPr id="0" name=""/>
        <dsp:cNvSpPr/>
      </dsp:nvSpPr>
      <dsp:spPr>
        <a:xfrm>
          <a:off x="2861047" y="2381870"/>
          <a:ext cx="1635815" cy="1411412"/>
        </a:xfrm>
        <a:prstGeom prst="ellipse">
          <a:avLst/>
        </a:prstGeom>
        <a:solidFill>
          <a:srgbClr val="FF7C8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43" tIns="22860" rIns="1834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itchFamily="34" charset="0"/>
            </a:rPr>
            <a:t>Обучение команд 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861047" y="2381870"/>
        <a:ext cx="1635815" cy="141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C318-747D-4174-BA5A-B8902EA7887D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EA5B-6D94-4981-B9EB-A7A88E2D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3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AE3586-6CB9-4C62-B759-A1836C4A9081}" type="slidenum">
              <a:rPr lang="ru-RU" smtClean="0">
                <a:solidFill>
                  <a:prstClr val="white"/>
                </a:solidFill>
                <a:latin typeface="Calibri" charset="-52"/>
                <a:ea typeface="DejaVu Sans" charset="0"/>
                <a:cs typeface="DejaVu Sans" charset="0"/>
              </a:rPr>
              <a:pPr/>
              <a:t>1</a:t>
            </a:fld>
            <a:endParaRPr lang="ru-RU" dirty="0" smtClean="0">
              <a:solidFill>
                <a:prstClr val="white"/>
              </a:solidFill>
              <a:latin typeface="Calibri" charset="-52"/>
              <a:ea typeface="DejaVu Sans" charset="0"/>
              <a:cs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6600"/>
            <a:ext cx="4984750" cy="3740150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12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2A8BD8-1A76-4214-8BD2-A12E5BF9D166}" type="slidenum">
              <a:rPr lang="ru-RU" smtClean="0">
                <a:cs typeface="Arial" pitchFamily="34" charset="0"/>
              </a:rPr>
              <a:pPr/>
              <a:t>6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AE3586-6CB9-4C62-B759-A1836C4A9081}" type="slidenum">
              <a:rPr lang="ru-RU" smtClean="0">
                <a:solidFill>
                  <a:prstClr val="white"/>
                </a:solidFill>
                <a:latin typeface="Calibri" charset="-52"/>
                <a:ea typeface="DejaVu Sans" charset="0"/>
                <a:cs typeface="DejaVu Sans" charset="0"/>
              </a:rPr>
              <a:pPr/>
              <a:t>8</a:t>
            </a:fld>
            <a:endParaRPr lang="ru-RU" dirty="0" smtClean="0">
              <a:solidFill>
                <a:prstClr val="white"/>
              </a:solidFill>
              <a:latin typeface="Calibri" charset="-52"/>
              <a:ea typeface="DejaVu Sans" charset="0"/>
              <a:cs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36600"/>
            <a:ext cx="4984750" cy="3740150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12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E13-E39A-4910-B8E9-A336BBFBF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7D73-40FE-4348-822D-7BA703B4A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40D5-8BC3-4305-A59E-CDF6F1E9E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D0F5-92F5-4315-8B49-1963C760A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E9B2-1FC1-4C0C-BD59-295AFBF82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5227-327E-485E-8B48-21CE28765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60C4-B5CA-4AC4-953F-5B2DF13230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4438-C11A-4421-8836-1262C488B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2663-B9B4-4CDF-8999-1A565F1D0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F54B-C3C1-463F-99AA-52496D5A6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A779-A4B6-4B73-8145-BC77AD593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29725EF-06CB-4B09-A405-8D767278CB8A}" type="slidenum">
              <a:rPr lang="ru-RU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23528" y="57150"/>
            <a:ext cx="8568952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" descr="Юг"/>
          <p:cNvPicPr>
            <a:picLocks noChangeAspect="1" noChangeArrowheads="1"/>
          </p:cNvPicPr>
          <p:nvPr/>
        </p:nvPicPr>
        <p:blipFill>
          <a:blip r:embed="rId3" cstate="print"/>
          <a:srcRect b="-38"/>
          <a:stretch>
            <a:fillRect/>
          </a:stretch>
        </p:blipFill>
        <p:spPr bwMode="auto">
          <a:xfrm>
            <a:off x="1619672" y="620688"/>
            <a:ext cx="5867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58085" y="61555"/>
            <a:ext cx="5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 Тюменской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160457"/>
            <a:ext cx="8820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 </a:t>
            </a:r>
            <a:r>
              <a:rPr lang="ru-RU" sz="1400" b="1" dirty="0" smtClean="0"/>
              <a:t>Участники:</a:t>
            </a:r>
            <a:r>
              <a:rPr lang="ru-RU" sz="1400" dirty="0" smtClean="0"/>
              <a:t> заместители руководителей, руководители СЦК, методисты, руководители ПЦК, </a:t>
            </a:r>
            <a:r>
              <a:rPr lang="ru-RU" sz="1400" dirty="0" smtClean="0"/>
              <a:t>преподаватели</a:t>
            </a:r>
            <a:endParaRPr lang="ru-RU" sz="1400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560" y="3284984"/>
            <a:ext cx="78488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Дискуссионная </a:t>
            </a:r>
            <a:r>
              <a:rPr lang="ru-RU" dirty="0" smtClean="0"/>
              <a:t>площадка </a:t>
            </a:r>
            <a:r>
              <a:rPr lang="ru-RU" dirty="0" smtClean="0"/>
              <a:t> «</a:t>
            </a:r>
            <a:r>
              <a:rPr lang="ru-RU" dirty="0" smtClean="0"/>
              <a:t>5 вопросов»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dirty="0" smtClean="0"/>
              <a:t> формирование предложений по проектированию образовательных маршрутов профессионального роста педагогических коллективов ПОО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9592" y="5310500"/>
            <a:ext cx="7920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Иванычева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Татьяна Алексеевна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к.с.н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доцент, начальник ОПМСПО ТОГИРРО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869160"/>
            <a:ext cx="1437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Модератор: </a:t>
            </a:r>
            <a:endParaRPr lang="ru-RU" sz="1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287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</a:rPr>
              <a:t>Социальный договор 2.0.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Проектирование </a:t>
            </a:r>
            <a:r>
              <a:rPr lang="ru-RU" sz="2400" b="1" dirty="0" smtClean="0">
                <a:solidFill>
                  <a:srgbClr val="7030A0"/>
                </a:solidFill>
              </a:rPr>
              <a:t>образовательных маршрутов </a:t>
            </a:r>
            <a:r>
              <a:rPr lang="ru-RU" sz="2400" b="1" dirty="0" smtClean="0">
                <a:solidFill>
                  <a:srgbClr val="7030A0"/>
                </a:solidFill>
              </a:rPr>
              <a:t>профессионального </a:t>
            </a:r>
            <a:r>
              <a:rPr lang="ru-RU" sz="2400" b="1" dirty="0" smtClean="0">
                <a:solidFill>
                  <a:srgbClr val="7030A0"/>
                </a:solidFill>
              </a:rPr>
              <a:t>роста педагогических коллективов ПОО»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5400600" cy="1000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Актуальные  роли педагога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607344" y="4107657"/>
            <a:ext cx="4429125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188" y="5429250"/>
            <a:ext cx="850106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1893093" y="3964781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625" y="5500688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88" y="569913"/>
            <a:ext cx="8001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75" y="498475"/>
            <a:ext cx="82153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143000" y="3357563"/>
            <a:ext cx="7572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79512" y="1268760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44008" y="1052736"/>
            <a:ext cx="47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Сеем разумное, доброе, вечное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…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43000" y="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b="1" dirty="0" smtClean="0">
                <a:latin typeface="+mn-lt"/>
              </a:rPr>
              <a:t>Проблема</a:t>
            </a:r>
          </a:p>
          <a:p>
            <a:pPr algn="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9" descr="MEET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491880" y="1268760"/>
            <a:ext cx="15001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8" name="Picture 12" descr="Рисунок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0"/>
            <a:ext cx="16430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971600" y="5805264"/>
            <a:ext cx="4539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Выбирай цель, которая опережает время…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3688" y="6093296"/>
            <a:ext cx="711053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6604084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607344" y="4107657"/>
            <a:ext cx="4429125" cy="71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158" y="5857892"/>
            <a:ext cx="850106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1893122" y="4107644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6" y="6143644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88" y="569913"/>
            <a:ext cx="8001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75" y="498475"/>
            <a:ext cx="82153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Подзаголовок 2"/>
          <p:cNvSpPr txBox="1">
            <a:spLocks/>
          </p:cNvSpPr>
          <p:nvPr/>
        </p:nvSpPr>
        <p:spPr bwMode="auto">
          <a:xfrm>
            <a:off x="1143000" y="3357563"/>
            <a:ext cx="7572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/>
            <a:endParaRPr lang="ru-RU" sz="2000">
              <a:solidFill>
                <a:srgbClr val="10253F"/>
              </a:solidFill>
              <a:latin typeface="Georg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611560" y="1340768"/>
          <a:ext cx="8532440" cy="437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55776" y="692696"/>
            <a:ext cx="6768752" cy="627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ru-RU" sz="2000" b="1" kern="0" dirty="0" smtClean="0">
                <a:solidFill>
                  <a:srgbClr val="7030A0"/>
                </a:solidFill>
                <a:latin typeface="Georgia" pitchFamily="18" charset="0"/>
              </a:rPr>
              <a:t>КОМПЕТЕНТНОСТНЫЙ ПОДХОД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1312" y="105273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«Исследовательская деятельность обучающихся СПО: проблемы и перспективы»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delete-it.ru/uploads/posts/2013-06/1370633856_autsourc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723505" cy="2044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haberci.org/uploads/haber/h_140155436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" t="-28777" r="-661" b="28777"/>
          <a:stretch/>
        </p:blipFill>
        <p:spPr bwMode="auto">
          <a:xfrm>
            <a:off x="0" y="4509120"/>
            <a:ext cx="3468847" cy="184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7" y="2564904"/>
            <a:ext cx="2127263" cy="141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://lib.znate.ru/pars_docs/refs/45/44049/44049_html_m1ecb94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581128"/>
            <a:ext cx="2952328" cy="204022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644799" y="6309320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215312" cy="1285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  <a:t>Требования к педагогам :</a:t>
            </a:r>
            <a:endParaRPr lang="ru-RU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678781" y="4107657"/>
            <a:ext cx="4429125" cy="714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5750" y="6000750"/>
            <a:ext cx="8501063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2035968" y="3964781"/>
            <a:ext cx="4857750" cy="71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88" y="5857875"/>
            <a:ext cx="842962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88" y="569913"/>
            <a:ext cx="80010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75" y="498475"/>
            <a:ext cx="821531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Подзаголовок 2"/>
          <p:cNvSpPr txBox="1">
            <a:spLocks/>
          </p:cNvSpPr>
          <p:nvPr/>
        </p:nvSpPr>
        <p:spPr bwMode="auto">
          <a:xfrm>
            <a:off x="928688" y="1500188"/>
            <a:ext cx="5286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143000" y="3357563"/>
            <a:ext cx="7572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76" name="Прямоугольник 20"/>
          <p:cNvSpPr>
            <a:spLocks noChangeArrowheads="1"/>
          </p:cNvSpPr>
          <p:nvPr/>
        </p:nvSpPr>
        <p:spPr bwMode="auto">
          <a:xfrm>
            <a:off x="1547664" y="1772816"/>
            <a:ext cx="73100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  </a:t>
            </a:r>
            <a:r>
              <a:rPr lang="ru-RU" sz="2000" dirty="0" smtClean="0">
                <a:latin typeface="Arial Narrow" pitchFamily="34" charset="0"/>
              </a:rPr>
              <a:t>овладение </a:t>
            </a:r>
            <a:r>
              <a:rPr lang="ru-RU" sz="2000" dirty="0">
                <a:latin typeface="Arial Narrow" pitchFamily="34" charset="0"/>
              </a:rPr>
              <a:t>новыми </a:t>
            </a:r>
            <a:r>
              <a:rPr lang="ru-RU" sz="2000" b="1" dirty="0">
                <a:latin typeface="Arial Narrow" pitchFamily="34" charset="0"/>
              </a:rPr>
              <a:t>педагогическими технологиями</a:t>
            </a:r>
            <a:r>
              <a:rPr lang="ru-RU" sz="2000" dirty="0">
                <a:latin typeface="Arial Narrow" pitchFamily="34" charset="0"/>
              </a:rPr>
              <a:t>, ориентированными на достижение планируемых образовательных результатов;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проектирование учебно-воспитательного </a:t>
            </a:r>
            <a:r>
              <a:rPr lang="ru-RU" sz="2000" b="1" dirty="0">
                <a:latin typeface="Arial Narrow" pitchFamily="34" charset="0"/>
              </a:rPr>
              <a:t>процесса </a:t>
            </a:r>
            <a:r>
              <a:rPr lang="ru-RU" sz="2000" dirty="0">
                <a:latin typeface="Arial Narrow" pitchFamily="34" charset="0"/>
              </a:rPr>
              <a:t>в </a:t>
            </a:r>
            <a:r>
              <a:rPr lang="ru-RU" sz="2000" dirty="0" smtClean="0">
                <a:latin typeface="Arial Narrow" pitchFamily="34" charset="0"/>
              </a:rPr>
              <a:t>современных средах (информационной, </a:t>
            </a:r>
            <a:r>
              <a:rPr lang="ru-RU" sz="2000" dirty="0" err="1" smtClean="0">
                <a:latin typeface="Arial Narrow" pitchFamily="34" charset="0"/>
              </a:rPr>
              <a:t>здоровьесберегающей</a:t>
            </a:r>
            <a:r>
              <a:rPr lang="ru-RU" sz="2000" dirty="0" smtClean="0">
                <a:latin typeface="Arial Narrow" pitchFamily="34" charset="0"/>
              </a:rPr>
              <a:t> и др.),  моделирование пространства; </a:t>
            </a:r>
            <a:endParaRPr lang="ru-RU" sz="2000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Arial Narrow" pitchFamily="34" charset="0"/>
              </a:rPr>
              <a:t>работа в команде.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548680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на основе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Профессионального Стандарта (ПС) и ФГОС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7" name="Picture 5" descr="dailyplanner_writing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584176" cy="112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http://bennyfen.com/images/silhouette_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196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3568" y="4653136"/>
            <a:ext cx="711053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Непрерывное профессиональное развитие педагогических кадров Тюменской области: проблемы и перспективы //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Кускова М. В.,  проректор ТОГИРРО, к.п.н.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Август, 2016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shkolaput.ru/kaknsb/%D0%9A%D0%BE%D0%BC%D0%BF%D0%B5%D1%82%D0%B5%D0%BD%D1%82%D0%BD%D0%BE%D1%81%D1%82%D0%BD%D1%8B%D0%B9+%D0%BF%D0%BE%D0%B4%D1%85%D0%BE%D0%B4+%D0%B2+%D1%81%D0%BE%D0%B2%D1%80%D0%B5%D0%BC%D0%B5%D0%BD%D0%BD%D0%BE%D0%BC+%D0%BE%D0%B1%D1%80%D0%B0%D0%B7%D0%BE%D0%B2%D0%B0%D0%BD%D0%B8%D0%B8b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91018"/>
            <a:ext cx="2856317" cy="214223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644799" y="6309320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1520" y="200054"/>
            <a:ext cx="43204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от 8 сентября 2015 г. N 608н Об утверждении профессионального стандарта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Зарегистрировано в Минюсте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 сентября 2015 г. № 38993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292080" y="573360"/>
            <a:ext cx="3672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Трудовая функция: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Организация учебной деятельности обучающихся по освоению учебных предметов, курсов, дисциплин (модулей) программ профессионального обучения, СПО и (или) ДПП.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95536" y="2564904"/>
            <a:ext cx="8028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Трудовые действия (ТД):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ТД-1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Руководство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учебно-профессиональной,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проектной, исследовательской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иной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деятельностью обучающихся по программам СПО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(или) ДПП, в том числе подготовкой выпускной квалификационной работы (если она предусмотрена).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504" y="4077072"/>
            <a:ext cx="3888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Необходимые умения (НУ):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НУ-1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Консультировать обучающихся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этапах выбора темы, подготовки и оформления проектных, исследовательских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выпускных квалификационных работ, в процессе прохождения практики (для преподавания по программам СПО и ДПП).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508104" y="3933056"/>
            <a:ext cx="3635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Необходимые знания (НЗ):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779912" y="4744306"/>
            <a:ext cx="5184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НЗ-3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Методология, теоретические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основы и технология научно-исследовательской и проектной деятельности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(для преподавания по программам СПО и ДПП).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НЗ-4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Научно-методические основы организации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учебно-профессиональной,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проектной, исследовательской и иной деятельности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обучающихся.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НЗ-5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 к оформлению проектных и исследовательских работ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отчетов о практике (для преподавания по программам СПО и ДПП).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6604084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850940"/>
            <a:ext cx="82809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10, 11 Приказа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1 июля 2013 г. №  499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Порядка организации и осуществления образовательной деятельности по дополнительным профессиональным программам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ППП «Педагогика и психология профессионального образования»)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компетенции обучающихся (слушателей)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соответствовать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ФГОС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 по направлению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44.03.04 Профессиональное обучение (по отраслям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Министерства образования и науки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 1 октября 2015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1085.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210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 Narrow" pitchFamily="34" charset="0"/>
              </a:rPr>
              <a:t>учебно-профессиональная</a:t>
            </a:r>
            <a:r>
              <a:rPr lang="ru-RU" sz="2400" b="1" i="1" dirty="0" smtClean="0"/>
              <a:t> деятельность (УПД)</a:t>
            </a:r>
            <a:endParaRPr lang="ru-RU" sz="24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15616" y="4725144"/>
            <a:ext cx="669674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научно-исследовательская деятельность (НИД)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331640" y="5352892"/>
            <a:ext cx="781236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образовательно-проектировочная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деятельность (ОПД)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619672" y="6000964"/>
            <a:ext cx="752432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организационно-технологическая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деятельность (ОТД)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645024"/>
            <a:ext cx="2044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Виды деятельности: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6453336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0"/>
            <a:ext cx="83529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28.07ю.2014 №805(ред. От 09.04.2015)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10.02.01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и технология защиты информации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(Зарегистрировано в Минюсте России 21.08.2014 №33750).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71600" y="1412776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 К РЕЗУЛЬТАТАМ ОСВОЕНИЯ ПРОГРАММЫ ПОДГОТОВКИ СПЕЦИАЛИСТОВ СРЕДНЕГО ЗВЕНА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95536" y="2148245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Техник по защите информации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должен обладать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общими компетенциями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включающими в себя способность: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1. Понимать сущность и социальную значимость своей будущей профессии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обладать высокой мотивацией к выполнению профессиональной деятельности в области обеспечения информационной безопасности.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Организовывать собственную деятельность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выбирать типовые методы и способы выполнения профессиональных задач, оценивать их эффективность и качество.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Принимать решения в стандартных и нестандартных ситуациях и нести за них ответственность.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5.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Использовать информационно-коммуникационные технологии в профессиональной деятельности.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Работать в коллективе и команде, эффективно общаться с коллегами, руководством, потребителями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7. Брать на себя ответственность за работу членов команды (подчиненных), результат выполнения заданий.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8.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9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Ориентироваться в условиях частой смены технологий в профессиональной деятельности.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10.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Применять математический аппарат для решения профессиональных задач.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Оценивать значимость документов, применяемых в профессиональной деятельности.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 12.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Ориентироваться в структуре федеральных органов исполнительной власти, обеспечивающих информационную безопасность.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799" y="6309320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10393" y="567356"/>
            <a:ext cx="6123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5536" y="1880537"/>
            <a:ext cx="79928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группы участников практикума (6-8). (2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 заданием участников практикума. (5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практико-ориентированных заданий по группам участников практикума. (5 мин).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на выполнение задания (20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Представление результатов о проделанной работе. (30 мин.)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 (5 мин.)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5" y="1412776"/>
            <a:ext cx="2160240" cy="4388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Narrow" pitchFamily="34" charset="0"/>
              </a:rPr>
              <a:t>План проведения: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67544" y="5157192"/>
            <a:ext cx="57606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ЗАДАНИЕ: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ОПИШИТЕ НАПРАВЛЕНИЯ ДЕЯТЕЛЬНОСТИ ПЕДАГОГА И ОБУЧАЮЩЕГОСЯ С ТОЧКИ ЗРЕНИЯ ПРОЦЕССА ОРГАНИЗАЦИИ ВИДА ПРОЕКТНОЙ ДЕЯТЕЛЬНОСТИ (на выбор), УЧИТЫВАЯ СПЕЦИФИКУ  ДАННОГО ТИПА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123728" y="3789040"/>
            <a:ext cx="6804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Генерирование идеи – работа в команде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 деятельности команды: презентация каждой идеи (5-7 минут).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Команды коллег – задают вопросы, уточняют, выявляют особенности организации занятий подводят к обобщению и рекомендациям (не оценивают, не критикуют).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Подведение итогов выполнения практического задания.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google.ru/url?sa=i&amp;source=imgres&amp;cd=&amp;ved=0CAYQjBwwAGoVChMI2aH1nqm9xwIVChQsCh1PywPk&amp;url=http%3A%2F%2Fabhinavpmp.com%2Fwp-content%2Fuploads%2Fmeeting-with-agenda.jpg&amp;ei=v7_YVZnGNIqosAHPlo-gDg&amp;psig=AFQjCNEse_EMZAIbBneH9ncjsjqjjDw1gQ&amp;ust=14403546239837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" t="-29400" r="-199" b="29400"/>
          <a:stretch/>
        </p:blipFill>
        <p:spPr bwMode="auto">
          <a:xfrm>
            <a:off x="6444208" y="5029200"/>
            <a:ext cx="2449488" cy="16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96" y="6381328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004048" y="260648"/>
            <a:ext cx="3743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476672"/>
            <a:ext cx="2880320" cy="4388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ctr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Narrow" pitchFamily="34" charset="0"/>
              </a:rPr>
              <a:t>Типы и виды проектов: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44926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1124744"/>
            <a:ext cx="6263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тип: Исследовательские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Научно-практические конференции, семинары, круглые столы, дни науки, фестивали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и т.д.</a:t>
            </a: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716016" y="1916832"/>
            <a:ext cx="397416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2. тип:  Информационные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создание базы данных в ПОО;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 создание </a:t>
            </a:r>
            <a:r>
              <a:rPr lang="en-US" b="1" dirty="0" smtClean="0">
                <a:latin typeface="Arial Narrow" pitchFamily="34" charset="0"/>
              </a:rPr>
              <a:t>Web</a:t>
            </a:r>
            <a:r>
              <a:rPr lang="ru-RU" b="1" dirty="0" smtClean="0">
                <a:latin typeface="Arial Narrow" pitchFamily="34" charset="0"/>
              </a:rPr>
              <a:t>-сайта;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создание программного продукта и т.д..</a:t>
            </a:r>
            <a:endParaRPr lang="ru-RU" dirty="0" smtClean="0"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67371" y="2482443"/>
            <a:ext cx="68130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3. тип: Творческие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сценарий видеофильма,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спектакля; программы к праздникам;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план сочинения, статьи репортажа, дизайна и рубрик газеты,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 альманаха, альбома и прочее; экспедиция, спортивная игра; и т.д.</a:t>
            </a:r>
            <a:endParaRPr lang="ru-RU" dirty="0" smtClean="0">
              <a:latin typeface="Arial Narrow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187624" y="4061683"/>
            <a:ext cx="64087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4. Игровые проекты.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Дни открытых дверей (презентации ОПОП,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Arial Narrow" pitchFamily="34" charset="0"/>
              </a:rPr>
              <a:t>профориентационное</a:t>
            </a:r>
            <a:r>
              <a:rPr lang="ru-RU" b="1" dirty="0" smtClean="0">
                <a:latin typeface="Arial Narrow" pitchFamily="34" charset="0"/>
              </a:rPr>
              <a:t> тестирование);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Arial Narrow" pitchFamily="34" charset="0"/>
              </a:rPr>
              <a:t>профориентационные</a:t>
            </a:r>
            <a:r>
              <a:rPr lang="ru-RU" b="1" dirty="0" smtClean="0">
                <a:latin typeface="Arial Narrow" pitchFamily="34" charset="0"/>
              </a:rPr>
              <a:t> экскурсии и профессиональные пробы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Narrow" pitchFamily="34" charset="0"/>
              </a:rPr>
              <a:t>на площадке организаций-работодателей;  и т.д.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89240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5.тип:  Практические проекты – образовательные </a:t>
            </a:r>
          </a:p>
          <a:p>
            <a:r>
              <a:rPr lang="ru-RU" b="1" dirty="0" smtClean="0"/>
              <a:t>дипломное/курсовое  проектирование,  практические и лабораторные занятия,  презентации ОПОП,   и т.д.</a:t>
            </a:r>
            <a:endParaRPr lang="ru-RU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196752"/>
          <a:ext cx="7824192" cy="1402080"/>
        </p:xfrm>
        <a:graphic>
          <a:graphicData uri="http://schemas.openxmlformats.org/drawingml/2006/table">
            <a:tbl>
              <a:tblPr/>
              <a:tblGrid>
                <a:gridCol w="2724694"/>
                <a:gridCol w="2444783"/>
                <a:gridCol w="2654715"/>
              </a:tblGrid>
              <a:tr h="593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Виды профессиональной деятельности педагога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(УПД-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НИД-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ОПД-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ОТД-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ТД-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НУ-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, НЗ-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Вид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организационной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Развиваемые ОК обучающегося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23528" y="764704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 исследовательского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проекта:___________________________________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4048" y="260648"/>
            <a:ext cx="3743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852936"/>
            <a:ext cx="46085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от 8 сентября 2015 г. N 608н Об утверждении профессионального стандарта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Зарегистрировано в Минюсте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12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 сентября 2015 г. № 38993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48064" y="2852936"/>
            <a:ext cx="3744416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10, 11 Приказа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1 июля 2013 г. №  499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Порядка организации и осуществления образовательной деятельности по дополнительным профессиональным программам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ППП «Педагогика и психология профессионального образования»)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компетенции обучающихся (слушателей)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соответствовать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требованиям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ФГОС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 по направлению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44.03.04 Профессиональное обучение (по отраслям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Министерства образования и науки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 1 октября 2015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1085.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4653136"/>
            <a:ext cx="46085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Минобрнауки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России от 28.07ю.2014 №805(ред. От 09.04.2015)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 утверждении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федерального государственного образовательного стандарта среднего профессионального образования по специальности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10.02.01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и технология защиты информации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(Зарегистрировано в Минюсте России 21.08.2014 №33750).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0"/>
            <a:ext cx="43341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РАЗДАТОЧНЫЙ МАТЕРИАЛ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453336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ЗАДАНИЯ: </a:t>
            </a:r>
            <a:endParaRPr lang="ru-RU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ПРЕДСТАВЬТЕ ХАРАКТЕРИСТИКУ ПРОЕКТНОЙ ДЕЯТЕЛЬНОСТИ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ОПИШИТЕ НАПРАВЛЕНИЯ ДЕЯТЕЛЬНОСТИ ПЕДАГОГА И ОБУЧАЮЩЕГОСЯ   В ПРОЦЕССЕ ОРГАНИЗАЦИИ ПРОЕКТНОЙ ДЕЯТЕЛЬНОСТИ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rgbClr val="FF00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ВЫЯВИТЕ ОСНОВНЫЕ ПОДХОДЫ К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ОЦЕНИВАНИЮ ПРОЕКТНОЙ ДЕЯТЕЛЬНОСТИ</a:t>
            </a: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4048" y="260648"/>
            <a:ext cx="3743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20661" y="4108431"/>
            <a:ext cx="49342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РАЗДАТОЧНЫЙ МАТЕРИАЛ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149080"/>
            <a:ext cx="360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Практикум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«Проектно-исследовательская деятельность»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arketingland.com/wp-content/ml-loads/2015/01/laptop-folder-file-binder-ss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5628"/>
            <a:ext cx="3500692" cy="184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00.infourok.ru/images/doc/265/269969/1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243408"/>
            <a:ext cx="2880320" cy="2160240"/>
          </a:xfrm>
          <a:prstGeom prst="rect">
            <a:avLst/>
          </a:prstGeom>
          <a:noFill/>
        </p:spPr>
      </p:pic>
      <p:pic>
        <p:nvPicPr>
          <p:cNvPr id="8" name="Picture 2" descr="http://www.haberci.org/uploads/haber/h_14015543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1" t="-28777" r="-661" b="28777"/>
          <a:stretch/>
        </p:blipFill>
        <p:spPr bwMode="auto">
          <a:xfrm>
            <a:off x="2987824" y="4509120"/>
            <a:ext cx="3468847" cy="184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904" y="6453336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" y="620688"/>
            <a:ext cx="1691679" cy="710952"/>
          </a:xfrm>
        </p:spPr>
        <p:txBody>
          <a:bodyPr/>
          <a:lstStyle/>
          <a:p>
            <a:r>
              <a:rPr lang="ru-RU" sz="2400" b="1" dirty="0" smtClean="0"/>
              <a:t>ВЕДУЩИЕ </a:t>
            </a:r>
            <a:br>
              <a:rPr lang="ru-RU" sz="2400" b="1" dirty="0" smtClean="0"/>
            </a:br>
            <a:r>
              <a:rPr lang="ru-RU" sz="2400" b="1" dirty="0" smtClean="0"/>
              <a:t>ИДЕИ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4176464" cy="47180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Развитие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err="1" smtClean="0">
                <a:latin typeface="Arial Narrow" pitchFamily="34" charset="0"/>
              </a:rPr>
              <a:t>Полипрофессиональное</a:t>
            </a:r>
            <a:r>
              <a:rPr lang="ru-RU" sz="1600" b="1" dirty="0" smtClean="0">
                <a:latin typeface="Arial Narrow" pitchFamily="34" charset="0"/>
              </a:rPr>
              <a:t> сообщество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Местное сообщество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Регионализация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Включенное участие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Диалог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Кооперация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latin typeface="Arial Narrow" pitchFamily="34" charset="0"/>
              </a:rPr>
              <a:t>Человеческие ресурсы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latin typeface="Arial Narrow" pitchFamily="34" charset="0"/>
              </a:rPr>
              <a:t>Управление ресурсами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Сетевое взаимодействие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Педагогическая поддержка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 smtClean="0">
                <a:latin typeface="Arial Narrow" pitchFamily="34" charset="0"/>
              </a:rPr>
              <a:t>Ресурсные центры</a:t>
            </a:r>
          </a:p>
        </p:txBody>
      </p:sp>
      <p:pic>
        <p:nvPicPr>
          <p:cNvPr id="4102" name="Рисунок 3" descr="логотип Ассоциац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16632"/>
            <a:ext cx="2918323" cy="16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932040" y="1772816"/>
            <a:ext cx="3997648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Идеи кооперации и коллективного  управления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923928" y="2924944"/>
            <a:ext cx="4968552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– это «РАБОТА С БУДУЩИМ»</a:t>
            </a:r>
          </a:p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развитием – управление ресурсами сообществ</a:t>
            </a:r>
          </a:p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Кооперация для консолидации, обмена и приумножения ресурсов развития</a:t>
            </a:r>
          </a:p>
          <a:p>
            <a:pPr marL="514350" marR="0" lvl="0" indent="-51435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romanUcPeriod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Диалог, сетевое взаимодействие, СОЦИАЛЬНОЕ ПАРТНЕРСТВО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419872" y="620688"/>
          <a:ext cx="5328592" cy="822960"/>
        </p:xfrm>
        <a:graphic>
          <a:graphicData uri="http://schemas.openxmlformats.org/drawingml/2006/table">
            <a:tbl>
              <a:tblPr/>
              <a:tblGrid>
                <a:gridCol w="532859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симпозиум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в интересах устойчивого развития для всех поколений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договор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 февраля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2016г., Минск, БГПУ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8" descr="historian_write_book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89240"/>
            <a:ext cx="11366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00717" y="6309320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27  октября 2016 г.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248798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/>
              <a:t>Аудитор</a:t>
            </a:r>
            <a:r>
              <a:rPr lang="ru-RU" sz="1600" b="1" dirty="0" smtClean="0"/>
              <a:t>ная </a:t>
            </a:r>
            <a:r>
              <a:rPr lang="ru-RU" sz="1600" b="1" dirty="0" smtClean="0"/>
              <a:t>деятельность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348880"/>
            <a:ext cx="33219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Научно-техническое творчество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356992"/>
            <a:ext cx="1979712" cy="375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Конкурсы 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005064"/>
            <a:ext cx="1861792" cy="3255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17938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Командное обучение</a:t>
            </a:r>
            <a:endParaRPr lang="ru-RU" sz="14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437112"/>
            <a:ext cx="19796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«Зона доверия»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412776"/>
            <a:ext cx="446449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Проектно-исследовательский комплекс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708920"/>
            <a:ext cx="296545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/>
              <a:t>Лабораторный комплекс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3501008"/>
            <a:ext cx="30543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Интерактивная среда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517232"/>
            <a:ext cx="34417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Система оценки качества исследовательской деятельности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5157192"/>
            <a:ext cx="2969716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Мониторинг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4509120"/>
            <a:ext cx="316865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Интерактивное взаимодействие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«Исследовательская деятельность обучающихся СПО: проблемы и перспективы»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005064"/>
            <a:ext cx="356388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Зона индивидуальной работы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1052736"/>
            <a:ext cx="2846677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/>
              <a:t>Внеаудиторная  </a:t>
            </a:r>
            <a:r>
              <a:rPr lang="ru-RU" sz="1600" b="1" dirty="0" smtClean="0"/>
              <a:t>деятельность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2780928"/>
            <a:ext cx="34574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Исследовательская </a:t>
            </a:r>
            <a:r>
              <a:rPr lang="ru-RU" dirty="0"/>
              <a:t>деятельности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3789040"/>
            <a:ext cx="2123728" cy="358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Олимпиады  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1988840"/>
            <a:ext cx="305461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/>
              <a:t>Проектирование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дипломных/курсовых </a:t>
            </a:r>
            <a:r>
              <a:rPr lang="ru-RU" b="1" dirty="0" smtClean="0"/>
              <a:t>работ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1844824"/>
            <a:ext cx="26148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Проектная </a:t>
            </a:r>
            <a:r>
              <a:rPr lang="ru-RU" dirty="0"/>
              <a:t>деятельности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5661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Критерии и показатели оценивания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качества </a:t>
            </a:r>
            <a:r>
              <a:rPr lang="ru-RU" sz="1200" b="1" dirty="0" smtClean="0"/>
              <a:t>исследовательской деятельности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Модель организации исследовательской деятельности в ПОО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00192" y="4293096"/>
            <a:ext cx="2348136" cy="358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Конференции  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4725144"/>
            <a:ext cx="2348136" cy="358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Форумы  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6237312"/>
            <a:ext cx="670433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/>
              <a:t>«Индивидуальные программы - образовательные маршруты </a:t>
            </a:r>
            <a:r>
              <a:rPr lang="ru-RU" sz="1600" b="1" dirty="0" smtClean="0"/>
              <a:t>обучения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p-mediagroup.com/wp-content/uploads/2013/03/DEk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19442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 descr="E:\Анкета талантливой молодеж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832648" cy="62501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4799" y="6309320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2636912"/>
            <a:ext cx="792088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err="1">
                <a:ea typeface="Times New Roman" pitchFamily="18" charset="0"/>
                <a:cs typeface="Arial" charset="0"/>
              </a:rPr>
              <a:t>Иванычева</a:t>
            </a:r>
            <a:r>
              <a:rPr lang="ru-RU" b="1" dirty="0">
                <a:ea typeface="Times New Roman" pitchFamily="18" charset="0"/>
                <a:cs typeface="Arial" charset="0"/>
              </a:rPr>
              <a:t> Татьяна Алексеевна</a:t>
            </a:r>
          </a:p>
          <a:p>
            <a:pPr algn="ctr" eaLnBrk="0" hangingPunct="0"/>
            <a:r>
              <a:rPr lang="ru-RU" b="1" dirty="0">
                <a:ea typeface="Times New Roman" pitchFamily="18" charset="0"/>
                <a:cs typeface="Arial" charset="0"/>
              </a:rPr>
              <a:t>к.с.н. доцент, начальник отдела программно-методич</a:t>
            </a:r>
            <a:r>
              <a:rPr lang="ru-RU" sz="1600" b="1" dirty="0">
                <a:ea typeface="Times New Roman" pitchFamily="18" charset="0"/>
                <a:cs typeface="Arial" charset="0"/>
              </a:rPr>
              <a:t>еского сопровождения профессионального образования Центра непрерывного профессионального образования ГАОУ ТО ДПО "ТОГИРРО«</a:t>
            </a:r>
          </a:p>
          <a:p>
            <a:pPr algn="ctr"/>
            <a:r>
              <a:rPr lang="ru-RU" sz="1600" b="1" dirty="0">
                <a:ea typeface="Times New Roman" pitchFamily="18" charset="0"/>
                <a:cs typeface="Arial" charset="0"/>
              </a:rPr>
              <a:t>Федеральный эксперт качества профессионального образования РФ</a:t>
            </a:r>
          </a:p>
          <a:p>
            <a:pPr algn="ctr"/>
            <a:r>
              <a:rPr lang="ru-RU" sz="1600" b="1" dirty="0">
                <a:ea typeface="Times New Roman" pitchFamily="18" charset="0"/>
                <a:cs typeface="Arial" charset="0"/>
              </a:rPr>
              <a:t>Почетный работник высшего профессионального образования РФ</a:t>
            </a:r>
          </a:p>
          <a:p>
            <a:pPr algn="ctr"/>
            <a:r>
              <a:rPr lang="ru-RU" sz="1600" b="1" dirty="0">
                <a:ea typeface="Times New Roman" pitchFamily="18" charset="0"/>
                <a:cs typeface="Arial" charset="0"/>
              </a:rPr>
              <a:t> профессор РАЕ</a:t>
            </a:r>
            <a:r>
              <a:rPr lang="en-US" sz="1600" b="1" dirty="0">
                <a:ea typeface="Times New Roman" pitchFamily="18" charset="0"/>
                <a:cs typeface="Arial" charset="0"/>
              </a:rPr>
              <a:t>, DOCTOR OF SCIENCE, HONORIS CAUSA</a:t>
            </a:r>
            <a:endParaRPr lang="ru-RU" sz="1600" b="1" dirty="0"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1600" b="1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1600" b="1" dirty="0" smtClean="0"/>
              <a:t>ivanicheva_ta@mail.ru</a:t>
            </a:r>
            <a:endParaRPr lang="ru-RU" sz="1600" b="1" dirty="0" smtClean="0"/>
          </a:p>
          <a:p>
            <a:pPr algn="ctr" eaLnBrk="0" hangingPunct="0"/>
            <a:r>
              <a:rPr lang="ru-RU" sz="1600" b="1" dirty="0" smtClean="0">
                <a:ea typeface="Times New Roman" pitchFamily="18" charset="0"/>
                <a:cs typeface="Arial" charset="0"/>
              </a:rPr>
              <a:t>8 </a:t>
            </a:r>
            <a:r>
              <a:rPr lang="ru-RU" sz="1600" b="1" dirty="0">
                <a:ea typeface="Times New Roman" pitchFamily="18" charset="0"/>
                <a:cs typeface="Arial" charset="0"/>
              </a:rPr>
              <a:t>(3452) 59-83-85, 8-912-929-04-39.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78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51720" y="1052736"/>
            <a:ext cx="35861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3" tIns="40736" rIns="81473" bIns="40736">
            <a:spAutoFit/>
          </a:bodyPr>
          <a:lstStyle>
            <a:lvl1pPr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3300"/>
                </a:solidFill>
              </a:rPr>
              <a:t>ТЮМЕНСКИЙ ОБЛАСТНОЙ ГОСУДАРСТВЕННЫЙ ИНСТИТУТ</a:t>
            </a:r>
            <a:br>
              <a:rPr lang="ru-RU" altLang="ru-RU" sz="900" b="1" dirty="0">
                <a:solidFill>
                  <a:srgbClr val="003300"/>
                </a:solidFill>
              </a:rPr>
            </a:br>
            <a:r>
              <a:rPr lang="ru-RU" altLang="ru-RU" sz="900" b="1" dirty="0">
                <a:solidFill>
                  <a:srgbClr val="003300"/>
                </a:solidFill>
              </a:rPr>
              <a:t>РАЗВИТИЯ РЕГИОНАЛЬНОГО ОБРАЗОВАНИЯ (ТОГИРРО)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4799" y="6309320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1438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ВОПРОС 1. «</a:t>
            </a:r>
            <a:r>
              <a:rPr lang="ru-RU" sz="2000" b="1" dirty="0" smtClean="0">
                <a:solidFill>
                  <a:srgbClr val="7030A0"/>
                </a:solidFill>
              </a:rPr>
              <a:t>Социальный </a:t>
            </a:r>
            <a:r>
              <a:rPr lang="ru-RU" sz="2000" b="1" dirty="0" smtClean="0">
                <a:solidFill>
                  <a:srgbClr val="7030A0"/>
                </a:solidFill>
              </a:rPr>
              <a:t>договор 2.0</a:t>
            </a:r>
            <a:r>
              <a:rPr lang="ru-RU" sz="2000" b="1" dirty="0" smtClean="0">
                <a:solidFill>
                  <a:srgbClr val="7030A0"/>
                </a:solidFill>
              </a:rPr>
              <a:t>.»: основные подходы к практике реализации в Тюменской области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84482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Aharoni" pitchFamily="2" charset="-79"/>
              </a:rPr>
              <a:t>Кускова Марина Валентиновна, </a:t>
            </a:r>
          </a:p>
          <a:p>
            <a:pPr algn="ctr"/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Aharoni" pitchFamily="2" charset="-79"/>
              </a:rPr>
              <a:t>к.п.н., доцент,</a:t>
            </a:r>
            <a:r>
              <a:rPr lang="ru-RU" sz="1600" b="1" dirty="0" smtClean="0">
                <a:solidFill>
                  <a:srgbClr val="000000"/>
                </a:solidFill>
                <a:latin typeface="Arial Narrow" pitchFamily="34" charset="0"/>
                <a:cs typeface="Aharoni" pitchFamily="2" charset="-79"/>
              </a:rPr>
              <a:t> проректор ТОГИРРО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600" b="1" dirty="0" smtClean="0">
                <a:latin typeface="Arial Narrow" pitchFamily="34" charset="0"/>
                <a:ea typeface="Times New Roman" pitchFamily="18" charset="0"/>
                <a:cs typeface="Aharoni" pitchFamily="2" charset="-79"/>
              </a:rPr>
              <a:t> </a:t>
            </a:r>
            <a:endParaRPr lang="ru-RU" sz="1600" b="1" dirty="0"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8085" y="61555"/>
            <a:ext cx="5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 Тюменской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620688"/>
            <a:ext cx="35861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3" tIns="40736" rIns="81473" bIns="40736">
            <a:spAutoFit/>
          </a:bodyPr>
          <a:lstStyle>
            <a:lvl1pPr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3300"/>
                </a:solidFill>
              </a:rPr>
              <a:t>ТЮМЕНСКИЙ ОБЛАСТНОЙ ГОСУДАРСТВЕННЫЙ ИНСТИТУТ</a:t>
            </a:r>
            <a:br>
              <a:rPr lang="ru-RU" altLang="ru-RU" sz="900" b="1" dirty="0">
                <a:solidFill>
                  <a:srgbClr val="003300"/>
                </a:solidFill>
              </a:rPr>
            </a:br>
            <a:r>
              <a:rPr lang="ru-RU" altLang="ru-RU" sz="900" b="1" dirty="0">
                <a:solidFill>
                  <a:srgbClr val="003300"/>
                </a:solidFill>
              </a:rPr>
              <a:t>РАЗВИТИЯ РЕГИОНАЛЬНОГО ОБРАЗОВАНИЯ (ТОГИРРО)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692696"/>
            <a:ext cx="2835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Дискуссионная площадка  «5 вопросов»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2483768" cy="220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87824" y="3429000"/>
            <a:ext cx="59046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Составляющие стандарта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алгоритм работы с коллективом (внутри коллектива) – как базовый инвариант набора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обязательных действий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который, в свою очередь, может и должен дополняться вариативным перечнем мероприятий с учётом особенностей конкретного коллектива;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базовый перечень управленческих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инструментов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ориентированных на реализацию сформированного плана действий (инвариант технологии управления изменениями);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минимальный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спектр вопросов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(задач), которые определяются в качестве обязательных для решения в текущем учебном году во всех педагогических коллективах (может дополняться, исходя из анализа уровня выполнения задачи в конкретном коллективе).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Механизм реализации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регионального стандарта профессионального роста педагогического коллектива в 2016-2017 учебном году -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«социальный договор 2.0»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27784" y="2492896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Тема конференции АВГУСТ 2016 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Региональный стандарт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профессионального роста педагогического коллектива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механизм его реализации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085184"/>
            <a:ext cx="204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http://demolit.com/conf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6309320"/>
            <a:ext cx="255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«Социальный </a:t>
            </a:r>
            <a:r>
              <a:rPr lang="ru-RU" sz="1200" b="1" dirty="0" smtClean="0"/>
              <a:t>договор </a:t>
            </a:r>
            <a:r>
              <a:rPr lang="ru-RU" sz="1200" b="1" dirty="0" smtClean="0"/>
              <a:t>1.0.» 2015 Г. 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00717" y="6309320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27  октября 2016 г.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</a:rPr>
              <a:t>Социальный договор 2.0</a:t>
            </a:r>
            <a:r>
              <a:rPr lang="ru-RU" sz="2000" b="1" dirty="0" smtClean="0">
                <a:solidFill>
                  <a:srgbClr val="7030A0"/>
                </a:solidFill>
              </a:rPr>
              <a:t>.»: основные подходы к практике реализации  ПОО СПО Тюменской области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8085" y="61555"/>
            <a:ext cx="5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 Тюменской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836712"/>
            <a:ext cx="35861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3" tIns="40736" rIns="81473" bIns="40736">
            <a:spAutoFit/>
          </a:bodyPr>
          <a:lstStyle>
            <a:lvl1pPr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3300"/>
                </a:solidFill>
              </a:rPr>
              <a:t>ТЮМЕНСКИЙ ОБЛАСТНОЙ ГОСУДАРСТВЕННЫЙ ИНСТИТУТ</a:t>
            </a:r>
            <a:br>
              <a:rPr lang="ru-RU" altLang="ru-RU" sz="900" b="1" dirty="0">
                <a:solidFill>
                  <a:srgbClr val="003300"/>
                </a:solidFill>
              </a:rPr>
            </a:br>
            <a:r>
              <a:rPr lang="ru-RU" altLang="ru-RU" sz="900" b="1" dirty="0">
                <a:solidFill>
                  <a:srgbClr val="003300"/>
                </a:solidFill>
              </a:rPr>
              <a:t>РАЗВИТИЯ РЕГИОНАЛЬНОГО ОБРАЗОВАНИЯ (ТОГИРРО)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08720"/>
            <a:ext cx="2835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Дискуссионная площадка  «5 вопросов»</a:t>
            </a:r>
          </a:p>
        </p:txBody>
      </p:sp>
      <p:pic>
        <p:nvPicPr>
          <p:cNvPr id="10" name="Picture 2" descr="http://www.google.ru/url?sa=i&amp;source=imgres&amp;cd=&amp;ved=0CAYQjBwwAGoVChMI2aH1nqm9xwIVChQsCh1PywPk&amp;url=http%3A%2F%2Fabhinavpmp.com%2Fwp-content%2Fuploads%2Fmeeting-with-agenda.jpg&amp;ei=v7_YVZnGNIqosAHPlo-gDg&amp;psig=AFQjCNEse_EMZAIbBneH9ncjsjqjjDw1gQ&amp;ust=144035462398374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" t="-29400" r="-199" b="29400"/>
          <a:stretch/>
        </p:blipFill>
        <p:spPr bwMode="auto">
          <a:xfrm>
            <a:off x="5508104" y="1772816"/>
            <a:ext cx="2449488" cy="16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3568" y="3552110"/>
            <a:ext cx="76683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Генерирование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идеи – работа в команде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Команды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коллег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предлагают, задают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вопросы, уточняют, выявляют особенности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реализации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СД.2.0 в СПО,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подводят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 обобщению и рекомендациям </a:t>
            </a:r>
            <a:endParaRPr lang="ru-RU" sz="1400" b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лушают все идеи и мнения,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оценивают, не критикуют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)!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indent="2190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Презентация </a:t>
            </a:r>
            <a:r>
              <a:rPr lang="ru-RU" sz="1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деятельности команды: презентация каждой идеи (2 минуты). 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564904"/>
            <a:ext cx="2325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Технология проведения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Дискуссионной площадки: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843808" y="4946687"/>
            <a:ext cx="57606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группы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участников (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 групп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(1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 заданием участников практикума.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практико-ориентированных заданий по группам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участников,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задания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Представление результатов о проделанной работе.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941168"/>
            <a:ext cx="2325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Этапы проведения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Дискуссионной площадки: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6596390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27  октября 2016 г.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Социальный договор 2.0</a:t>
            </a:r>
            <a:r>
              <a:rPr lang="ru-RU" b="1" dirty="0" smtClean="0">
                <a:solidFill>
                  <a:srgbClr val="7030A0"/>
                </a:solidFill>
              </a:rPr>
              <a:t>.»: основные подходы к практике реализации в системе профессиональных образовательных организаций (ПОО)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среднего профессионального образования (СПО)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2360" y="2564904"/>
            <a:ext cx="881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Задание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8085" y="61555"/>
            <a:ext cx="5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 Тюменской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836712"/>
            <a:ext cx="35861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473" tIns="40736" rIns="81473" bIns="40736">
            <a:spAutoFit/>
          </a:bodyPr>
          <a:lstStyle>
            <a:lvl1pPr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3300"/>
                </a:solidFill>
              </a:rPr>
              <a:t>ТЮМЕНСКИЙ ОБЛАСТНОЙ ГОСУДАРСТВЕННЫЙ ИНСТИТУТ</a:t>
            </a:r>
            <a:br>
              <a:rPr lang="ru-RU" altLang="ru-RU" sz="900" b="1" dirty="0">
                <a:solidFill>
                  <a:srgbClr val="003300"/>
                </a:solidFill>
              </a:rPr>
            </a:br>
            <a:r>
              <a:rPr lang="ru-RU" altLang="ru-RU" sz="900" b="1" dirty="0">
                <a:solidFill>
                  <a:srgbClr val="003300"/>
                </a:solidFill>
              </a:rPr>
              <a:t>РАЗВИТИЯ РЕГИОНАЛЬНОГО ОБРАЗОВАНИЯ (ТОГИРРО)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08720"/>
            <a:ext cx="2835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Дискуссионная площадка  «5 вопросов»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3429000"/>
          <a:ext cx="7344816" cy="2943592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226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А.Преемственность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-в содержании образования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в технологиях обучения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в требованиях к результатам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Б. Профессиональная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культура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конструктивное общение (профессиональные объединения)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коллективная ответственность (мотивирующее управление)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общественная открытость (клубная деятельность)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В. Моделирование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сред развития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уклад, традиции (духовно-нравственная,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социо-культурная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среда) 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мобильные пространства (предметно-развивающая,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профориентационная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среда)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профессиональный оптимизм (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здоровьеформирующая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среда,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IT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-среда)</a:t>
                      </a:r>
                    </a:p>
                  </a:txBody>
                  <a:tcPr marL="42489" marR="42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227687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ВОПРОС 2</a:t>
            </a:r>
            <a:r>
              <a:rPr lang="ru-RU" sz="1400" dirty="0" smtClean="0"/>
              <a:t>. </a:t>
            </a:r>
            <a:r>
              <a:rPr lang="ru-RU" sz="1400" b="1" dirty="0" smtClean="0"/>
              <a:t>Алгоритм </a:t>
            </a:r>
            <a:r>
              <a:rPr lang="ru-RU" sz="1400" b="1" dirty="0" smtClean="0"/>
              <a:t>реализации Социального договора </a:t>
            </a:r>
            <a:r>
              <a:rPr lang="ru-RU" sz="1400" b="1" dirty="0" smtClean="0"/>
              <a:t>2.0 </a:t>
            </a:r>
            <a:r>
              <a:rPr lang="ru-RU" sz="1200" b="1" dirty="0" smtClean="0"/>
              <a:t>(ДОУ, ОО, МОУО)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924944"/>
            <a:ext cx="27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Инструменты реализации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924944"/>
            <a:ext cx="277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Направления </a:t>
            </a:r>
            <a:r>
              <a:rPr lang="ru-RU" b="1" dirty="0" smtClean="0">
                <a:solidFill>
                  <a:srgbClr val="FF0000"/>
                </a:solidFill>
              </a:rPr>
              <a:t>реализации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6453336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27  октября 2016 г.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petrowctrust.com/uploads/pressure_sign_paper_500_clr_92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599" y="-228599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200" y="1268760"/>
            <a:ext cx="8291264" cy="52082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1 . </a:t>
            </a:r>
            <a:r>
              <a:rPr lang="ru-RU" sz="2000" dirty="0">
                <a:latin typeface="+mn-lt"/>
                <a:cs typeface="+mn-cs"/>
              </a:rPr>
              <a:t>строка – заголовок, включающий ключевое слово/ словосочетание –</a:t>
            </a:r>
            <a:r>
              <a:rPr lang="ru-RU" sz="1600" dirty="0">
                <a:latin typeface="+mn-lt"/>
                <a:cs typeface="+mn-cs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Социальный договор 2.0.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Проектирование образовательных маршрутов профессионального роста педагогических коллективов </a:t>
            </a:r>
            <a:r>
              <a:rPr lang="ru-RU" sz="2000" b="1" dirty="0" smtClean="0">
                <a:solidFill>
                  <a:srgbClr val="7030A0"/>
                </a:solidFill>
              </a:rPr>
              <a:t>ПОО</a:t>
            </a:r>
          </a:p>
          <a:p>
            <a:pPr algn="ctr"/>
            <a:r>
              <a:rPr lang="ru-RU" sz="2400" b="1" dirty="0" smtClean="0"/>
              <a:t> </a:t>
            </a:r>
            <a:endParaRPr lang="ru-RU" sz="2000" dirty="0" smtClean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+mn-lt"/>
                <a:cs typeface="+mn-cs"/>
              </a:rPr>
              <a:t>2 </a:t>
            </a:r>
            <a:r>
              <a:rPr lang="ru-RU" sz="2000" dirty="0">
                <a:latin typeface="+mn-lt"/>
                <a:cs typeface="+mn-cs"/>
              </a:rPr>
              <a:t>строка – два прилагательных</a:t>
            </a:r>
            <a:r>
              <a:rPr lang="ru-RU" sz="1600" dirty="0">
                <a:latin typeface="+mn-lt"/>
                <a:cs typeface="+mn-cs"/>
              </a:rPr>
              <a:t> –</a:t>
            </a:r>
          </a:p>
          <a:p>
            <a:pPr marL="342900" indent="-342900" algn="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АКТУАЛЬНЫЙ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, НЕОБХОДИМЫЙ…</a:t>
            </a:r>
            <a:endParaRPr lang="ru-RU" sz="24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+mn-lt"/>
                <a:cs typeface="+mn-cs"/>
              </a:rPr>
              <a:t>3 </a:t>
            </a:r>
            <a:r>
              <a:rPr lang="ru-RU" sz="2000" dirty="0">
                <a:latin typeface="+mn-lt"/>
                <a:cs typeface="+mn-cs"/>
              </a:rPr>
              <a:t>строка – три глагола</a:t>
            </a:r>
            <a:r>
              <a:rPr lang="ru-RU" sz="1600" dirty="0">
                <a:latin typeface="+mn-lt"/>
                <a:cs typeface="+mn-cs"/>
              </a:rPr>
              <a:t> </a:t>
            </a:r>
          </a:p>
          <a:p>
            <a:pPr marL="342900" indent="-342900" algn="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7030A0"/>
                </a:solidFill>
                <a:latin typeface="+mn-lt"/>
                <a:cs typeface="+mn-cs"/>
              </a:rPr>
              <a:t>ИССЛЕДОВАТЬ, СТРУКТУРИРОВАТЬ,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АДАПТИРОВАТЬ…</a:t>
            </a:r>
            <a:endParaRPr lang="ru-RU" sz="20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  <a:cs typeface="+mn-cs"/>
              </a:rPr>
              <a:t>4 строка – фраза несущая определенный смысл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–</a:t>
            </a:r>
          </a:p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+mn-lt"/>
                <a:cs typeface="+mn-cs"/>
              </a:rPr>
              <a:t>«Деятельность – единственный путь к развитию»  </a:t>
            </a:r>
          </a:p>
          <a:p>
            <a:pPr marL="342900" indent="-342900" algn="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+mn-lt"/>
                <a:cs typeface="+mn-cs"/>
              </a:rPr>
              <a:t>Бернард Шоу</a:t>
            </a:r>
          </a:p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«Найди цель – ресурсы найдутся»  </a:t>
            </a:r>
          </a:p>
          <a:p>
            <a:pPr marL="342900" indent="-342900" algn="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Махатма Ганди</a:t>
            </a:r>
          </a:p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+mn-lt"/>
                <a:cs typeface="+mn-cs"/>
              </a:rPr>
              <a:t>«При единении и малое растет …»</a:t>
            </a:r>
          </a:p>
          <a:p>
            <a:pPr marL="342900" indent="-342900" algn="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Саллюстий</a:t>
            </a:r>
            <a:endParaRPr lang="ru-RU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+mn-lt"/>
                <a:cs typeface="+mn-cs"/>
              </a:rPr>
              <a:t>…..</a:t>
            </a:r>
            <a:endParaRPr lang="ru-RU" sz="2000" dirty="0" smtClean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+mn-lt"/>
                <a:cs typeface="+mn-cs"/>
              </a:rPr>
              <a:t>5 </a:t>
            </a:r>
            <a:r>
              <a:rPr lang="ru-RU" sz="2000" dirty="0">
                <a:latin typeface="+mn-lt"/>
                <a:cs typeface="+mn-cs"/>
              </a:rPr>
              <a:t>строка – </a:t>
            </a:r>
            <a:r>
              <a:rPr lang="ru-RU" sz="2000" dirty="0" smtClean="0">
                <a:latin typeface="+mn-lt"/>
                <a:cs typeface="+mn-cs"/>
              </a:rPr>
              <a:t>вывод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Алгоритм </a:t>
            </a: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реализации СД.2.0 </a:t>
            </a: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на основе …</a:t>
            </a:r>
            <a:endParaRPr lang="ru-RU" sz="1600" dirty="0" smtClean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676400" y="152400"/>
            <a:ext cx="3533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СИНКВЕЙН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1063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3" descr="http://petrowctrust.com/uploads/pressure_sign_paper_500_clr_92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2286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48200" y="313237"/>
            <a:ext cx="426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</a:t>
            </a:r>
            <a:endParaRPr kumimoji="0" lang="ru-RU" sz="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27 октября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2016 г.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6453336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27  октября 2016 г.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 пяти вопросов</a:t>
            </a:r>
          </a:p>
          <a:p>
            <a:pPr algn="ctr"/>
            <a:r>
              <a:rPr lang="ru-RU" sz="1400" dirty="0" smtClean="0"/>
              <a:t>предлагает участникам рабочей группы по улучшению процесса на основе разработанной процессной схемы "как есть" последовательно по каждой работе, составляющих процесс  управления  - </a:t>
            </a:r>
            <a:r>
              <a:rPr lang="ru-RU" sz="1400" b="1" dirty="0" smtClean="0"/>
              <a:t>планирование, организация, мотивация, контроль</a:t>
            </a:r>
            <a:r>
              <a:rPr lang="ru-RU" sz="1400" dirty="0" smtClean="0"/>
              <a:t>, задать пять следующих групп вопросов (см. рис.1).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6021288"/>
            <a:ext cx="2098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/>
              <a:t>Рисунок 1. Метод пяти вопросов</a:t>
            </a:r>
            <a:endParaRPr lang="ru-RU" sz="1050" dirty="0"/>
          </a:p>
        </p:txBody>
      </p:sp>
      <p:pic>
        <p:nvPicPr>
          <p:cNvPr id="4" name="Рисунок 3" descr="Рисунок 8. Метод пяти вопросов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608512" cy="322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152400"/>
            <a:ext cx="563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Бизнес-проектирование.</a:t>
            </a:r>
          </a:p>
          <a:p>
            <a:r>
              <a:rPr lang="ru-RU" sz="1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Технология анализа и оптимизации бизнес-процессов</a:t>
            </a:r>
            <a:endParaRPr lang="ru-RU" sz="11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7728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Проектирование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образовательных </a:t>
            </a:r>
            <a:r>
              <a:rPr lang="ru-RU" sz="1600" b="1" dirty="0" smtClean="0">
                <a:solidFill>
                  <a:srgbClr val="7030A0"/>
                </a:solidFill>
              </a:rPr>
              <a:t>маршрутов профессионального роста педагогических коллективов </a:t>
            </a:r>
            <a:r>
              <a:rPr lang="ru-RU" sz="1600" b="1" dirty="0" smtClean="0">
                <a:solidFill>
                  <a:srgbClr val="7030A0"/>
                </a:solidFill>
              </a:rPr>
              <a:t>ПОО СПО ТО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2996952"/>
            <a:ext cx="1840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Педагогический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коллектив ПОО ТО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5013176"/>
            <a:ext cx="1692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Интеллектуальная территория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ПОО  СПО ТО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6538" y="5733256"/>
            <a:ext cx="1872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Ноябрь-декабрь 2016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Январь-март 2017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597" y="3212976"/>
            <a:ext cx="1300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РУМК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ПОО СПО ТО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6453336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27  октября 2016 г.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23528" y="57150"/>
            <a:ext cx="8568952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" descr="Юг"/>
          <p:cNvPicPr>
            <a:picLocks noChangeAspect="1" noChangeArrowheads="1"/>
          </p:cNvPicPr>
          <p:nvPr/>
        </p:nvPicPr>
        <p:blipFill>
          <a:blip r:embed="rId3" cstate="print"/>
          <a:srcRect b="-38"/>
          <a:stretch>
            <a:fillRect/>
          </a:stretch>
        </p:blipFill>
        <p:spPr bwMode="auto">
          <a:xfrm>
            <a:off x="1619672" y="620688"/>
            <a:ext cx="5867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58085" y="61555"/>
            <a:ext cx="5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Единые методические дни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Профессиональных Образовательных Организаций  Тюменской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052736"/>
            <a:ext cx="8820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руководители ПОО ТО, руководители Студенческих Научных Обществ (СНО), заведующие отделениями, председатели методических комиссией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560" y="1628800"/>
            <a:ext cx="784887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«Исследовательская деятельность обучающихся СПО: проблемы и перспективы»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Семинар - «погружение»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sz="44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выработать рекомендации по </a:t>
            </a:r>
            <a:r>
              <a:rPr lang="ru-RU" sz="2000" b="1" u="sng" dirty="0" smtClean="0">
                <a:latin typeface="Arial Narrow" pitchFamily="34" charset="0"/>
              </a:rPr>
              <a:t>развитию системы исследовательской работы </a:t>
            </a:r>
            <a:r>
              <a:rPr lang="ru-RU" sz="2000" b="1" dirty="0" smtClean="0">
                <a:latin typeface="Arial Narrow" pitchFamily="34" charset="0"/>
              </a:rPr>
              <a:t>в ПОО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itchFamily="34" charset="0"/>
              </a:rPr>
              <a:t>на основе </a:t>
            </a:r>
            <a:r>
              <a:rPr lang="ru-RU" sz="2000" b="1" u="sng" dirty="0" smtClean="0">
                <a:latin typeface="Arial Narrow" pitchFamily="34" charset="0"/>
              </a:rPr>
              <a:t>компетентностного подхода.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9592" y="4941168"/>
            <a:ext cx="7920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Елена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Радиковна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к.п.н., заместитель директора УМР ГАПОУ ТО «Тюменский колледж водного транспорта»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Павленко Татьяна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Алиевна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преподаватель, руководитель ЦМК «Социально-гуманитарных и экономических дисциплин» ГАПОУ ТО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Голышмановский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агропедагогический колледж»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93096"/>
            <a:ext cx="176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Модераторы: 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287"/>
            <a:ext cx="1255338" cy="9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3528" y="548680"/>
            <a:ext cx="813690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Представление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участия во Всероссийском конкурсе работ научно-технического творчества студентов, обучающихся по программам среднего профессионального образования</a:t>
            </a:r>
            <a:r>
              <a:rPr lang="ru-RU" dirty="0" smtClean="0"/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Руководители команд победителей конкурса НТТ-2016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5536" y="1844824"/>
            <a:ext cx="8208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Практикумы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А.«Методические приемы, направленные на формирование исследовательской компетенции студентов».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3568" y="2862808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.«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рганизация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исследовательской деятельности в ПОО»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83568" y="3284984"/>
            <a:ext cx="705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«Проектно-исследовательская деятельность»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79104" y="3927539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пыт проектной деятельности студентов, обучающихся по программам среднего профессионального образования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1724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72514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4. «Система оценки качества исследовательской деятельности студентов»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229200"/>
            <a:ext cx="4483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5. Подведение итогов работы площадки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4799" y="6309320"/>
            <a:ext cx="18726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Тюмень, 26  октября 2016 г.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2523</Words>
  <Application>Microsoft Office PowerPoint</Application>
  <PresentationFormat>Экран (4:3)</PresentationFormat>
  <Paragraphs>389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ВЕДУЩИЕ  ИДЕИ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GRAFFA</dc:creator>
  <cp:lastModifiedBy>1</cp:lastModifiedBy>
  <cp:revision>186</cp:revision>
  <cp:lastPrinted>2015-08-18T04:44:56Z</cp:lastPrinted>
  <dcterms:created xsi:type="dcterms:W3CDTF">2013-09-25T17:00:39Z</dcterms:created>
  <dcterms:modified xsi:type="dcterms:W3CDTF">2016-10-27T02:13:17Z</dcterms:modified>
</cp:coreProperties>
</file>