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0" r:id="rId3"/>
    <p:sldId id="298" r:id="rId4"/>
    <p:sldId id="307" r:id="rId5"/>
    <p:sldId id="300" r:id="rId6"/>
    <p:sldId id="308" r:id="rId7"/>
    <p:sldId id="302" r:id="rId8"/>
    <p:sldId id="304" r:id="rId9"/>
    <p:sldId id="301" r:id="rId10"/>
  </p:sldIdLst>
  <p:sldSz cx="12192000" cy="6858000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ssianrobofest.ru/" TargetMode="External"/><Relationship Id="rId7" Type="http://schemas.openxmlformats.org/officeDocument/2006/relationships/hyperlink" Target="http://robolymp.ru/region/tatarstan-respublika/event/22596/" TargetMode="External"/><Relationship Id="rId2" Type="http://schemas.openxmlformats.org/officeDocument/2006/relationships/hyperlink" Target="http://russianrobotics.ru/competition/engineering-project/tasks-for-enterprises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robolymp.ru/region/tatarstan-respublika/event/22582/" TargetMode="External"/><Relationship Id="rId5" Type="http://schemas.openxmlformats.org/officeDocument/2006/relationships/hyperlink" Target="http://robolymp.ru/region/tatarstan-respublika/event/18051/" TargetMode="External"/><Relationship Id="rId4" Type="http://schemas.openxmlformats.org/officeDocument/2006/relationships/hyperlink" Target="http://robolymp.ru/region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РОБОТОТЕХНИЧЕСКИЙ ПРОЕКТ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Рагозина Татьяна Михайловна, </a:t>
            </a:r>
            <a:r>
              <a:rPr lang="ru-RU" dirty="0" err="1" smtClean="0"/>
              <a:t>к.п.н</a:t>
            </a:r>
            <a:r>
              <a:rPr lang="ru-RU" dirty="0" smtClean="0"/>
              <a:t>., доцент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888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241550" y="211511"/>
            <a:ext cx="9950450" cy="79375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+mn-lt"/>
              </a:rPr>
              <a:t/>
            </a:r>
            <a:br>
              <a:rPr lang="ru-RU" sz="2800" dirty="0" smtClean="0">
                <a:latin typeface="+mn-lt"/>
              </a:rPr>
            </a:br>
            <a:r>
              <a:rPr lang="ru-RU" sz="2800" b="1" dirty="0"/>
              <a:t>Робототехнический проект </a:t>
            </a:r>
            <a:r>
              <a:rPr lang="ru-RU" sz="2800" dirty="0"/>
              <a:t>-— творческая деятельность обучающихся, направленная на создание уникального </a:t>
            </a:r>
            <a:r>
              <a:rPr lang="ru-RU" sz="2800" b="1" dirty="0">
                <a:solidFill>
                  <a:schemeClr val="accent1"/>
                </a:solidFill>
              </a:rPr>
              <a:t>программированного</a:t>
            </a:r>
            <a:r>
              <a:rPr lang="ru-RU" sz="2800" dirty="0"/>
              <a:t> </a:t>
            </a:r>
            <a:r>
              <a:rPr lang="ru-RU" sz="2800" b="1" dirty="0">
                <a:solidFill>
                  <a:schemeClr val="accent1"/>
                </a:solidFill>
              </a:rPr>
              <a:t>продукта</a:t>
            </a:r>
            <a:r>
              <a:rPr lang="ru-RU" sz="2800" dirty="0"/>
              <a:t>  </a:t>
            </a:r>
            <a:br>
              <a:rPr lang="ru-RU" sz="2800" dirty="0"/>
            </a:br>
            <a:r>
              <a:rPr lang="ru-RU" sz="2600" b="1" dirty="0" smtClean="0">
                <a:solidFill>
                  <a:srgbClr val="252525"/>
                </a:solidFill>
                <a:latin typeface="+mn-lt"/>
                <a:cs typeface="Times New Roman" panose="02020603050405020304" pitchFamily="18" charset="0"/>
              </a:rPr>
              <a:t>Продукт</a:t>
            </a:r>
            <a:r>
              <a:rPr lang="ru-RU" sz="2600" dirty="0" smtClean="0">
                <a:solidFill>
                  <a:srgbClr val="252525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rgbClr val="252525"/>
                </a:solidFill>
                <a:latin typeface="+mn-lt"/>
                <a:cs typeface="Times New Roman" panose="02020603050405020304" pitchFamily="18" charset="0"/>
              </a:rPr>
              <a:t>робототехнического проекта – </a:t>
            </a:r>
            <a:r>
              <a:rPr lang="ru-RU" sz="2600" b="1" dirty="0">
                <a:solidFill>
                  <a:schemeClr val="accent1"/>
                </a:solidFill>
                <a:latin typeface="+mn-lt"/>
                <a:cs typeface="Times New Roman" panose="02020603050405020304" pitchFamily="18" charset="0"/>
              </a:rPr>
              <a:t>робот(ы)</a:t>
            </a:r>
            <a:r>
              <a:rPr lang="ru-RU" sz="2600" dirty="0">
                <a:solidFill>
                  <a:schemeClr val="accent1"/>
                </a:solidFill>
                <a:latin typeface="+mn-lt"/>
                <a:cs typeface="Times New Roman" panose="02020603050405020304" pitchFamily="18" charset="0"/>
              </a:rPr>
              <a:t>, </a:t>
            </a:r>
            <a:r>
              <a:rPr lang="ru-RU" sz="2600" b="1" dirty="0">
                <a:solidFill>
                  <a:schemeClr val="accent1"/>
                </a:solidFill>
                <a:latin typeface="+mn-lt"/>
                <a:cs typeface="Times New Roman" panose="02020603050405020304" pitchFamily="18" charset="0"/>
              </a:rPr>
              <a:t>комплексы</a:t>
            </a:r>
            <a:r>
              <a:rPr lang="ru-RU" sz="26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+mn-lt"/>
                <a:cs typeface="Times New Roman" panose="02020603050405020304" pitchFamily="18" charset="0"/>
              </a:rPr>
              <a:t>(совокупность </a:t>
            </a:r>
            <a:r>
              <a:rPr lang="ru-RU" sz="2600" dirty="0">
                <a:solidFill>
                  <a:srgbClr val="333333"/>
                </a:solidFill>
                <a:latin typeface="+mn-lt"/>
                <a:cs typeface="Times New Roman" panose="02020603050405020304" pitchFamily="18" charset="0"/>
              </a:rPr>
              <a:t> чего-либо, объединенного вместе, имеющего общее предназначение, и отвечающего какой-либо определённой общей цели</a:t>
            </a:r>
            <a:r>
              <a:rPr lang="ru-RU" sz="2600" dirty="0">
                <a:latin typeface="+mn-lt"/>
                <a:cs typeface="Times New Roman" panose="02020603050405020304" pitchFamily="18" charset="0"/>
              </a:rPr>
              <a:t>), </a:t>
            </a:r>
            <a:r>
              <a:rPr lang="ru-RU" sz="2600" b="1" dirty="0">
                <a:solidFill>
                  <a:schemeClr val="accent1"/>
                </a:solidFill>
                <a:latin typeface="+mn-lt"/>
                <a:cs typeface="Times New Roman" panose="02020603050405020304" pitchFamily="18" charset="0"/>
              </a:rPr>
              <a:t>лаборатории</a:t>
            </a:r>
            <a:r>
              <a:rPr lang="ru-RU" sz="2600" dirty="0">
                <a:solidFill>
                  <a:schemeClr val="accent1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+mn-lt"/>
                <a:cs typeface="Times New Roman" panose="02020603050405020304" pitchFamily="18" charset="0"/>
              </a:rPr>
              <a:t>(оборудование, приспособление для специальных опытов и испытаний).</a:t>
            </a:r>
            <a:r>
              <a:rPr lang="ru-RU" sz="2600" dirty="0">
                <a:solidFill>
                  <a:srgbClr val="252525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solidFill>
                  <a:srgbClr val="252525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2600" dirty="0" smtClean="0">
                <a:solidFill>
                  <a:srgbClr val="252525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2600" dirty="0" smtClean="0">
                <a:solidFill>
                  <a:srgbClr val="252525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2600" dirty="0" smtClean="0">
                <a:solidFill>
                  <a:srgbClr val="252525"/>
                </a:solidFill>
                <a:latin typeface="+mn-lt"/>
                <a:cs typeface="Times New Roman" panose="02020603050405020304" pitchFamily="18" charset="0"/>
              </a:rPr>
            </a:br>
            <a:endParaRPr lang="ru-RU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084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4995" y="238629"/>
            <a:ext cx="8911687" cy="70266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accent1"/>
                </a:solidFill>
              </a:rPr>
              <a:t>1. Цель робототехнического проекта- соревновательная деятельность</a:t>
            </a:r>
            <a:r>
              <a:rPr lang="ru-RU" sz="2000" b="1" dirty="0">
                <a:solidFill>
                  <a:schemeClr val="accent1"/>
                </a:solidFill>
              </a:rPr>
              <a:t/>
            </a:r>
            <a:br>
              <a:rPr lang="ru-RU" sz="2000" b="1" dirty="0">
                <a:solidFill>
                  <a:schemeClr val="accent1"/>
                </a:solidFill>
              </a:rPr>
            </a:br>
            <a:endParaRPr lang="ru-RU" sz="2000" b="1" dirty="0">
              <a:solidFill>
                <a:schemeClr val="accent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671481" y="995086"/>
            <a:ext cx="8059271" cy="806820"/>
          </a:xfrm>
        </p:spPr>
        <p:txBody>
          <a:bodyPr/>
          <a:lstStyle/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pPr algn="ctr"/>
            <a:r>
              <a:rPr lang="ru-RU" sz="2000" b="1" dirty="0"/>
              <a:t>Всероссийский робототехнический фестиваль «</a:t>
            </a:r>
            <a:r>
              <a:rPr lang="ru-RU" sz="2000" b="1" dirty="0" err="1"/>
              <a:t>Робофест</a:t>
            </a:r>
            <a:r>
              <a:rPr lang="ru-RU" sz="2000" b="1" dirty="0"/>
              <a:t>» </a:t>
            </a:r>
            <a:r>
              <a:rPr lang="ru-RU" sz="1400" b="1" dirty="0"/>
              <a:t>(Фонд </a:t>
            </a:r>
            <a:r>
              <a:rPr lang="ru-RU" sz="1400" b="1" dirty="0" smtClean="0"/>
              <a:t>Олега </a:t>
            </a:r>
            <a:r>
              <a:rPr lang="ru-RU" sz="1400" b="1" dirty="0"/>
              <a:t>Дерипаска «Вольное Дело</a:t>
            </a:r>
            <a:r>
              <a:rPr lang="ru-RU" sz="1400" b="1" dirty="0" smtClean="0"/>
              <a:t>», Министерство образования и науки РФ, Агентство стратегических инициатив )</a:t>
            </a:r>
            <a:endParaRPr lang="ru-RU" sz="1400" b="1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2393576" y="2061881"/>
            <a:ext cx="3998259" cy="4136979"/>
          </a:xfrm>
        </p:spPr>
        <p:txBody>
          <a:bodyPr>
            <a:normAutofit/>
          </a:bodyPr>
          <a:lstStyle/>
          <a:p>
            <a:r>
              <a:rPr lang="ru-RU" dirty="0"/>
              <a:t> Направление «Инженерный проект» </a:t>
            </a:r>
            <a:r>
              <a:rPr lang="ru-RU" dirty="0" smtClean="0"/>
              <a:t>проводится </a:t>
            </a:r>
            <a:r>
              <a:rPr lang="ru-RU" dirty="0"/>
              <a:t>в рамках Всероссийской программы «Робототехника: инженерно-технические кадры инновационной России» </a:t>
            </a:r>
            <a:endParaRPr lang="ru-RU" dirty="0" smtClean="0"/>
          </a:p>
          <a:p>
            <a:r>
              <a:rPr lang="ru-RU" dirty="0" smtClean="0"/>
              <a:t>Цель - направить </a:t>
            </a:r>
            <a:r>
              <a:rPr lang="ru-RU" dirty="0"/>
              <a:t>потенциал талантливой молодежи, выявленной в рамках Программы, на решение прикладных </a:t>
            </a:r>
            <a:r>
              <a:rPr lang="ru-RU" dirty="0" smtClean="0"/>
              <a:t>задач конкретных предприятий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7211779" y="1792940"/>
            <a:ext cx="4639561" cy="186466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b="1" dirty="0"/>
              <a:t>Для участников </a:t>
            </a:r>
            <a:r>
              <a:rPr lang="ru-RU" sz="1200" b="1" dirty="0" smtClean="0"/>
              <a:t>Программы (школьники, студенты):</a:t>
            </a:r>
            <a:endParaRPr lang="ru-RU" sz="1200" b="1" dirty="0"/>
          </a:p>
          <a:p>
            <a:pPr marL="179388" indent="-179388">
              <a:lnSpc>
                <a:spcPct val="120000"/>
              </a:lnSpc>
              <a:spcBef>
                <a:spcPts val="0"/>
              </a:spcBef>
            </a:pPr>
            <a:r>
              <a:rPr lang="ru-RU" sz="1200" dirty="0"/>
              <a:t>Стимулирование инженерно-технического творчества у детей и молодежи;</a:t>
            </a:r>
          </a:p>
          <a:p>
            <a:pPr marL="179388" indent="-179388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/>
              <a:t>Освоение </a:t>
            </a:r>
            <a:r>
              <a:rPr lang="ru-RU" sz="1200" dirty="0"/>
              <a:t>навыков проектного мышления и проектной работы в инженерной сфере;</a:t>
            </a:r>
          </a:p>
          <a:p>
            <a:pPr marL="179388" indent="-179388">
              <a:lnSpc>
                <a:spcPct val="120000"/>
              </a:lnSpc>
              <a:spcBef>
                <a:spcPts val="0"/>
              </a:spcBef>
            </a:pPr>
            <a:r>
              <a:rPr lang="ru-RU" sz="1200" dirty="0" smtClean="0"/>
              <a:t>Знакомство </a:t>
            </a:r>
            <a:r>
              <a:rPr lang="ru-RU" sz="1200" dirty="0"/>
              <a:t>с реальным производством конкретного предприятия, </a:t>
            </a:r>
            <a:r>
              <a:rPr lang="ru-RU" sz="1200" dirty="0" smtClean="0"/>
              <a:t>инженерно-техническими </a:t>
            </a:r>
            <a:r>
              <a:rPr lang="ru-RU" sz="1200" dirty="0"/>
              <a:t>специальностями. </a:t>
            </a:r>
          </a:p>
        </p:txBody>
      </p:sp>
      <p:sp>
        <p:nvSpPr>
          <p:cNvPr id="12" name="Объект 7"/>
          <p:cNvSpPr txBox="1">
            <a:spLocks/>
          </p:cNvSpPr>
          <p:nvPr/>
        </p:nvSpPr>
        <p:spPr>
          <a:xfrm>
            <a:off x="7198659" y="3657600"/>
            <a:ext cx="4652682" cy="23397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1200" b="1" dirty="0"/>
              <a:t>Для предприятий:</a:t>
            </a:r>
          </a:p>
          <a:p>
            <a:pPr>
              <a:spcBef>
                <a:spcPts val="0"/>
              </a:spcBef>
              <a:tabLst>
                <a:tab pos="179388" algn="l"/>
              </a:tabLst>
            </a:pPr>
            <a:r>
              <a:rPr lang="ru-RU" sz="1200" dirty="0" smtClean="0"/>
              <a:t>Создание </a:t>
            </a:r>
            <a:r>
              <a:rPr lang="ru-RU" sz="1200" dirty="0"/>
              <a:t>нового механизма работы с потенциальными и молодыми кадрами, </a:t>
            </a:r>
            <a:r>
              <a:rPr lang="ru-RU" sz="1200" dirty="0" smtClean="0"/>
              <a:t>а также </a:t>
            </a:r>
            <a:r>
              <a:rPr lang="ru-RU" sz="1200" dirty="0"/>
              <a:t>формирования кадрового резерва;</a:t>
            </a:r>
          </a:p>
          <a:p>
            <a:pPr>
              <a:spcBef>
                <a:spcPts val="0"/>
              </a:spcBef>
              <a:tabLst>
                <a:tab pos="179388" algn="l"/>
              </a:tabLst>
            </a:pPr>
            <a:r>
              <a:rPr lang="ru-RU" sz="1200" dirty="0" smtClean="0"/>
              <a:t>Формирование </a:t>
            </a:r>
            <a:r>
              <a:rPr lang="ru-RU" sz="1200" dirty="0"/>
              <a:t>механизма поиска </a:t>
            </a:r>
            <a:r>
              <a:rPr lang="ru-RU" sz="1200" dirty="0" smtClean="0"/>
              <a:t> разнообразных </a:t>
            </a:r>
            <a:r>
              <a:rPr lang="ru-RU" sz="1200" dirty="0"/>
              <a:t>решений актуальных </a:t>
            </a:r>
            <a:r>
              <a:rPr lang="ru-RU" sz="1200" dirty="0" smtClean="0"/>
              <a:t>инженерно-технических </a:t>
            </a:r>
            <a:r>
              <a:rPr lang="ru-RU" sz="1200" dirty="0"/>
              <a:t>и производственных задач, стоящих перед предприятием;</a:t>
            </a:r>
          </a:p>
          <a:p>
            <a:pPr>
              <a:spcBef>
                <a:spcPts val="0"/>
              </a:spcBef>
              <a:tabLst>
                <a:tab pos="179388" algn="l"/>
              </a:tabLst>
            </a:pPr>
            <a:r>
              <a:rPr lang="ru-RU" sz="1200" dirty="0" smtClean="0"/>
              <a:t>Укрепление </a:t>
            </a:r>
            <a:r>
              <a:rPr lang="ru-RU" sz="1200" dirty="0"/>
              <a:t>имиджа инновационной, динамично развивающейся компании </a:t>
            </a:r>
          </a:p>
        </p:txBody>
      </p:sp>
      <p:sp>
        <p:nvSpPr>
          <p:cNvPr id="13" name="Объект 5"/>
          <p:cNvSpPr txBox="1">
            <a:spLocks/>
          </p:cNvSpPr>
          <p:nvPr/>
        </p:nvSpPr>
        <p:spPr>
          <a:xfrm>
            <a:off x="6454589" y="2061881"/>
            <a:ext cx="645458" cy="3191437"/>
          </a:xfrm>
          <a:prstGeom prst="rect">
            <a:avLst/>
          </a:prstGeom>
        </p:spPr>
        <p:txBody>
          <a:bodyPr vert="vert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/>
              <a:t>ОБЕСПЕЧИВАЕТ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660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59484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dirty="0" smtClean="0"/>
              <a:t>Направление  - творческая категория.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 smtClean="0"/>
              <a:t>Цель соревнований: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dirty="0" smtClean="0"/>
              <a:t>Популяризация научно-технического творчества учащихся, создание условий для организации высокомотивированной деятельности по созданию и программированию роботизированных систем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dirty="0" smtClean="0"/>
              <a:t>Участники: школьники, студенты</a:t>
            </a:r>
          </a:p>
          <a:p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Задачи:</a:t>
            </a:r>
          </a:p>
          <a:p>
            <a:r>
              <a:rPr lang="ru-RU" dirty="0" smtClean="0"/>
              <a:t>Создать </a:t>
            </a:r>
            <a:r>
              <a:rPr lang="ru-RU" dirty="0"/>
              <a:t>условия для развития научно-технического творчества учащихся и навыков работы в команде в рамках проектной деятельности.</a:t>
            </a:r>
          </a:p>
          <a:p>
            <a:r>
              <a:rPr lang="ru-RU" dirty="0" smtClean="0"/>
              <a:t>Познакомить </a:t>
            </a:r>
            <a:r>
              <a:rPr lang="ru-RU" dirty="0"/>
              <a:t>участников соревнований с процессами разработки, создания, отладки и эксплуатации роботизированных систем.</a:t>
            </a:r>
          </a:p>
          <a:p>
            <a:r>
              <a:rPr lang="ru-RU" dirty="0" smtClean="0"/>
              <a:t>Предоставить </a:t>
            </a:r>
            <a:r>
              <a:rPr lang="ru-RU" dirty="0"/>
              <a:t>возможность использования современных высоких технологий в процессе технического образования учащихся.</a:t>
            </a:r>
          </a:p>
          <a:p>
            <a:r>
              <a:rPr lang="ru-RU" dirty="0" smtClean="0"/>
              <a:t>Развить </a:t>
            </a:r>
            <a:r>
              <a:rPr lang="ru-RU" dirty="0"/>
              <a:t>мотивацию к познавательной деятельности учащихся, используя межпредметные связи информатики, технологии, математики и физики и подходы STEM образования в процессе реализации проектных задач.</a:t>
            </a:r>
          </a:p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4294967295"/>
          </p:nvPr>
        </p:nvSpPr>
        <p:spPr>
          <a:xfrm>
            <a:off x="2815291" y="422088"/>
            <a:ext cx="8883650" cy="1281206"/>
          </a:xfrm>
        </p:spPr>
        <p:txBody>
          <a:bodyPr>
            <a:normAutofit fontScale="32500" lnSpcReduction="20000"/>
          </a:bodyPr>
          <a:lstStyle/>
          <a:p>
            <a:endParaRPr lang="ru-RU" sz="1800" b="1" dirty="0" smtClean="0"/>
          </a:p>
          <a:p>
            <a:pPr marL="0" indent="0" algn="ctr">
              <a:buNone/>
            </a:pPr>
            <a:r>
              <a:rPr lang="ru-RU" sz="6200" b="1" dirty="0"/>
              <a:t>Всероссийская робототехническая олимпиада (ВРО) </a:t>
            </a:r>
            <a:endParaRPr lang="ru-RU" sz="6200" b="1" dirty="0" smtClean="0"/>
          </a:p>
          <a:p>
            <a:pPr marL="0" indent="0" algn="ctr">
              <a:buNone/>
            </a:pPr>
            <a:r>
              <a:rPr lang="ru-RU" sz="4300" b="1" dirty="0" smtClean="0"/>
              <a:t>(</a:t>
            </a:r>
            <a:r>
              <a:rPr lang="ru-RU" sz="4300" b="1" dirty="0"/>
              <a:t>Республика Татарстан Университет </a:t>
            </a:r>
            <a:r>
              <a:rPr lang="ru-RU" sz="4300" b="1" dirty="0" err="1"/>
              <a:t>Иннополис</a:t>
            </a:r>
            <a:r>
              <a:rPr lang="ru-RU" sz="4300" b="1" dirty="0"/>
              <a:t>, </a:t>
            </a:r>
            <a:r>
              <a:rPr lang="ru-RU" sz="4300" b="1" dirty="0" smtClean="0"/>
              <a:t>Российская </a:t>
            </a:r>
            <a:r>
              <a:rPr lang="ru-RU" sz="4300" b="1" dirty="0"/>
              <a:t>ассоциация образовательной </a:t>
            </a:r>
            <a:r>
              <a:rPr lang="ru-RU" sz="4300" b="1" dirty="0" smtClean="0"/>
              <a:t>робототехники,   </a:t>
            </a:r>
            <a:r>
              <a:rPr lang="ru-RU" sz="4300" b="1" dirty="0"/>
              <a:t>др</a:t>
            </a:r>
            <a:r>
              <a:rPr lang="ru-RU" sz="4300" b="1" dirty="0" smtClean="0"/>
              <a:t>. при поддержке </a:t>
            </a:r>
            <a:r>
              <a:rPr lang="ru-RU" sz="4400" b="1" dirty="0"/>
              <a:t>Министерство образования и науки </a:t>
            </a:r>
            <a:r>
              <a:rPr lang="ru-RU" sz="4400" b="1" dirty="0" smtClean="0"/>
              <a:t>РФ</a:t>
            </a:r>
            <a:r>
              <a:rPr lang="ru-RU" sz="4400" b="1" dirty="0"/>
              <a:t>, </a:t>
            </a:r>
            <a:r>
              <a:rPr lang="ru-RU" sz="4400" b="1" dirty="0" err="1"/>
              <a:t>Минкомсвязь</a:t>
            </a:r>
            <a:r>
              <a:rPr lang="ru-RU" sz="4400" b="1" dirty="0"/>
              <a:t> России</a:t>
            </a:r>
            <a:r>
              <a:rPr lang="ru-RU" sz="4300" b="1" dirty="0" smtClean="0"/>
              <a:t>)</a:t>
            </a:r>
            <a:endParaRPr lang="ru-RU" sz="4300" b="1" dirty="0"/>
          </a:p>
          <a:p>
            <a:endParaRPr lang="ru-RU" sz="1800" b="1" dirty="0"/>
          </a:p>
          <a:p>
            <a:endParaRPr lang="ru-RU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302516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810243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2 .Направления/темы состязаний,  задачи/требования </a:t>
            </a:r>
            <a:r>
              <a:rPr lang="ru-RU" sz="2000" b="1" dirty="0">
                <a:solidFill>
                  <a:srgbClr val="C00000"/>
                </a:solidFill>
              </a:rPr>
              <a:t>к проекту, критерии его оценки задаются в правилах и регламенте соревнований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537012" y="1550894"/>
            <a:ext cx="4395093" cy="998071"/>
          </a:xfrm>
        </p:spPr>
        <p:txBody>
          <a:bodyPr/>
          <a:lstStyle/>
          <a:p>
            <a:pPr algn="ctr"/>
            <a:r>
              <a:rPr lang="ru-RU" sz="1800" b="1" dirty="0"/>
              <a:t>Всероссийский робототехнический фестиваль «</a:t>
            </a:r>
            <a:r>
              <a:rPr lang="ru-RU" sz="1800" b="1" dirty="0" err="1"/>
              <a:t>Робофест</a:t>
            </a:r>
            <a:r>
              <a:rPr lang="ru-RU" sz="1800" b="1" dirty="0"/>
              <a:t>»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2008094" y="2548966"/>
            <a:ext cx="4924011" cy="33540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В сезоне 2016/17 </a:t>
            </a:r>
            <a:r>
              <a:rPr lang="ru-RU" b="1" dirty="0" err="1"/>
              <a:t>г.г</a:t>
            </a:r>
            <a:r>
              <a:rPr lang="ru-RU" b="1" dirty="0"/>
              <a:t>. </a:t>
            </a:r>
            <a:r>
              <a:rPr lang="ru-RU" dirty="0" smtClean="0"/>
              <a:t>направления:</a:t>
            </a:r>
            <a:endParaRPr lang="ru-RU" dirty="0"/>
          </a:p>
          <a:p>
            <a:pPr marL="0" indent="0"/>
            <a:r>
              <a:rPr lang="ru-RU" b="1" dirty="0" smtClean="0"/>
              <a:t>Агропромышленный комплекс </a:t>
            </a:r>
            <a:r>
              <a:rPr lang="ru-RU" dirty="0" smtClean="0"/>
              <a:t>( Автоматизация вождения с/х агрегата во время работы, Удалённый контроль за с/х машиной во время работы, Автоматизация процесса заготовки кормов, Автоматизация животноводства содержания крупного рогатого скота и др.);</a:t>
            </a:r>
            <a:endParaRPr lang="ru-RU" dirty="0"/>
          </a:p>
          <a:p>
            <a:pPr marL="0" indent="0"/>
            <a:r>
              <a:rPr lang="ru-RU" b="1" dirty="0" smtClean="0"/>
              <a:t>Автомобилестроение</a:t>
            </a:r>
            <a:r>
              <a:rPr lang="ru-RU" dirty="0" smtClean="0"/>
              <a:t> (Системы </a:t>
            </a:r>
            <a:r>
              <a:rPr lang="ru-RU" dirty="0"/>
              <a:t>в области безопасности транспортных </a:t>
            </a:r>
            <a:r>
              <a:rPr lang="ru-RU" dirty="0" smtClean="0"/>
              <a:t>средств, </a:t>
            </a:r>
            <a:r>
              <a:rPr lang="ru-RU" dirty="0"/>
              <a:t>Системы в области комфорта и информирования в транспортных </a:t>
            </a:r>
            <a:r>
              <a:rPr lang="ru-RU" dirty="0" smtClean="0"/>
              <a:t>средствах, </a:t>
            </a:r>
            <a:r>
              <a:rPr lang="ru-RU" dirty="0"/>
              <a:t>Транспортные средства с электрическими </a:t>
            </a:r>
            <a:r>
              <a:rPr lang="ru-RU" dirty="0" smtClean="0"/>
              <a:t>двигателями и др.);</a:t>
            </a:r>
            <a:endParaRPr lang="ru-RU" dirty="0"/>
          </a:p>
          <a:p>
            <a:pPr marL="0" indent="0"/>
            <a:r>
              <a:rPr lang="ru-RU" b="1" dirty="0"/>
              <a:t>Службы </a:t>
            </a:r>
            <a:r>
              <a:rPr lang="ru-RU" b="1" dirty="0" smtClean="0"/>
              <a:t>аэропортов </a:t>
            </a:r>
            <a:r>
              <a:rPr lang="ru-RU" dirty="0" smtClean="0"/>
              <a:t>(</a:t>
            </a:r>
            <a:r>
              <a:rPr lang="ru-RU" dirty="0"/>
              <a:t>Роботизация (автоматизация) производственных процессов обслуживания пассажиров, багажа, грузов и </a:t>
            </a:r>
            <a:r>
              <a:rPr lang="ru-RU" dirty="0" smtClean="0"/>
              <a:t>почты, </a:t>
            </a:r>
            <a:r>
              <a:rPr lang="ru-RU" dirty="0"/>
              <a:t>Роботизация (автоматизация) производственных процессов предполетного досмотра пассажиров и </a:t>
            </a:r>
            <a:r>
              <a:rPr lang="ru-RU" dirty="0" smtClean="0"/>
              <a:t>багажа и др.). </a:t>
            </a:r>
            <a:endParaRPr lang="ru-RU" dirty="0"/>
          </a:p>
          <a:p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7171765" y="1541929"/>
            <a:ext cx="4333865" cy="708212"/>
          </a:xfrm>
        </p:spPr>
        <p:txBody>
          <a:bodyPr/>
          <a:lstStyle/>
          <a:p>
            <a:pPr algn="ctr"/>
            <a:r>
              <a:rPr lang="ru-RU" sz="1800" b="1" dirty="0" smtClean="0"/>
              <a:t>Всероссийская </a:t>
            </a:r>
            <a:r>
              <a:rPr lang="ru-RU" sz="1800" b="1" dirty="0"/>
              <a:t>робототехническая олимпиада </a:t>
            </a:r>
            <a:endParaRPr lang="ru-RU" sz="1800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Темы состязаний 2016 года:  </a:t>
            </a:r>
            <a:r>
              <a:rPr lang="ru-RU" b="1" dirty="0"/>
              <a:t> </a:t>
            </a:r>
            <a:endParaRPr lang="ru-RU" b="1" dirty="0" smtClean="0"/>
          </a:p>
          <a:p>
            <a:r>
              <a:rPr lang="ru-RU" b="1" dirty="0" smtClean="0"/>
              <a:t>Здравоохранение. </a:t>
            </a:r>
            <a:r>
              <a:rPr lang="ru-RU" dirty="0" smtClean="0"/>
              <a:t>Создание </a:t>
            </a:r>
            <a:r>
              <a:rPr lang="ru-RU" dirty="0"/>
              <a:t>устройств или их систем для слежения за персональными показателями здоровья, поддержкой жизненных функций, соблюдением режима, облегчения жизни людей с ОВЗ</a:t>
            </a:r>
            <a:r>
              <a:rPr lang="ru-RU" dirty="0" smtClean="0"/>
              <a:t>.</a:t>
            </a:r>
          </a:p>
          <a:p>
            <a:r>
              <a:rPr lang="ru-RU" dirty="0"/>
              <a:t> </a:t>
            </a:r>
            <a:r>
              <a:rPr lang="ru-RU" b="1" dirty="0"/>
              <a:t>БОРИСЬ С ОТХОДАМИ! </a:t>
            </a:r>
            <a:r>
              <a:rPr lang="ru-RU" dirty="0"/>
              <a:t>Роботы для уменьшения количества промышленных отходов и бытового мусора, их переработки, а также осуществления управления отходами.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798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810243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2 .Тема</a:t>
            </a:r>
            <a:r>
              <a:rPr lang="ru-RU" sz="2000" b="1" dirty="0">
                <a:solidFill>
                  <a:srgbClr val="C00000"/>
                </a:solidFill>
              </a:rPr>
              <a:t>, требования к проекту, критерии его оценки задаются в правилах и регламенте соревнований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537012" y="1550894"/>
            <a:ext cx="4395093" cy="998071"/>
          </a:xfrm>
        </p:spPr>
        <p:txBody>
          <a:bodyPr/>
          <a:lstStyle/>
          <a:p>
            <a:pPr algn="ctr"/>
            <a:r>
              <a:rPr lang="ru-RU" sz="1800" b="1" dirty="0"/>
              <a:t>Всероссийский робототехнический фестиваль «</a:t>
            </a:r>
            <a:r>
              <a:rPr lang="ru-RU" sz="1800" b="1" dirty="0" err="1"/>
              <a:t>Робофест</a:t>
            </a:r>
            <a:r>
              <a:rPr lang="ru-RU" sz="1800" b="1" dirty="0"/>
              <a:t>»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1066800" y="2549525"/>
          <a:ext cx="5865813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670"/>
                <a:gridCol w="4775930"/>
                <a:gridCol w="68421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</a:rPr>
                        <a:t>№</a:t>
                      </a:r>
                      <a:endParaRPr lang="ru-RU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tx1"/>
                          </a:solidFill>
                        </a:rPr>
                        <a:t>№ Критерий оценки </a:t>
                      </a:r>
                      <a:endParaRPr lang="ru-RU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Баллы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1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Общее представление команды (макс. 10 баллов).</a:t>
                      </a:r>
                    </a:p>
                    <a:p>
                      <a:r>
                        <a:rPr lang="ru-RU" sz="1050" dirty="0" smtClean="0"/>
                        <a:t>Необходимо обратить внимание не только на личностное представление членов команды, но и понимание того, за какую работу отвечает каждый член команды. Способность команды оригинально и аккуратно оформить книгу, придумать название команды следует рассматривать как плюс. В книге должен быть пункт благодарностей спонсорам и людям, помогавшим команде в реализации проекта.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2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Соответствие решения поставленной Задачи (макс. 10 баллов).</a:t>
                      </a:r>
                    </a:p>
                    <a:p>
                      <a:r>
                        <a:rPr lang="ru-RU" sz="1050" dirty="0" smtClean="0"/>
                        <a:t>Решение, предложенное участниками, должно соответствовать</a:t>
                      </a:r>
                    </a:p>
                    <a:p>
                      <a:r>
                        <a:rPr lang="ru-RU" sz="1050" dirty="0" smtClean="0"/>
                        <a:t>ожидаемым целям и задачам, сформулированным Предприятием-Партнером.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3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dirty="0" err="1" smtClean="0"/>
                        <a:t>Предпроектное</a:t>
                      </a:r>
                      <a:r>
                        <a:rPr lang="ru-RU" sz="1050" dirty="0" smtClean="0"/>
                        <a:t> исследование (макс. 10 баллов). Определены грамотно вопросы </a:t>
                      </a:r>
                      <a:r>
                        <a:rPr lang="ru-RU" sz="1050" dirty="0" err="1" smtClean="0"/>
                        <a:t>предпроектного</a:t>
                      </a:r>
                      <a:r>
                        <a:rPr lang="ru-RU" sz="1050" dirty="0" smtClean="0"/>
                        <a:t> исследования и методы его проведения, исследование проведено корректно, получены результаты и грамотно сделаны выводы.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7171765" y="1541929"/>
            <a:ext cx="4333865" cy="708212"/>
          </a:xfrm>
        </p:spPr>
        <p:txBody>
          <a:bodyPr/>
          <a:lstStyle/>
          <a:p>
            <a:pPr algn="ctr"/>
            <a:r>
              <a:rPr lang="ru-RU" sz="1800" b="1" dirty="0" smtClean="0"/>
              <a:t>Всероссийская </a:t>
            </a:r>
            <a:r>
              <a:rPr lang="ru-RU" sz="1800" b="1" dirty="0"/>
              <a:t>робототехническая олимпиада 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4"/>
            <p:extLst/>
          </p:nvPr>
        </p:nvGraphicFramePr>
        <p:xfrm>
          <a:off x="7167563" y="2312893"/>
          <a:ext cx="4338636" cy="3840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213"/>
                <a:gridCol w="2196353"/>
                <a:gridCol w="600636"/>
                <a:gridCol w="524434"/>
              </a:tblGrid>
              <a:tr h="44823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Раздел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Критерий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Баллы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Счет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53627">
                <a:tc rowSpan="3">
                  <a:txBody>
                    <a:bodyPr/>
                    <a:lstStyle/>
                    <a:p>
                      <a:pPr algn="ctr"/>
                      <a:r>
                        <a:rPr lang="ru-RU" sz="1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Проект</a:t>
                      </a:r>
                      <a:r>
                        <a:rPr lang="ru-RU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000" dirty="0" smtClean="0"/>
                        <a:t/>
                      </a:r>
                      <a:br>
                        <a:rPr lang="ru-RU" sz="1000" dirty="0" smtClean="0"/>
                      </a:br>
                      <a:r>
                        <a:rPr lang="ru-RU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(Максимум баллов: 50)</a:t>
                      </a:r>
                      <a:endParaRPr lang="ru-RU" sz="1000" dirty="0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555555"/>
                          </a:solidFill>
                          <a:effectLst/>
                        </a:rPr>
                        <a:t>1. Оригинальность и качество решения</a:t>
                      </a:r>
                      <a:r>
                        <a:rPr lang="ru-RU" sz="1000" dirty="0" smtClean="0">
                          <a:solidFill>
                            <a:srgbClr val="555555"/>
                          </a:solidFill>
                          <a:effectLst/>
                        </a:rPr>
                        <a:t> – Цели и задачи проекта четко сформулированы. Продемонстрированы оригинальные подходы к решению задачи. Проект обладает практической значимостью и имеет реалистичное решение.</a:t>
                      </a:r>
                      <a:endParaRPr lang="ru-RU" sz="1000" dirty="0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indent="179388"/>
                      <a:r>
                        <a:rPr lang="ru-RU" sz="1000" b="1" dirty="0" smtClean="0">
                          <a:solidFill>
                            <a:srgbClr val="555555"/>
                          </a:solidFill>
                          <a:effectLst/>
                        </a:rPr>
                        <a:t>25</a:t>
                      </a:r>
                      <a:endParaRPr lang="ru-RU" sz="1000" dirty="0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0" marR="0" marT="0" marB="0"/>
                </a:tc>
              </a:tr>
              <a:tr h="11305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>
                          <a:solidFill>
                            <a:srgbClr val="555555"/>
                          </a:solidFill>
                          <a:effectLst/>
                        </a:rPr>
                        <a:t>2. Исследование и отчет</a:t>
                      </a:r>
                      <a:r>
                        <a:rPr lang="ru-RU" sz="1000" dirty="0">
                          <a:solidFill>
                            <a:srgbClr val="555555"/>
                          </a:solidFill>
                          <a:effectLst/>
                        </a:rPr>
                        <a:t> – Команда продемонстрировала, что она подробно и глубоко изучила свою идею. Команда смогла сформулировать результаты работы и сделать выводы.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555555"/>
                          </a:solidFill>
                          <a:effectLst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ru-RU" sz="1000" dirty="0">
                        <a:effectLst/>
                      </a:endParaRPr>
                    </a:p>
                  </a:txBody>
                  <a:tcPr marL="0" marR="0" marT="0" marB="0" anchor="ctr"/>
                </a:tc>
              </a:tr>
              <a:tr h="807571">
                <a:tc vMerge="1"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1000" b="1" dirty="0">
                          <a:solidFill>
                            <a:srgbClr val="555555"/>
                          </a:solidFill>
                          <a:effectLst/>
                        </a:rPr>
                        <a:t>3. Развлекательный потенциал </a:t>
                      </a:r>
                      <a:r>
                        <a:rPr lang="ru-RU" sz="1000" dirty="0">
                          <a:solidFill>
                            <a:srgbClr val="555555"/>
                          </a:solidFill>
                          <a:effectLst/>
                        </a:rPr>
                        <a:t>– Проект обладает «</a:t>
                      </a:r>
                      <a:r>
                        <a:rPr lang="ru-RU" sz="1000" dirty="0" err="1">
                          <a:solidFill>
                            <a:srgbClr val="555555"/>
                          </a:solidFill>
                          <a:effectLst/>
                        </a:rPr>
                        <a:t>вау</a:t>
                      </a:r>
                      <a:r>
                        <a:rPr lang="ru-RU" sz="1000" dirty="0">
                          <a:solidFill>
                            <a:srgbClr val="555555"/>
                          </a:solidFill>
                          <a:effectLst/>
                        </a:rPr>
                        <a:t>» эффектом. Вызывает желание посмотреть его еще раз и узнать о нем больше.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555555"/>
                          </a:solidFill>
                          <a:effectLst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ru-RU" sz="1000" dirty="0">
                        <a:effectLst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498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577161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3. Робототехнический проект проходит Этапы соревнований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54941" y="1281954"/>
            <a:ext cx="4197869" cy="1129552"/>
          </a:xfrm>
        </p:spPr>
        <p:txBody>
          <a:bodyPr/>
          <a:lstStyle/>
          <a:p>
            <a:pPr algn="ctr"/>
            <a:r>
              <a:rPr lang="ru-RU" sz="1800" b="1" dirty="0" smtClean="0"/>
              <a:t> </a:t>
            </a:r>
          </a:p>
          <a:p>
            <a:pPr algn="ctr"/>
            <a:endParaRPr lang="ru-RU" sz="1800" b="1" dirty="0"/>
          </a:p>
          <a:p>
            <a:pPr algn="ctr"/>
            <a:endParaRPr lang="ru-RU" sz="1800" b="1" dirty="0" smtClean="0"/>
          </a:p>
          <a:p>
            <a:pPr algn="ctr">
              <a:spcBef>
                <a:spcPts val="0"/>
              </a:spcBef>
            </a:pPr>
            <a:r>
              <a:rPr lang="ru-RU" sz="1800" b="1" dirty="0" smtClean="0"/>
              <a:t>Всероссийский робототехнический</a:t>
            </a:r>
          </a:p>
          <a:p>
            <a:pPr algn="ctr">
              <a:spcBef>
                <a:spcPts val="0"/>
              </a:spcBef>
            </a:pPr>
            <a:r>
              <a:rPr lang="ru-RU" sz="1800" b="1" dirty="0" smtClean="0"/>
              <a:t> </a:t>
            </a:r>
            <a:r>
              <a:rPr lang="ru-RU" sz="1800" b="1" dirty="0"/>
              <a:t>фестиваль «</a:t>
            </a:r>
            <a:r>
              <a:rPr lang="ru-RU" sz="1800" b="1" dirty="0" err="1"/>
              <a:t>Робофест</a:t>
            </a:r>
            <a:r>
              <a:rPr lang="ru-RU" sz="1800" b="1" dirty="0"/>
              <a:t>»</a:t>
            </a:r>
          </a:p>
          <a:p>
            <a:pPr algn="ctr">
              <a:spcBef>
                <a:spcPts val="0"/>
              </a:spcBef>
            </a:pPr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2 </a:t>
            </a:r>
            <a:r>
              <a:rPr lang="ru-RU" b="1" dirty="0"/>
              <a:t>этапа: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ЭТАП 1 (заочный) - подготовка и удалённая оценка проектов по выбранной </a:t>
            </a:r>
            <a:r>
              <a:rPr lang="ru-RU" dirty="0" smtClean="0"/>
              <a:t>теме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hlinkClick r:id="rId2"/>
              </a:rPr>
              <a:t>Выбор </a:t>
            </a:r>
            <a:r>
              <a:rPr lang="ru-RU" dirty="0">
                <a:solidFill>
                  <a:schemeClr val="tx1"/>
                </a:solidFill>
                <a:hlinkClick r:id="rId2"/>
              </a:rPr>
              <a:t>задачи от </a:t>
            </a:r>
            <a:r>
              <a:rPr lang="ru-RU" dirty="0" smtClean="0">
                <a:solidFill>
                  <a:schemeClr val="tx1"/>
                </a:solidFill>
                <a:hlinkClick r:id="rId2"/>
              </a:rPr>
              <a:t>предприятия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Подготовка </a:t>
            </a:r>
            <a:r>
              <a:rPr lang="ru-RU" dirty="0"/>
              <a:t>проекта по задаче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Представление проекта экспертам от предприятия (в удалённом формате)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Оценка проекта экспертами и определение команд проходящих ЭТАП 2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ЭТАП </a:t>
            </a:r>
            <a:r>
              <a:rPr lang="ru-RU" dirty="0"/>
              <a:t>2 (очный) - участие команд прошедших в ЭТАП 2 в </a:t>
            </a:r>
            <a:r>
              <a:rPr lang="ru-RU" dirty="0">
                <a:hlinkClick r:id="rId3"/>
              </a:rPr>
              <a:t>"РобоФест-2017</a:t>
            </a:r>
            <a:r>
              <a:rPr lang="ru-RU" dirty="0"/>
              <a:t>" в направлении </a:t>
            </a:r>
            <a:r>
              <a:rPr lang="ru-RU" dirty="0" smtClean="0"/>
              <a:t>«Инженерный проект»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 smtClean="0"/>
              <a:t>Очная </a:t>
            </a:r>
            <a:r>
              <a:rPr lang="ru-RU" dirty="0"/>
              <a:t>защита инженерной книги экспертам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Презентация моделей экспертам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Определение победителей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327335" y="1281954"/>
            <a:ext cx="3999001" cy="672352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ru-RU" sz="1800" b="1" dirty="0"/>
              <a:t>Всероссийская робототехническая олимпиада </a:t>
            </a:r>
            <a:endParaRPr lang="ru-RU" sz="18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dirty="0" smtClean="0">
                <a:solidFill>
                  <a:schemeClr val="accent1"/>
                </a:solidFill>
              </a:rPr>
              <a:t>Р</a:t>
            </a:r>
            <a:r>
              <a:rPr lang="ru-RU" dirty="0" smtClean="0">
                <a:solidFill>
                  <a:schemeClr val="accent1"/>
                </a:solidFill>
                <a:hlinkClick r:id="rId4"/>
              </a:rPr>
              <a:t>егиональные </a:t>
            </a:r>
            <a:r>
              <a:rPr lang="ru-RU" dirty="0">
                <a:solidFill>
                  <a:schemeClr val="accent1"/>
                </a:solidFill>
                <a:hlinkClick r:id="rId4"/>
              </a:rPr>
              <a:t>этапы Олимпиады</a:t>
            </a:r>
            <a:r>
              <a:rPr lang="ru-RU" dirty="0">
                <a:solidFill>
                  <a:schemeClr val="accent1"/>
                </a:solidFill>
              </a:rPr>
              <a:t>, </a:t>
            </a:r>
            <a:r>
              <a:rPr lang="ru-RU" dirty="0">
                <a:solidFill>
                  <a:schemeClr val="tx1"/>
                </a:solidFill>
              </a:rPr>
              <a:t>которые проводятся более чем в 40 регионах РФ.</a:t>
            </a:r>
          </a:p>
          <a:p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dirty="0" smtClean="0">
                <a:solidFill>
                  <a:schemeClr val="accent1"/>
                </a:solidFill>
              </a:rPr>
              <a:t>З</a:t>
            </a:r>
            <a:r>
              <a:rPr lang="ru-RU" dirty="0" smtClean="0">
                <a:solidFill>
                  <a:schemeClr val="accent1"/>
                </a:solidFill>
                <a:hlinkClick r:id="rId5"/>
              </a:rPr>
              <a:t>аключительный </a:t>
            </a:r>
            <a:r>
              <a:rPr lang="ru-RU" dirty="0">
                <a:solidFill>
                  <a:schemeClr val="accent1"/>
                </a:solidFill>
                <a:hlinkClick r:id="rId5"/>
              </a:rPr>
              <a:t>этап Всероссийской Робототехнической </a:t>
            </a:r>
            <a:r>
              <a:rPr lang="ru-RU" dirty="0" smtClean="0">
                <a:solidFill>
                  <a:schemeClr val="accent1"/>
                </a:solidFill>
                <a:hlinkClick r:id="rId5"/>
              </a:rPr>
              <a:t>Олимпиады</a:t>
            </a:r>
            <a:r>
              <a:rPr lang="ru-RU" dirty="0" smtClean="0">
                <a:solidFill>
                  <a:schemeClr val="tx1"/>
                </a:solidFill>
                <a:hlinkClick r:id="rId5"/>
              </a:rPr>
              <a:t>, </a:t>
            </a:r>
            <a:r>
              <a:rPr lang="ru-RU" dirty="0" smtClean="0">
                <a:solidFill>
                  <a:schemeClr val="tx1"/>
                </a:solidFill>
              </a:rPr>
              <a:t>который проходит </a:t>
            </a:r>
            <a:r>
              <a:rPr lang="ru-RU" dirty="0" smtClean="0"/>
              <a:t>в </a:t>
            </a:r>
            <a:r>
              <a:rPr lang="ru-RU" dirty="0"/>
              <a:t>г. </a:t>
            </a:r>
            <a:r>
              <a:rPr lang="ru-RU" dirty="0" err="1"/>
              <a:t>Иннополис</a:t>
            </a:r>
            <a:r>
              <a:rPr lang="ru-RU" dirty="0"/>
              <a:t> (Республика Татарстан). </a:t>
            </a:r>
            <a:endParaRPr lang="ru-RU" dirty="0" smtClean="0"/>
          </a:p>
          <a:p>
            <a:r>
              <a:rPr lang="ru-RU" u="sng" dirty="0" smtClean="0">
                <a:solidFill>
                  <a:schemeClr val="accent1"/>
                </a:solidFill>
                <a:hlinkClick r:id="rId6"/>
              </a:rPr>
              <a:t>Федеральные </a:t>
            </a:r>
            <a:r>
              <a:rPr lang="ru-RU" u="sng" dirty="0">
                <a:solidFill>
                  <a:schemeClr val="accent1"/>
                </a:solidFill>
                <a:hlinkClick r:id="rId6"/>
              </a:rPr>
              <a:t>учебно-тренировочные сборы по олимпиадной робототехнике</a:t>
            </a:r>
            <a:r>
              <a:rPr lang="ru-RU" dirty="0"/>
              <a:t> в г. </a:t>
            </a:r>
            <a:r>
              <a:rPr lang="ru-RU" dirty="0" err="1"/>
              <a:t>Иннополис</a:t>
            </a:r>
            <a:r>
              <a:rPr lang="ru-RU" dirty="0"/>
              <a:t> (Республика Татарстан). В рамках сборов </a:t>
            </a:r>
            <a:r>
              <a:rPr lang="ru-RU" dirty="0" smtClean="0"/>
              <a:t>проходит </a:t>
            </a:r>
            <a:r>
              <a:rPr lang="ru-RU" dirty="0"/>
              <a:t>отбор в сборную </a:t>
            </a:r>
            <a:r>
              <a:rPr lang="ru-RU" dirty="0" smtClean="0"/>
              <a:t>России.</a:t>
            </a:r>
          </a:p>
          <a:p>
            <a:r>
              <a:rPr lang="ru-RU" dirty="0" smtClean="0">
                <a:solidFill>
                  <a:schemeClr val="accent1"/>
                </a:solidFill>
                <a:hlinkClick r:id="rId7"/>
              </a:rPr>
              <a:t>Дистанционный </a:t>
            </a:r>
            <a:r>
              <a:rPr lang="ru-RU" dirty="0">
                <a:solidFill>
                  <a:schemeClr val="accent1"/>
                </a:solidFill>
                <a:hlinkClick r:id="rId7"/>
              </a:rPr>
              <a:t>отбор команд Творческой категории</a:t>
            </a:r>
            <a:r>
              <a:rPr lang="ru-RU" dirty="0"/>
              <a:t> (</a:t>
            </a:r>
            <a:r>
              <a:rPr lang="ru-RU" dirty="0" err="1"/>
              <a:t>Open</a:t>
            </a:r>
            <a:r>
              <a:rPr lang="ru-RU" dirty="0"/>
              <a:t> </a:t>
            </a:r>
            <a:r>
              <a:rPr lang="ru-RU" dirty="0" err="1"/>
              <a:t>Category</a:t>
            </a:r>
            <a:r>
              <a:rPr lang="ru-RU" dirty="0"/>
              <a:t>) в сборную РФ</a:t>
            </a:r>
            <a:r>
              <a:rPr lang="ru-RU" dirty="0" smtClean="0"/>
              <a:t>.</a:t>
            </a:r>
          </a:p>
          <a:p>
            <a:r>
              <a:rPr lang="ru-RU" u="sng" dirty="0" smtClean="0">
                <a:solidFill>
                  <a:schemeClr val="accent1"/>
                </a:solidFill>
              </a:rPr>
              <a:t>Международный </a:t>
            </a:r>
            <a:r>
              <a:rPr lang="ru-RU" u="sng" dirty="0">
                <a:solidFill>
                  <a:schemeClr val="accent1"/>
                </a:solidFill>
              </a:rPr>
              <a:t>этап </a:t>
            </a:r>
            <a:r>
              <a:rPr lang="ru-RU" u="sng" dirty="0">
                <a:solidFill>
                  <a:schemeClr val="tx1"/>
                </a:solidFill>
              </a:rPr>
              <a:t>(25 по 27 </a:t>
            </a:r>
            <a:r>
              <a:rPr lang="ru-RU" u="sng" dirty="0" smtClean="0">
                <a:solidFill>
                  <a:schemeClr val="tx1"/>
                </a:solidFill>
              </a:rPr>
              <a:t>ноября 2016  </a:t>
            </a:r>
            <a:r>
              <a:rPr lang="ru-RU" u="sng" dirty="0">
                <a:solidFill>
                  <a:schemeClr val="tx1"/>
                </a:solidFill>
              </a:rPr>
              <a:t>в Индии, г. Нью-Дели.).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077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328275"/>
            <a:ext cx="8911687" cy="577161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4</a:t>
            </a:r>
            <a:r>
              <a:rPr lang="ru-RU" sz="2000" b="1" dirty="0">
                <a:solidFill>
                  <a:srgbClr val="C00000"/>
                </a:solidFill>
              </a:rPr>
              <a:t>. Этапы работы над проектом документируются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69460" y="923366"/>
            <a:ext cx="4601280" cy="959222"/>
          </a:xfrm>
        </p:spPr>
        <p:txBody>
          <a:bodyPr/>
          <a:lstStyle/>
          <a:p>
            <a:pPr algn="ctr"/>
            <a:r>
              <a:rPr lang="ru-RU" sz="1800" b="1" dirty="0" smtClean="0"/>
              <a:t> </a:t>
            </a:r>
          </a:p>
          <a:p>
            <a:pPr algn="ctr"/>
            <a:endParaRPr lang="ru-RU" sz="1800" b="1" dirty="0"/>
          </a:p>
          <a:p>
            <a:pPr algn="ctr"/>
            <a:endParaRPr lang="ru-RU" sz="1800" b="1" dirty="0" smtClean="0"/>
          </a:p>
          <a:p>
            <a:pPr algn="ctr">
              <a:spcBef>
                <a:spcPts val="0"/>
              </a:spcBef>
            </a:pPr>
            <a:r>
              <a:rPr lang="ru-RU" sz="1800" b="1" dirty="0" err="1" smtClean="0"/>
              <a:t>Всероссийсский</a:t>
            </a:r>
            <a:r>
              <a:rPr lang="ru-RU" sz="1800" b="1" dirty="0" smtClean="0"/>
              <a:t> робототехнический</a:t>
            </a:r>
          </a:p>
          <a:p>
            <a:pPr algn="ctr">
              <a:spcBef>
                <a:spcPts val="0"/>
              </a:spcBef>
            </a:pPr>
            <a:r>
              <a:rPr lang="ru-RU" sz="1800" b="1" dirty="0" smtClean="0"/>
              <a:t> </a:t>
            </a:r>
            <a:r>
              <a:rPr lang="ru-RU" sz="1800" b="1" dirty="0"/>
              <a:t>фестиваль «</a:t>
            </a:r>
            <a:r>
              <a:rPr lang="ru-RU" sz="1800" b="1" dirty="0" err="1"/>
              <a:t>Робофест</a:t>
            </a:r>
            <a:r>
              <a:rPr lang="ru-RU" sz="1800" b="1" dirty="0"/>
              <a:t>»</a:t>
            </a:r>
          </a:p>
          <a:p>
            <a:pPr algn="ctr">
              <a:spcBef>
                <a:spcPts val="0"/>
              </a:spcBef>
            </a:pPr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927412" y="1801906"/>
            <a:ext cx="5004693" cy="4473387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00" b="1" i="1" dirty="0"/>
              <a:t>Структура инженерной книги:</a:t>
            </a:r>
            <a:endParaRPr lang="ru-RU" sz="11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00" dirty="0" smtClean="0"/>
              <a:t>1. Идея </a:t>
            </a:r>
            <a:r>
              <a:rPr lang="ru-RU" sz="1100" dirty="0"/>
              <a:t>и общее содержание проекта (общий объём от 7 до 20 листов)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100" dirty="0"/>
              <a:t>Исследование. Комплексное исследование, и решения на основе исследования.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100" dirty="0"/>
              <a:t>История вопроса и существующие способы решения проблемы.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100" dirty="0"/>
              <a:t>Описание процесса подготовки проекта.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100" dirty="0"/>
              <a:t>Общая блок-схема работы проекта.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100" dirty="0"/>
              <a:t>Описание структуры, состава, назначения и свойств каждого модуля проекта. Его особенности и преимущества.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00" dirty="0" smtClean="0"/>
              <a:t>2. Технологическая </a:t>
            </a:r>
            <a:r>
              <a:rPr lang="ru-RU" sz="1100" dirty="0"/>
              <a:t>часть проекта (общий объём от 15 до 30 листов)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100" dirty="0"/>
              <a:t>Описание конструкций. По отдельности для каждого из основных механизмов сопровождается схемами, фотографиями, детали каких конструкторов использовались.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100" dirty="0"/>
              <a:t>Программирование. Описание программ работы каждого модуля и проекта в </a:t>
            </a:r>
            <a:r>
              <a:rPr lang="ru-RU" sz="1100" dirty="0" smtClean="0"/>
              <a:t>целом.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00" dirty="0" smtClean="0"/>
              <a:t>3. Привлечение </a:t>
            </a:r>
            <a:r>
              <a:rPr lang="ru-RU" sz="1100" dirty="0"/>
              <a:t>экспертов (общий объём от 1 до 5 листов)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100" dirty="0"/>
              <a:t>Взаимодействие с предприятиями.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100" dirty="0"/>
              <a:t>Описание мероприятий при взаимодействии с предприятиями.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00" dirty="0"/>
              <a:t>На титульном листе указывается полное наименование образов</a:t>
            </a:r>
          </a:p>
          <a:p>
            <a:endParaRPr lang="ru-RU" sz="11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282511" y="986119"/>
            <a:ext cx="3999001" cy="672352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ru-RU" sz="1800" b="1" dirty="0"/>
              <a:t>Всероссийская робототехническая олимпиада </a:t>
            </a:r>
            <a:endParaRPr lang="ru-RU" sz="18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166957" y="2043953"/>
            <a:ext cx="4338674" cy="3855845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b="1" dirty="0"/>
              <a:t> Плакат и презентационные материалы </a:t>
            </a:r>
            <a:r>
              <a:rPr lang="ru-RU" dirty="0"/>
              <a:t>– </a:t>
            </a:r>
            <a:r>
              <a:rPr lang="ru-RU" dirty="0" smtClean="0"/>
              <a:t>плакаты</a:t>
            </a:r>
            <a:r>
              <a:rPr lang="ru-RU" dirty="0"/>
              <a:t>, буклеты и </a:t>
            </a:r>
            <a:r>
              <a:rPr lang="ru-RU" dirty="0" smtClean="0"/>
              <a:t>пр.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303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05443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Особенности робототехнического проекта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2589212" y="1317812"/>
            <a:ext cx="8915400" cy="459341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4.</a:t>
            </a:r>
            <a:r>
              <a:rPr lang="ru-RU" dirty="0" smtClean="0"/>
              <a:t> Проект </a:t>
            </a:r>
            <a:r>
              <a:rPr lang="ru-RU" dirty="0"/>
              <a:t>имеет  </a:t>
            </a:r>
            <a:r>
              <a:rPr lang="ru-RU" dirty="0" smtClean="0"/>
              <a:t>строго техническую </a:t>
            </a:r>
            <a:r>
              <a:rPr lang="ru-RU" dirty="0"/>
              <a:t>направленность.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5.</a:t>
            </a:r>
            <a:r>
              <a:rPr lang="ru-RU" dirty="0"/>
              <a:t> Количество участников задается регламентом </a:t>
            </a:r>
            <a:r>
              <a:rPr lang="ru-RU" dirty="0" smtClean="0"/>
              <a:t>(Всероссийский </a:t>
            </a:r>
            <a:r>
              <a:rPr lang="ru-RU" dirty="0"/>
              <a:t>робототехнический  фестиваль «</a:t>
            </a:r>
            <a:r>
              <a:rPr lang="ru-RU" dirty="0" err="1"/>
              <a:t>Робофест</a:t>
            </a:r>
            <a:r>
              <a:rPr lang="ru-RU" dirty="0"/>
              <a:t>» - от </a:t>
            </a:r>
            <a:r>
              <a:rPr lang="ru-RU" dirty="0" smtClean="0"/>
              <a:t>2 </a:t>
            </a:r>
            <a:r>
              <a:rPr lang="ru-RU" dirty="0"/>
              <a:t>до </a:t>
            </a:r>
            <a:r>
              <a:rPr lang="ru-RU" dirty="0" smtClean="0"/>
              <a:t>6 </a:t>
            </a:r>
            <a:r>
              <a:rPr lang="ru-RU" dirty="0"/>
              <a:t>человек, Всероссийская робототехническая олимпиада </a:t>
            </a:r>
            <a:r>
              <a:rPr lang="ru-RU" dirty="0" smtClean="0"/>
              <a:t>– 2 оператора).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6.</a:t>
            </a:r>
            <a:r>
              <a:rPr lang="ru-RU" dirty="0" smtClean="0"/>
              <a:t> Проект долгосрочный, начало выполнения с момента  размещения правил и регламента на сайтах организаторов.</a:t>
            </a:r>
            <a:endParaRPr lang="ru-RU" dirty="0"/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7.</a:t>
            </a:r>
            <a:r>
              <a:rPr lang="ru-RU" dirty="0" smtClean="0"/>
              <a:t> Оценка публичной защиты </a:t>
            </a:r>
            <a:r>
              <a:rPr lang="ru-RU" dirty="0"/>
              <a:t>и </a:t>
            </a:r>
            <a:r>
              <a:rPr lang="ru-RU" dirty="0" smtClean="0"/>
              <a:t>демонстрации </a:t>
            </a:r>
            <a:r>
              <a:rPr lang="ru-RU" dirty="0"/>
              <a:t>робототехнического </a:t>
            </a:r>
            <a:r>
              <a:rPr lang="ru-RU" dirty="0" smtClean="0"/>
              <a:t>проекта осуществляется членами </a:t>
            </a:r>
            <a:r>
              <a:rPr lang="ru-RU"/>
              <a:t>жюри </a:t>
            </a:r>
            <a:endParaRPr lang="ru-RU" dirty="0"/>
          </a:p>
          <a:p>
            <a:pPr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80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1453</TotalTime>
  <Words>764</Words>
  <Application>Microsoft Office PowerPoint</Application>
  <PresentationFormat>Широкоэкранный</PresentationFormat>
  <Paragraphs>118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Times New Roman</vt:lpstr>
      <vt:lpstr>Wingdings 3</vt:lpstr>
      <vt:lpstr>Легкий дым</vt:lpstr>
      <vt:lpstr>РОБОТОТЕХНИЧЕСКИЙ ПРОЕКТ</vt:lpstr>
      <vt:lpstr> Робототехнический проект -— творческая деятельность обучающихся, направленная на создание уникального программированного продукта   Продукт робототехнического проекта – робот(ы), комплексы (совокупность  чего-либо, объединенного вместе, имеющего общее предназначение, и отвечающего какой-либо определённой общей цели), лаборатории (оборудование, приспособление для специальных опытов и испытаний).   </vt:lpstr>
      <vt:lpstr>1. Цель робототехнического проекта- соревновательная деятельность </vt:lpstr>
      <vt:lpstr>Презентация PowerPoint</vt:lpstr>
      <vt:lpstr>2 .Направления/темы состязаний,  задачи/требования к проекту, критерии его оценки задаются в правилах и регламенте соревнований</vt:lpstr>
      <vt:lpstr>2 .Тема, требования к проекту, критерии его оценки задаются в правилах и регламенте соревнований</vt:lpstr>
      <vt:lpstr>3. Робототехнический проект проходит Этапы соревнований</vt:lpstr>
      <vt:lpstr>4. Этапы работы над проектом документируются </vt:lpstr>
      <vt:lpstr>Особенности робототехнического проекта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Семинар-практикум по подготовке обучающихся к региональному этапу соревнований по робототехнике для тьюторов, тренеров, руководителей ОУ г. Тюмени, Тюменской области</dc:title>
  <dc:creator>User</dc:creator>
  <cp:lastModifiedBy>User</cp:lastModifiedBy>
  <cp:revision>154</cp:revision>
  <cp:lastPrinted>2016-10-05T14:47:20Z</cp:lastPrinted>
  <dcterms:created xsi:type="dcterms:W3CDTF">2015-04-03T09:24:57Z</dcterms:created>
  <dcterms:modified xsi:type="dcterms:W3CDTF">2016-10-26T08:41:25Z</dcterms:modified>
</cp:coreProperties>
</file>