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3"/>
  </p:notesMasterIdLst>
  <p:sldIdLst>
    <p:sldId id="281" r:id="rId2"/>
    <p:sldId id="283" r:id="rId3"/>
    <p:sldId id="257" r:id="rId4"/>
    <p:sldId id="284" r:id="rId5"/>
    <p:sldId id="285" r:id="rId6"/>
    <p:sldId id="258" r:id="rId7"/>
    <p:sldId id="261" r:id="rId8"/>
    <p:sldId id="282" r:id="rId9"/>
    <p:sldId id="262" r:id="rId10"/>
    <p:sldId id="268" r:id="rId11"/>
    <p:sldId id="273" r:id="rId12"/>
    <p:sldId id="274" r:id="rId13"/>
    <p:sldId id="275" r:id="rId14"/>
    <p:sldId id="279" r:id="rId15"/>
    <p:sldId id="280" r:id="rId16"/>
    <p:sldId id="276" r:id="rId17"/>
    <p:sldId id="269" r:id="rId18"/>
    <p:sldId id="270" r:id="rId19"/>
    <p:sldId id="277" r:id="rId20"/>
    <p:sldId id="286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464028257267963E-2"/>
          <c:y val="2.4240365641622838E-2"/>
          <c:w val="0.80592593654482803"/>
          <c:h val="0.82687852512284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Проба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Пробы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Проба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Пробы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Проба з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Пробы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2297888"/>
        <c:axId val="772299456"/>
      </c:barChart>
      <c:catAx>
        <c:axId val="772297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72299456"/>
        <c:crosses val="autoZero"/>
        <c:auto val="1"/>
        <c:lblAlgn val="ctr"/>
        <c:lblOffset val="100"/>
        <c:noMultiLvlLbl val="0"/>
      </c:catAx>
      <c:valAx>
        <c:axId val="772299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22978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Проба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Пробы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Проба 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Пробы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Проба3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Пробы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2297104"/>
        <c:axId val="772300240"/>
      </c:barChart>
      <c:catAx>
        <c:axId val="772297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72300240"/>
        <c:crosses val="autoZero"/>
        <c:auto val="1"/>
        <c:lblAlgn val="ctr"/>
        <c:lblOffset val="100"/>
        <c:noMultiLvlLbl val="0"/>
      </c:catAx>
      <c:valAx>
        <c:axId val="772300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22971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02C3E-7D2C-43D3-84CF-CA167FC3913A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9A2FD-D725-4BC1-B08C-119975539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02EF13-4062-48A3-A60C-84B1AE2161FD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78857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4F7C83-7DCE-43EA-81EB-E730D4761F83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13135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CF371A-2784-46DC-9496-0B17F6DAF717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2020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ГАПОУ ТО «</a:t>
            </a:r>
            <a:r>
              <a:rPr lang="ru-RU" sz="1800" b="1" dirty="0" err="1" smtClean="0">
                <a:solidFill>
                  <a:schemeClr val="tx1"/>
                </a:solidFill>
              </a:rPr>
              <a:t>Ишимский</a:t>
            </a:r>
            <a:r>
              <a:rPr lang="ru-RU" sz="1800" b="1" dirty="0" smtClean="0">
                <a:solidFill>
                  <a:schemeClr val="tx1"/>
                </a:solidFill>
              </a:rPr>
              <a:t> многопрофильный техникум»</a:t>
            </a:r>
            <a:endParaRPr lang="ru-RU" sz="1800" dirty="0"/>
          </a:p>
        </p:txBody>
      </p:sp>
      <p:pic>
        <p:nvPicPr>
          <p:cNvPr id="4" name="Содержимое 4" descr="20141107_1009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861978" y="924576"/>
            <a:ext cx="2164149" cy="288671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951046"/>
            <a:ext cx="1954444" cy="160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980728"/>
            <a:ext cx="47909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Опыт </a:t>
            </a:r>
            <a:r>
              <a:rPr lang="ru-RU" sz="2800" b="1" dirty="0" smtClean="0">
                <a:solidFill>
                  <a:srgbClr val="7030A0"/>
                </a:solidFill>
              </a:rPr>
              <a:t>проектно-исследовательской </a:t>
            </a:r>
            <a:r>
              <a:rPr lang="ru-RU" sz="2800" b="1" dirty="0">
                <a:solidFill>
                  <a:srgbClr val="7030A0"/>
                </a:solidFill>
              </a:rPr>
              <a:t>деятельности студентов ГАПОУ ТО «</a:t>
            </a:r>
            <a:r>
              <a:rPr lang="ru-RU" sz="2800" b="1" dirty="0" err="1">
                <a:solidFill>
                  <a:srgbClr val="7030A0"/>
                </a:solidFill>
              </a:rPr>
              <a:t>Ишимский</a:t>
            </a:r>
            <a:r>
              <a:rPr lang="ru-RU" sz="2800" b="1" dirty="0">
                <a:solidFill>
                  <a:srgbClr val="7030A0"/>
                </a:solidFill>
              </a:rPr>
              <a:t> многопрофильный техникум</a:t>
            </a:r>
            <a:r>
              <a:rPr lang="ru-RU" sz="2800" b="1" dirty="0" smtClean="0">
                <a:solidFill>
                  <a:srgbClr val="7030A0"/>
                </a:solidFill>
              </a:rPr>
              <a:t>» 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Тема: «Исследование природных объектов и продуктов питания»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4365104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7030A0"/>
                </a:solidFill>
              </a:rPr>
              <a:t>Автор:  </a:t>
            </a:r>
            <a:r>
              <a:rPr lang="ru-RU" dirty="0" err="1">
                <a:solidFill>
                  <a:srgbClr val="7030A0"/>
                </a:solidFill>
              </a:rPr>
              <a:t>Тарута</a:t>
            </a:r>
            <a:r>
              <a:rPr lang="ru-RU" dirty="0">
                <a:solidFill>
                  <a:srgbClr val="7030A0"/>
                </a:solidFill>
              </a:rPr>
              <a:t> Л.А. </a:t>
            </a:r>
          </a:p>
          <a:p>
            <a:pPr algn="r"/>
            <a:r>
              <a:rPr lang="ru-RU" dirty="0">
                <a:solidFill>
                  <a:srgbClr val="7030A0"/>
                </a:solidFill>
              </a:rPr>
              <a:t>п</a:t>
            </a:r>
            <a:r>
              <a:rPr lang="ru-RU" dirty="0" smtClean="0">
                <a:solidFill>
                  <a:srgbClr val="7030A0"/>
                </a:solidFill>
              </a:rPr>
              <a:t>реподаватель </a:t>
            </a:r>
            <a:r>
              <a:rPr lang="ru-RU" dirty="0">
                <a:solidFill>
                  <a:srgbClr val="7030A0"/>
                </a:solidFill>
              </a:rPr>
              <a:t>1 </a:t>
            </a:r>
          </a:p>
          <a:p>
            <a:pPr algn="r"/>
            <a:r>
              <a:rPr lang="ru-RU" dirty="0">
                <a:solidFill>
                  <a:srgbClr val="7030A0"/>
                </a:solidFill>
              </a:rPr>
              <a:t>квалификационной </a:t>
            </a:r>
          </a:p>
          <a:p>
            <a:pPr algn="r"/>
            <a:r>
              <a:rPr lang="ru-RU" dirty="0">
                <a:solidFill>
                  <a:srgbClr val="7030A0"/>
                </a:solidFill>
              </a:rPr>
              <a:t>категории ГАПОУ ТО</a:t>
            </a:r>
          </a:p>
          <a:p>
            <a:pPr algn="r"/>
            <a:r>
              <a:rPr lang="ru-RU" dirty="0">
                <a:solidFill>
                  <a:srgbClr val="7030A0"/>
                </a:solidFill>
              </a:rPr>
              <a:t> «</a:t>
            </a:r>
            <a:r>
              <a:rPr lang="ru-RU" dirty="0" err="1">
                <a:solidFill>
                  <a:srgbClr val="7030A0"/>
                </a:solidFill>
              </a:rPr>
              <a:t>Ишимский</a:t>
            </a:r>
            <a:endParaRPr lang="ru-RU" dirty="0">
              <a:solidFill>
                <a:srgbClr val="7030A0"/>
              </a:solidFill>
            </a:endParaRPr>
          </a:p>
          <a:p>
            <a:pPr algn="r"/>
            <a:r>
              <a:rPr lang="ru-RU" dirty="0">
                <a:solidFill>
                  <a:srgbClr val="7030A0"/>
                </a:solidFill>
              </a:rPr>
              <a:t> многопрофильный </a:t>
            </a:r>
          </a:p>
          <a:p>
            <a:pPr algn="r"/>
            <a:r>
              <a:rPr lang="ru-RU" dirty="0">
                <a:solidFill>
                  <a:srgbClr val="7030A0"/>
                </a:solidFill>
              </a:rPr>
              <a:t>техникум»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86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Этапы работы </a:t>
            </a:r>
            <a:br>
              <a:rPr lang="ru-RU" dirty="0" smtClean="0"/>
            </a:br>
            <a:r>
              <a:rPr lang="ru-RU" dirty="0" smtClean="0"/>
              <a:t> Изучение нормативной документации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00315649"/>
              </p:ext>
            </p:extLst>
          </p:nvPr>
        </p:nvGraphicFramePr>
        <p:xfrm>
          <a:off x="928662" y="2000241"/>
          <a:ext cx="7429551" cy="3857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17"/>
                <a:gridCol w="2476517"/>
                <a:gridCol w="2476517"/>
              </a:tblGrid>
              <a:tr h="1130907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Продукт</a:t>
                      </a:r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Документы,</a:t>
                      </a:r>
                      <a:r>
                        <a:rPr lang="ru-RU" baseline="0" dirty="0" smtClean="0"/>
                        <a:t> регламентирующие качество</a:t>
                      </a:r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Общее</a:t>
                      </a:r>
                      <a:r>
                        <a:rPr lang="ru-RU" baseline="0" dirty="0" smtClean="0"/>
                        <a:t> количество микробов в  1гр</a:t>
                      </a:r>
                      <a:endParaRPr lang="ru-RU" dirty="0"/>
                    </a:p>
                  </a:txBody>
                  <a:tcPr marL="82973" marR="82973"/>
                </a:tc>
              </a:tr>
              <a:tr h="458646">
                <a:tc>
                  <a:txBody>
                    <a:bodyPr/>
                    <a:lstStyle/>
                    <a:p>
                      <a:r>
                        <a:rPr lang="ru-RU" dirty="0" smtClean="0"/>
                        <a:t>Молоко в пакетах</a:t>
                      </a:r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ГОСТ 13277-67</a:t>
                      </a:r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75000</a:t>
                      </a:r>
                      <a:endParaRPr lang="ru-RU" dirty="0"/>
                    </a:p>
                  </a:txBody>
                  <a:tcPr marL="82973" marR="82973"/>
                </a:tc>
              </a:tr>
              <a:tr h="18094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"Технический регламент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молоко и молочную продукцию"</a:t>
                      </a:r>
                    </a:p>
                    <a:p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• 10 </a:t>
                      </a:r>
                      <a:r>
                        <a:rPr lang="ru-RU" sz="2400" baseline="0" dirty="0" smtClean="0"/>
                        <a:t>5</a:t>
                      </a:r>
                      <a:endParaRPr lang="ru-RU" sz="2400" dirty="0"/>
                    </a:p>
                  </a:txBody>
                  <a:tcPr marL="82973" marR="82973"/>
                </a:tc>
              </a:tr>
              <a:tr h="4586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СанПиН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2.3.2.560-96 </a:t>
                      </a:r>
                      <a:endParaRPr lang="ru-RU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2973" marR="8297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8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Практическая часть </a:t>
            </a:r>
            <a:endParaRPr lang="ru-RU" dirty="0"/>
          </a:p>
        </p:txBody>
      </p:sp>
      <p:pic>
        <p:nvPicPr>
          <p:cNvPr id="4" name="Picture 2" descr="F:\IMG_307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571612"/>
            <a:ext cx="2857520" cy="2452608"/>
          </a:xfrm>
          <a:prstGeom prst="rect">
            <a:avLst/>
          </a:prstGeom>
          <a:noFill/>
        </p:spPr>
      </p:pic>
      <p:pic>
        <p:nvPicPr>
          <p:cNvPr id="5" name="Picture 2" descr="F:\IMG_302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00760" y="1357298"/>
            <a:ext cx="2410576" cy="2989802"/>
          </a:xfrm>
          <a:prstGeom prst="rect">
            <a:avLst/>
          </a:prstGeom>
          <a:noFill/>
        </p:spPr>
      </p:pic>
      <p:pic>
        <p:nvPicPr>
          <p:cNvPr id="6" name="Picture 3" descr="F:\IMG_3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571612"/>
            <a:ext cx="2719393" cy="3625857"/>
          </a:xfrm>
          <a:prstGeom prst="rect">
            <a:avLst/>
          </a:prstGeom>
          <a:noFill/>
        </p:spPr>
      </p:pic>
      <p:pic>
        <p:nvPicPr>
          <p:cNvPr id="7" name="Picture 2" descr="F:\IMG_308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43438" y="4214818"/>
            <a:ext cx="3588812" cy="233441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929066"/>
            <a:ext cx="279610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исследования:</a:t>
            </a:r>
            <a:br>
              <a:rPr lang="ru-RU" dirty="0" smtClean="0"/>
            </a:br>
            <a:r>
              <a:rPr lang="ru-RU" dirty="0" smtClean="0"/>
              <a:t>1.Общее количество микроорганизмов в пробах молока, КОЕ/см 3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00100" y="1785926"/>
          <a:ext cx="7686700" cy="434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7772400" cy="1928826"/>
          </a:xfrm>
        </p:spPr>
        <p:txBody>
          <a:bodyPr>
            <a:normAutofit/>
          </a:bodyPr>
          <a:lstStyle/>
          <a:p>
            <a:r>
              <a:rPr lang="ru-RU" dirty="0" smtClean="0"/>
              <a:t>2.Общее количество микроорганизмов в пробах молока (по резорцину)   в 1 мл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0" y="1714488"/>
          <a:ext cx="7772400" cy="4305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Все представленные  образцы соответствуют требованиям Технического регламента (ФЗ РФ от 12. 07. 2008г. № 88 - ФЗ) и </a:t>
            </a:r>
            <a:r>
              <a:rPr lang="ru-RU" dirty="0" err="1" smtClean="0"/>
              <a:t>СанПиНа</a:t>
            </a:r>
            <a:r>
              <a:rPr lang="ru-RU" dirty="0" smtClean="0"/>
              <a:t> 2.3.2.560-96.</a:t>
            </a:r>
          </a:p>
          <a:p>
            <a:pPr algn="just"/>
            <a:r>
              <a:rPr lang="ru-RU" dirty="0" smtClean="0"/>
              <a:t>Однако образец №1 уступает остальным по микробиологической чистоте.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Список использованной литературы: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Дегтерев</a:t>
            </a:r>
            <a:r>
              <a:rPr lang="ru-RU" dirty="0" smtClean="0"/>
              <a:t> ГЛ. Повышение качества молока / Г.П. </a:t>
            </a:r>
            <a:r>
              <a:rPr lang="ru-RU" dirty="0" err="1" smtClean="0"/>
              <a:t>Дегтерев</a:t>
            </a:r>
            <a:r>
              <a:rPr lang="ru-RU" dirty="0" smtClean="0"/>
              <a:t>, В.В. </a:t>
            </a:r>
            <a:r>
              <a:rPr lang="ru-RU" dirty="0" err="1" smtClean="0"/>
              <a:t>Шайкин</a:t>
            </a:r>
            <a:r>
              <a:rPr lang="ru-RU" dirty="0" smtClean="0"/>
              <a:t> // Молочная промышленность. – 2003. – №4. – С. 33.</a:t>
            </a:r>
          </a:p>
          <a:p>
            <a:r>
              <a:rPr lang="ru-RU" dirty="0" smtClean="0"/>
              <a:t>2. Санитарные правила и нормы </a:t>
            </a:r>
            <a:r>
              <a:rPr lang="ru-RU" dirty="0" err="1" smtClean="0"/>
              <a:t>СанПиН</a:t>
            </a:r>
            <a:r>
              <a:rPr lang="ru-RU" dirty="0" smtClean="0"/>
              <a:t> 2.3.2.560-96</a:t>
            </a:r>
          </a:p>
          <a:p>
            <a:pPr>
              <a:buNone/>
            </a:pPr>
            <a:r>
              <a:rPr lang="ru-RU" dirty="0" smtClean="0"/>
              <a:t>    "Гигиенические требования к качеству и безопасности продовольственного сырья и пищевых продуктов"</a:t>
            </a:r>
            <a:br>
              <a:rPr lang="ru-RU" dirty="0" smtClean="0"/>
            </a:br>
            <a:r>
              <a:rPr lang="ru-RU" dirty="0" smtClean="0"/>
              <a:t>(утв. постановлением Госкомсанэпиднадзора РФ от 24 октября 1996 г. N 27)</a:t>
            </a:r>
            <a:br>
              <a:rPr lang="ru-RU" dirty="0" smtClean="0"/>
            </a:br>
            <a:r>
              <a:rPr lang="ru-RU" dirty="0" smtClean="0"/>
              <a:t>(с изменениями от 11 октября 1998 г., 21 марта 2000 г., 13 января 2001 г.)</a:t>
            </a:r>
          </a:p>
          <a:p>
            <a:pPr lvl="0"/>
            <a:r>
              <a:rPr lang="ru-RU" dirty="0" smtClean="0"/>
              <a:t>3.Степаненко П.П.  Микробиология молока и молочных продуктов - М., Колос, 1996-271с</a:t>
            </a:r>
          </a:p>
          <a:p>
            <a:r>
              <a:rPr lang="ru-RU" dirty="0" smtClean="0"/>
              <a:t>4</a:t>
            </a:r>
            <a:r>
              <a:rPr lang="ru-RU" smtClean="0"/>
              <a:t>.</a:t>
            </a:r>
            <a:r>
              <a:rPr lang="ru-RU" b="1" smtClean="0"/>
              <a:t> </a:t>
            </a:r>
            <a:r>
              <a:rPr lang="ru-RU" dirty="0" smtClean="0"/>
              <a:t>Технический регламент на молоко и молочную продукцию (Федеральный закон Российской Федерации от 12 июня 2008 г. N 88-ФЗ), вступает силу с 19 декабря 2008 г. – Новосибирск: </a:t>
            </a:r>
            <a:r>
              <a:rPr lang="ru-RU" dirty="0" err="1" smtClean="0"/>
              <a:t>Сиб</a:t>
            </a:r>
            <a:r>
              <a:rPr lang="ru-RU" dirty="0" smtClean="0"/>
              <a:t>. унив. </a:t>
            </a:r>
            <a:r>
              <a:rPr lang="ru-RU" dirty="0" err="1" smtClean="0"/>
              <a:t>из-во</a:t>
            </a:r>
            <a:r>
              <a:rPr lang="ru-RU" dirty="0" smtClean="0"/>
              <a:t>, 2008.- 125 с.</a:t>
            </a:r>
          </a:p>
          <a:p>
            <a:r>
              <a:rPr lang="ru-RU" dirty="0" smtClean="0"/>
              <a:t>5. Незнанов Ю.А. Молочная промышленность Российский Федерации // Молочная промышленность. – 2010. – №3. – С.36-38.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ГАПОУ ТО «</a:t>
            </a:r>
            <a:r>
              <a:rPr lang="ru-RU" sz="1800" dirty="0" err="1" smtClean="0"/>
              <a:t>Ишимский</a:t>
            </a:r>
            <a:r>
              <a:rPr lang="ru-RU" sz="1800" dirty="0" smtClean="0"/>
              <a:t> многопрофильный техникум»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Экологический   проект:</a:t>
            </a:r>
          </a:p>
          <a:p>
            <a:pPr algn="ctr">
              <a:buNone/>
            </a:pPr>
            <a:r>
              <a:rPr lang="ru-RU" dirty="0" smtClean="0"/>
              <a:t>«Исследование воды методом </a:t>
            </a:r>
            <a:r>
              <a:rPr lang="ru-RU" dirty="0" err="1" smtClean="0"/>
              <a:t>биотестирования</a:t>
            </a:r>
            <a:r>
              <a:rPr lang="ru-RU" dirty="0" smtClean="0"/>
              <a:t>»</a:t>
            </a:r>
          </a:p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algn="r">
              <a:buNone/>
            </a:pPr>
            <a:r>
              <a:rPr lang="ru-RU" sz="2000" dirty="0" smtClean="0"/>
              <a:t>Выполнила: </a:t>
            </a:r>
          </a:p>
          <a:p>
            <a:pPr algn="r">
              <a:buNone/>
            </a:pPr>
            <a:r>
              <a:rPr lang="ru-RU" sz="2000" dirty="0" smtClean="0"/>
              <a:t>Чернышева Марина Ивановна </a:t>
            </a:r>
          </a:p>
          <a:p>
            <a:pPr algn="r">
              <a:buNone/>
            </a:pPr>
            <a:r>
              <a:rPr lang="ru-RU" sz="2000" dirty="0" smtClean="0"/>
              <a:t>Технология общественного питания </a:t>
            </a:r>
          </a:p>
          <a:p>
            <a:pPr algn="r">
              <a:buNone/>
            </a:pPr>
            <a:r>
              <a:rPr lang="ru-RU" sz="2000" dirty="0" smtClean="0"/>
              <a:t>1 курс</a:t>
            </a:r>
          </a:p>
          <a:p>
            <a:pPr algn="r">
              <a:buNone/>
            </a:pPr>
            <a:r>
              <a:rPr lang="ru-RU" sz="2000" dirty="0" smtClean="0"/>
              <a:t>Руководитель: </a:t>
            </a:r>
            <a:r>
              <a:rPr lang="ru-RU" sz="2000" dirty="0" err="1" smtClean="0"/>
              <a:t>Тарута</a:t>
            </a:r>
            <a:r>
              <a:rPr lang="ru-RU" sz="2000" dirty="0" smtClean="0"/>
              <a:t> Л.А</a:t>
            </a:r>
          </a:p>
          <a:p>
            <a:pPr algn="r">
              <a:buNone/>
            </a:pPr>
            <a:endParaRPr lang="ru-RU" sz="2000" dirty="0" smtClean="0"/>
          </a:p>
          <a:p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071810"/>
            <a:ext cx="2357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9002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исследования по проекту: исследование воды методом </a:t>
            </a:r>
            <a:r>
              <a:rPr lang="ru-RU" dirty="0" err="1" smtClean="0"/>
              <a:t>биотестирования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304800" y="2214555"/>
          <a:ext cx="8339166" cy="3964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833"/>
                <a:gridCol w="1742808"/>
                <a:gridCol w="1592859"/>
                <a:gridCol w="1667833"/>
                <a:gridCol w="1667833"/>
              </a:tblGrid>
              <a:tr h="15067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Источник водоснабжения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Очищенная вода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Река Ишим 1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Река Ишим 2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С.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Стрехнино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390" marR="72390" marT="0" marB="0"/>
                </a:tc>
              </a:tr>
              <a:tr h="24581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Суммарная длина корня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9,1см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4,1 см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2,25 см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8,3см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390" marR="7239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Уровень </a:t>
            </a:r>
            <a:r>
              <a:rPr lang="ru-RU" dirty="0" err="1" smtClean="0"/>
              <a:t>фитотоксичности</a:t>
            </a:r>
            <a:r>
              <a:rPr lang="ru-RU" dirty="0" smtClean="0"/>
              <a:t> в %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829576" cy="395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2037406"/>
                <a:gridCol w="250033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Источник водоснабжения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Река Ишим 1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Река Ишим 2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С.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Стрехнино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53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Т, %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8,7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Представление результатов: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2786082" cy="310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000502"/>
            <a:ext cx="4286248" cy="285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643051"/>
            <a:ext cx="300039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714488"/>
            <a:ext cx="1637106" cy="218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179388" y="188913"/>
            <a:ext cx="8785225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6FAAA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5400" b="1">
                <a:solidFill>
                  <a:srgbClr val="4199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Виды проектов</a:t>
            </a:r>
          </a:p>
        </p:txBody>
      </p:sp>
      <p:sp>
        <p:nvSpPr>
          <p:cNvPr id="15363" name="AutoShape 5"/>
          <p:cNvSpPr>
            <a:spLocks noChangeArrowheads="1"/>
          </p:cNvSpPr>
          <p:nvPr/>
        </p:nvSpPr>
        <p:spPr bwMode="auto">
          <a:xfrm>
            <a:off x="179388" y="1341438"/>
            <a:ext cx="8713787" cy="914400"/>
          </a:xfrm>
          <a:prstGeom prst="roundRect">
            <a:avLst>
              <a:gd name="adj" fmla="val 16667"/>
            </a:avLst>
          </a:prstGeom>
          <a:solidFill>
            <a:srgbClr val="7C9E9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5400" b="1">
                <a:solidFill>
                  <a:schemeClr val="bg1"/>
                </a:solidFill>
                <a:latin typeface="Bookman Old Style" pitchFamily="18" charset="0"/>
              </a:rPr>
              <a:t>исследовательский</a:t>
            </a: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15364" name="AutoShape 6"/>
          <p:cNvSpPr>
            <a:spLocks noChangeArrowheads="1"/>
          </p:cNvSpPr>
          <p:nvPr/>
        </p:nvSpPr>
        <p:spPr bwMode="auto">
          <a:xfrm>
            <a:off x="107950" y="2349500"/>
            <a:ext cx="8785225" cy="914400"/>
          </a:xfrm>
          <a:prstGeom prst="roundRect">
            <a:avLst>
              <a:gd name="adj" fmla="val 16667"/>
            </a:avLst>
          </a:prstGeom>
          <a:solidFill>
            <a:srgbClr val="7C9E9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5400" b="1">
                <a:solidFill>
                  <a:schemeClr val="bg1"/>
                </a:solidFill>
                <a:latin typeface="Bookman Old Style" pitchFamily="18" charset="0"/>
              </a:rPr>
              <a:t>информационный</a:t>
            </a:r>
            <a:endParaRPr lang="ru-RU" altLang="ru-RU" sz="9600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5365" name="AutoShape 7"/>
          <p:cNvSpPr>
            <a:spLocks noChangeArrowheads="1"/>
          </p:cNvSpPr>
          <p:nvPr/>
        </p:nvSpPr>
        <p:spPr bwMode="auto">
          <a:xfrm>
            <a:off x="179388" y="3429000"/>
            <a:ext cx="8785225" cy="936625"/>
          </a:xfrm>
          <a:prstGeom prst="roundRect">
            <a:avLst>
              <a:gd name="adj" fmla="val 16667"/>
            </a:avLst>
          </a:prstGeom>
          <a:solidFill>
            <a:srgbClr val="7C9E9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4000" b="1">
                <a:solidFill>
                  <a:schemeClr val="bg1"/>
                </a:solidFill>
                <a:latin typeface="Bookman Old Style" pitchFamily="18" charset="0"/>
              </a:rPr>
              <a:t>практико-ориентированный </a:t>
            </a:r>
            <a:endParaRPr lang="ru-RU" altLang="ru-RU" sz="400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>
            <a:off x="179388" y="4437063"/>
            <a:ext cx="8785225" cy="914400"/>
          </a:xfrm>
          <a:prstGeom prst="roundRect">
            <a:avLst>
              <a:gd name="adj" fmla="val 16667"/>
            </a:avLst>
          </a:prstGeom>
          <a:solidFill>
            <a:srgbClr val="7C9E9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4800" b="1">
                <a:solidFill>
                  <a:schemeClr val="bg1"/>
                </a:solidFill>
                <a:latin typeface="Bookman Old Style" pitchFamily="18" charset="0"/>
              </a:rPr>
              <a:t>творческий</a:t>
            </a:r>
          </a:p>
        </p:txBody>
      </p:sp>
      <p:sp>
        <p:nvSpPr>
          <p:cNvPr id="15367" name="AutoShape 9"/>
          <p:cNvSpPr>
            <a:spLocks noChangeArrowheads="1"/>
          </p:cNvSpPr>
          <p:nvPr/>
        </p:nvSpPr>
        <p:spPr bwMode="auto">
          <a:xfrm>
            <a:off x="179388" y="5589588"/>
            <a:ext cx="8785225" cy="914400"/>
          </a:xfrm>
          <a:prstGeom prst="roundRect">
            <a:avLst>
              <a:gd name="adj" fmla="val 16667"/>
            </a:avLst>
          </a:prstGeom>
          <a:solidFill>
            <a:srgbClr val="7C9E9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5400" b="1">
                <a:solidFill>
                  <a:schemeClr val="bg1"/>
                </a:solidFill>
                <a:latin typeface="Bookman Old Style" pitchFamily="18" charset="0"/>
              </a:rPr>
              <a:t>игровой</a:t>
            </a:r>
            <a:endParaRPr lang="ru-RU" altLang="ru-RU" sz="540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Современное учебное оборудование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643052"/>
            <a:ext cx="2357453" cy="314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357298"/>
            <a:ext cx="1693071" cy="225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785926"/>
            <a:ext cx="2714644" cy="465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2643182"/>
            <a:ext cx="278608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852090"/>
          </a:xfrm>
        </p:spPr>
        <p:txBody>
          <a:bodyPr/>
          <a:lstStyle/>
          <a:p>
            <a:pPr algn="ctr"/>
            <a:r>
              <a:rPr lang="ru-RU" b="1" i="1" dirty="0" smtClean="0"/>
              <a:t>Исследовательский проект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i="1" dirty="0" smtClean="0"/>
              <a:t>   	    </a:t>
            </a:r>
            <a:r>
              <a:rPr lang="ru-RU" b="1" dirty="0" smtClean="0"/>
              <a:t>Этот тип проектов предполагает аргументацию актуальности взятой для исследования темы, формулирование проблемы исследования, его предмета и объекта, обозначения задач исследования в последовательности принятой логики, определение методов исследования, источников информации, выдвижения гипотез решения означенной проблемы, разработку путей ее решения, в том числе экспериментальных, опытных, обсуждение полученных результатов, выводы, оформление результатов исследования, обозначение новых проблем для дальнейшего развития исследования.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5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58" name="Group 54"/>
          <p:cNvGraphicFramePr>
            <a:graphicFrameLocks noGrp="1"/>
          </p:cNvGraphicFramePr>
          <p:nvPr/>
        </p:nvGraphicFramePr>
        <p:xfrm>
          <a:off x="179388" y="188913"/>
          <a:ext cx="8964612" cy="5584826"/>
        </p:xfrm>
        <a:graphic>
          <a:graphicData uri="http://schemas.openxmlformats.org/drawingml/2006/table">
            <a:tbl>
              <a:tblPr/>
              <a:tblGrid>
                <a:gridCol w="3130550"/>
                <a:gridCol w="2028825"/>
                <a:gridCol w="3805237"/>
              </a:tblGrid>
              <a:tr h="64773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99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999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ЭТАПЫ РАБОТЫ НАД УЧЕБНЫМ ПРОЕКТОМ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419995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19995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3649"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 проекта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Почему?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Актуальность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2A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роблемы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54"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Зачем?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Целеполагание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67"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проекта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Что?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Постановка задач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54"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 и способы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Как?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2A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ланирование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488"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Создание продукта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Как лучше?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2A14"/>
                          </a:solidFill>
                          <a:effectLst/>
                          <a:latin typeface="Georgia" pitchFamily="18" charset="0"/>
                        </a:rPr>
                        <a:t>П</a:t>
                      </a:r>
                      <a:r>
                        <a:rPr kumimoji="0" 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оиск информации</a:t>
                      </a: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, </a:t>
                      </a:r>
                      <a:r>
                        <a:rPr kumimoji="0" 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создание продукта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6977"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получится?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Ожидаемый </a:t>
                      </a:r>
                    </a:p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</a:t>
                      </a:r>
                    </a:p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2A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родукт,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2A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резентация)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964613" cy="46355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500" b="1" smtClean="0">
                <a:solidFill>
                  <a:srgbClr val="7C9E98"/>
                </a:solidFill>
                <a:latin typeface="Bookman Old Style" pitchFamily="18" charset="0"/>
              </a:rPr>
              <a:t>Дизайн-петля-алгоритм проектной деятельности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152400" y="762000"/>
            <a:ext cx="8991600" cy="6096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altLang="ru-RU" dirty="0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700338" y="981075"/>
            <a:ext cx="2951162" cy="914400"/>
          </a:xfrm>
          <a:prstGeom prst="rect">
            <a:avLst/>
          </a:prstGeom>
          <a:solidFill>
            <a:srgbClr val="7C9E9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latin typeface="Bookman Old Style" pitchFamily="18" charset="0"/>
              </a:rPr>
              <a:t>Шаг 1</a:t>
            </a:r>
          </a:p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itchFamily="18" charset="0"/>
              </a:rPr>
              <a:t>Определение </a:t>
            </a:r>
          </a:p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itchFamily="18" charset="0"/>
              </a:rPr>
              <a:t>потребности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4716463" y="1844675"/>
            <a:ext cx="2735262" cy="1944688"/>
          </a:xfrm>
          <a:custGeom>
            <a:avLst/>
            <a:gdLst>
              <a:gd name="T0" fmla="*/ 298089359 w 21600"/>
              <a:gd name="T1" fmla="*/ 26894855 h 21600"/>
              <a:gd name="T2" fmla="*/ 135598714 w 21600"/>
              <a:gd name="T3" fmla="*/ 16689745 h 21600"/>
              <a:gd name="T4" fmla="*/ 257582915 w 21600"/>
              <a:gd name="T5" fmla="*/ 46559342 h 21600"/>
              <a:gd name="T6" fmla="*/ 379839756 w 21600"/>
              <a:gd name="T7" fmla="*/ 120118876 h 21600"/>
              <a:gd name="T8" fmla="*/ 290440250 w 21600"/>
              <a:gd name="T9" fmla="*/ 143820031 h 21600"/>
              <a:gd name="T10" fmla="*/ 243567610 w 21600"/>
              <a:gd name="T11" fmla="*/ 9863061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67" y="12972"/>
                </a:moveTo>
                <a:cubicBezTo>
                  <a:pt x="17986" y="12269"/>
                  <a:pt x="18098" y="11536"/>
                  <a:pt x="18098" y="10800"/>
                </a:cubicBezTo>
                <a:cubicBezTo>
                  <a:pt x="18098" y="6769"/>
                  <a:pt x="14830" y="3502"/>
                  <a:pt x="10800" y="3502"/>
                </a:cubicBezTo>
                <a:cubicBezTo>
                  <a:pt x="10161" y="3501"/>
                  <a:pt x="9526" y="3585"/>
                  <a:pt x="8909" y="3751"/>
                </a:cubicBezTo>
                <a:lnTo>
                  <a:pt x="8002" y="368"/>
                </a:lnTo>
                <a:cubicBezTo>
                  <a:pt x="8914" y="123"/>
                  <a:pt x="985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890"/>
                  <a:pt x="21434" y="12974"/>
                  <a:pt x="21110" y="14015"/>
                </a:cubicBezTo>
                <a:lnTo>
                  <a:pt x="23687" y="14819"/>
                </a:lnTo>
                <a:lnTo>
                  <a:pt x="18112" y="17743"/>
                </a:lnTo>
                <a:lnTo>
                  <a:pt x="15189" y="12168"/>
                </a:lnTo>
                <a:lnTo>
                  <a:pt x="17767" y="1297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 rot="5131831">
            <a:off x="4948238" y="2476500"/>
            <a:ext cx="1468438" cy="5246687"/>
          </a:xfrm>
          <a:custGeom>
            <a:avLst/>
            <a:gdLst>
              <a:gd name="T0" fmla="*/ 87535425 w 21600"/>
              <a:gd name="T1" fmla="*/ 218423466 h 21600"/>
              <a:gd name="T2" fmla="*/ 55007755 w 21600"/>
              <a:gd name="T3" fmla="*/ 163729183 h 21600"/>
              <a:gd name="T4" fmla="*/ 68725006 w 21600"/>
              <a:gd name="T5" fmla="*/ 427819716 h 21600"/>
              <a:gd name="T6" fmla="*/ 112307838 w 21600"/>
              <a:gd name="T7" fmla="*/ 637215966 h 21600"/>
              <a:gd name="T8" fmla="*/ 87350510 w 21600"/>
              <a:gd name="T9" fmla="*/ 955823706 h 21600"/>
              <a:gd name="T10" fmla="*/ 62393251 w 21600"/>
              <a:gd name="T11" fmla="*/ 63721596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8101"/>
                  <a:pt x="14208" y="5817"/>
                  <a:pt x="11535" y="5450"/>
                </a:cubicBezTo>
                <a:lnTo>
                  <a:pt x="12270" y="100"/>
                </a:lnTo>
                <a:cubicBezTo>
                  <a:pt x="17616" y="835"/>
                  <a:pt x="21599" y="5403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 rot="10800000">
            <a:off x="1066800" y="4191000"/>
            <a:ext cx="4800600" cy="2133600"/>
          </a:xfrm>
          <a:custGeom>
            <a:avLst/>
            <a:gdLst>
              <a:gd name="T0" fmla="*/ 947594879 w 21600"/>
              <a:gd name="T1" fmla="*/ 38959931 h 21600"/>
              <a:gd name="T2" fmla="*/ 569278040 w 21600"/>
              <a:gd name="T3" fmla="*/ 14625828 h 21600"/>
              <a:gd name="T4" fmla="*/ 834776556 w 21600"/>
              <a:gd name="T5" fmla="*/ 57059181 h 21600"/>
              <a:gd name="T6" fmla="*/ 1194718432 w 21600"/>
              <a:gd name="T7" fmla="*/ 122333907 h 21600"/>
              <a:gd name="T8" fmla="*/ 963895361 w 21600"/>
              <a:gd name="T9" fmla="*/ 157459285 h 21600"/>
              <a:gd name="T10" fmla="*/ 786072914 w 21600"/>
              <a:gd name="T11" fmla="*/ 11185477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591" y="11811"/>
                </a:moveTo>
                <a:cubicBezTo>
                  <a:pt x="18635" y="11476"/>
                  <a:pt x="18657" y="11138"/>
                  <a:pt x="18657" y="10800"/>
                </a:cubicBezTo>
                <a:cubicBezTo>
                  <a:pt x="18657" y="6697"/>
                  <a:pt x="15500" y="3285"/>
                  <a:pt x="11411" y="2966"/>
                </a:cubicBezTo>
                <a:lnTo>
                  <a:pt x="11640" y="32"/>
                </a:lnTo>
                <a:cubicBezTo>
                  <a:pt x="17261" y="471"/>
                  <a:pt x="21600" y="5161"/>
                  <a:pt x="21600" y="10800"/>
                </a:cubicBezTo>
                <a:cubicBezTo>
                  <a:pt x="21600" y="11265"/>
                  <a:pt x="21569" y="11729"/>
                  <a:pt x="21510" y="12190"/>
                </a:cubicBezTo>
                <a:lnTo>
                  <a:pt x="24187" y="12538"/>
                </a:lnTo>
                <a:lnTo>
                  <a:pt x="19514" y="16138"/>
                </a:lnTo>
                <a:lnTo>
                  <a:pt x="15914" y="11464"/>
                </a:lnTo>
                <a:lnTo>
                  <a:pt x="18591" y="1181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 rot="-6466700">
            <a:off x="595313" y="925513"/>
            <a:ext cx="2597150" cy="3429000"/>
          </a:xfrm>
          <a:custGeom>
            <a:avLst/>
            <a:gdLst>
              <a:gd name="T0" fmla="*/ 289348001 w 21600"/>
              <a:gd name="T1" fmla="*/ 130216434 h 21600"/>
              <a:gd name="T2" fmla="*/ 173386095 w 21600"/>
              <a:gd name="T3" fmla="*/ 31224696 h 21600"/>
              <a:gd name="T4" fmla="*/ 260592500 w 21600"/>
              <a:gd name="T5" fmla="*/ 160836293 h 21600"/>
              <a:gd name="T6" fmla="*/ 339529147 w 21600"/>
              <a:gd name="T7" fmla="*/ 388582853 h 21600"/>
              <a:gd name="T8" fmla="*/ 267907806 w 21600"/>
              <a:gd name="T9" fmla="*/ 446798541 h 21600"/>
              <a:gd name="T10" fmla="*/ 234497034 w 21600"/>
              <a:gd name="T11" fmla="*/ 32192468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757" y="13697"/>
                </a:moveTo>
                <a:cubicBezTo>
                  <a:pt x="19095" y="12769"/>
                  <a:pt x="19269" y="11788"/>
                  <a:pt x="19269" y="10800"/>
                </a:cubicBezTo>
                <a:cubicBezTo>
                  <a:pt x="19269" y="6528"/>
                  <a:pt x="16087" y="2925"/>
                  <a:pt x="11849" y="2396"/>
                </a:cubicBezTo>
                <a:lnTo>
                  <a:pt x="12138" y="83"/>
                </a:lnTo>
                <a:cubicBezTo>
                  <a:pt x="17543" y="758"/>
                  <a:pt x="21600" y="5352"/>
                  <a:pt x="21600" y="10800"/>
                </a:cubicBezTo>
                <a:cubicBezTo>
                  <a:pt x="21600" y="12060"/>
                  <a:pt x="21379" y="13311"/>
                  <a:pt x="20948" y="14495"/>
                </a:cubicBezTo>
                <a:lnTo>
                  <a:pt x="23485" y="15419"/>
                </a:lnTo>
                <a:lnTo>
                  <a:pt x="18531" y="17729"/>
                </a:lnTo>
                <a:lnTo>
                  <a:pt x="16220" y="12774"/>
                </a:lnTo>
                <a:lnTo>
                  <a:pt x="18757" y="1369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940425" y="765175"/>
            <a:ext cx="2979738" cy="954088"/>
          </a:xfrm>
          <a:prstGeom prst="rect">
            <a:avLst/>
          </a:prstGeom>
          <a:noFill/>
          <a:ln w="38100">
            <a:solidFill>
              <a:srgbClr val="7C9E9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1. Исследование-</a:t>
            </a:r>
          </a:p>
          <a:p>
            <a:r>
              <a:rPr lang="ru-RU" altLang="ru-RU"/>
              <a:t>дизайн-анализ </a:t>
            </a:r>
          </a:p>
          <a:p>
            <a:r>
              <a:rPr lang="ru-RU" altLang="ru-RU"/>
              <a:t>существующих объектов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572000" y="2420938"/>
            <a:ext cx="2016125" cy="954087"/>
          </a:xfrm>
          <a:prstGeom prst="rect">
            <a:avLst/>
          </a:prstGeom>
          <a:noFill/>
          <a:ln w="38100">
            <a:solidFill>
              <a:srgbClr val="7C9E9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2. Обозначение </a:t>
            </a:r>
          </a:p>
          <a:p>
            <a:r>
              <a:rPr lang="ru-RU" altLang="ru-RU"/>
              <a:t>требований </a:t>
            </a:r>
          </a:p>
          <a:p>
            <a:r>
              <a:rPr lang="ru-RU" altLang="ru-RU"/>
              <a:t>к объекту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948488" y="3505200"/>
            <a:ext cx="2016125" cy="954088"/>
          </a:xfrm>
          <a:prstGeom prst="rect">
            <a:avLst/>
          </a:prstGeom>
          <a:noFill/>
          <a:ln w="38100">
            <a:solidFill>
              <a:srgbClr val="7C9E9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3. Выработка </a:t>
            </a:r>
          </a:p>
          <a:p>
            <a:r>
              <a:rPr lang="ru-RU" altLang="ru-RU"/>
              <a:t>первоначальных </a:t>
            </a:r>
          </a:p>
          <a:p>
            <a:r>
              <a:rPr lang="ru-RU" altLang="ru-RU"/>
              <a:t>идей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411413" y="5300663"/>
            <a:ext cx="2039937" cy="404812"/>
          </a:xfrm>
          <a:prstGeom prst="rect">
            <a:avLst/>
          </a:prstGeom>
          <a:noFill/>
          <a:ln w="38100">
            <a:solidFill>
              <a:srgbClr val="7C9E9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6. Планирование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5219700" y="4581525"/>
            <a:ext cx="1825625" cy="404813"/>
          </a:xfrm>
          <a:prstGeom prst="rect">
            <a:avLst/>
          </a:prstGeom>
          <a:noFill/>
          <a:ln w="38100">
            <a:solidFill>
              <a:srgbClr val="7C9E9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4. Анализ идей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443663" y="5805488"/>
            <a:ext cx="2460625" cy="404812"/>
          </a:xfrm>
          <a:prstGeom prst="rect">
            <a:avLst/>
          </a:prstGeom>
          <a:noFill/>
          <a:ln w="38100">
            <a:solidFill>
              <a:srgbClr val="7C9E9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5. Выбор одной идеи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228600" y="4114800"/>
            <a:ext cx="1943100" cy="395288"/>
          </a:xfrm>
          <a:prstGeom prst="rect">
            <a:avLst/>
          </a:prstGeom>
          <a:noFill/>
          <a:ln w="28575">
            <a:solidFill>
              <a:srgbClr val="7C9E9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7. Изготовление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900113" y="2349500"/>
            <a:ext cx="2638425" cy="395288"/>
          </a:xfrm>
          <a:prstGeom prst="rect">
            <a:avLst/>
          </a:prstGeom>
          <a:noFill/>
          <a:ln w="28575">
            <a:solidFill>
              <a:srgbClr val="7C9E9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8. Оценка (рефлексия)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Для студента проект – это возможность максимального раскрытия своего творческого потенциала, средство самореализации. Это деятельность, которая позволяет проявить себя индивидуально или в группе, попробовать свои силы, приложить свои знания, принести пользу, показать публично достигнутый результат.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645024"/>
            <a:ext cx="2736304" cy="287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4" descr="20141107_100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50706" y="3721798"/>
            <a:ext cx="2831450" cy="2817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7200" b="1" dirty="0" smtClean="0"/>
              <a:t>Цель  - </a:t>
            </a:r>
            <a:r>
              <a:rPr lang="ru-RU" sz="7200" dirty="0" smtClean="0"/>
              <a:t> определить общего количества микроорганизмов в пастеризованном молоке.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7200" b="1" dirty="0" smtClean="0"/>
              <a:t>Задачи</a:t>
            </a:r>
            <a:r>
              <a:rPr lang="ru-RU" sz="7200" dirty="0"/>
              <a:t>:</a:t>
            </a:r>
            <a:r>
              <a:rPr lang="ru-RU" sz="7200" dirty="0" smtClean="0"/>
              <a:t>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7200" dirty="0" smtClean="0"/>
              <a:t>- провести обзор литературы по исследуемой тематике;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7200" dirty="0" smtClean="0"/>
              <a:t>- изучить  группы микробиологических критериев безопасности молока;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7200" dirty="0" smtClean="0"/>
              <a:t>- освоить методы количественного учета микроорганизмов в питьевом молоке;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7200" dirty="0" smtClean="0"/>
              <a:t>-проанализировать полученные данных и оценить качество молока в соответствии с требованиями СанПиНа 2.3.2.560-96 и Технического регламента (Федеральный закон Российской Федерации от 12 июня 2008 г. N 88-ФЗ);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7200" dirty="0" smtClean="0"/>
              <a:t>- оформить выводы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b="1" dirty="0"/>
              <a:t>Методы исследования</a:t>
            </a:r>
            <a:r>
              <a:rPr lang="ru-RU" dirty="0"/>
              <a:t>: теоретические, экспериментальные.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b="1" dirty="0"/>
              <a:t>Гипотеза исследования</a:t>
            </a:r>
            <a:r>
              <a:rPr lang="ru-RU" dirty="0"/>
              <a:t>: </a:t>
            </a:r>
            <a:r>
              <a:rPr lang="ru-RU" dirty="0" smtClean="0"/>
              <a:t>соответствие   значения количества микроорганизмов </a:t>
            </a:r>
            <a:r>
              <a:rPr lang="ru-RU" dirty="0" err="1" smtClean="0"/>
              <a:t>СанПиНу</a:t>
            </a:r>
            <a:r>
              <a:rPr lang="ru-RU" dirty="0" smtClean="0"/>
              <a:t> </a:t>
            </a:r>
            <a:r>
              <a:rPr lang="ru-RU" dirty="0"/>
              <a:t>2.3.2.560-96  и Техническому регламенту на молоко и молочную продукцию.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b="1" dirty="0"/>
              <a:t>Объект исследования</a:t>
            </a:r>
            <a:r>
              <a:rPr lang="ru-RU" dirty="0"/>
              <a:t>: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dirty="0"/>
              <a:t>- молоко питьевое пастеризованное Бердюжье М.Д.Ж. – 3,2% производитель: ООО «Молоко», </a:t>
            </a:r>
            <a:r>
              <a:rPr lang="ru-RU" dirty="0" err="1"/>
              <a:t>Бердюжский</a:t>
            </a:r>
            <a:r>
              <a:rPr lang="ru-RU" dirty="0"/>
              <a:t> район, с. Бердюжье (1);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dirty="0"/>
              <a:t>- молоко питьевое пастеризованное </a:t>
            </a:r>
            <a:r>
              <a:rPr lang="ru-RU" dirty="0" err="1"/>
              <a:t>Ситниковское</a:t>
            </a:r>
            <a:r>
              <a:rPr lang="ru-RU" dirty="0"/>
              <a:t> М.Д.Ж. - 3,2%  производитель: филиал ОАО «Золотые луга» «Молочный комбинат «</a:t>
            </a:r>
            <a:r>
              <a:rPr lang="ru-RU" dirty="0" err="1"/>
              <a:t>Ситниковский</a:t>
            </a:r>
            <a:r>
              <a:rPr lang="ru-RU" dirty="0"/>
              <a:t>», с. </a:t>
            </a:r>
            <a:r>
              <a:rPr lang="ru-RU" dirty="0" err="1"/>
              <a:t>Ситниково</a:t>
            </a:r>
            <a:r>
              <a:rPr lang="ru-RU" dirty="0"/>
              <a:t> (2);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dirty="0"/>
              <a:t>- молоко питьевое пастеризованное классическое М.Д.Ж. -3,2% производитель: </a:t>
            </a:r>
            <a:r>
              <a:rPr lang="ru-RU" dirty="0" err="1"/>
              <a:t>Ишимский</a:t>
            </a:r>
            <a:r>
              <a:rPr lang="ru-RU" dirty="0"/>
              <a:t> район, с. Боровое (3) 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89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Этапы работы над темой</a:t>
            </a:r>
            <a:r>
              <a:rPr lang="ru-RU" i="1" dirty="0" smtClean="0"/>
              <a:t>:</a:t>
            </a:r>
            <a:r>
              <a:rPr lang="ru-RU" dirty="0" smtClean="0"/>
              <a:t> </a:t>
            </a:r>
          </a:p>
          <a:p>
            <a:r>
              <a:rPr lang="ru-RU" dirty="0" smtClean="0"/>
              <a:t>1) Изучение нормативной документации;</a:t>
            </a:r>
          </a:p>
          <a:p>
            <a:r>
              <a:rPr lang="ru-RU" dirty="0" smtClean="0"/>
              <a:t>2) Изучение  групп микробиологических критериев безопасности молока; </a:t>
            </a:r>
          </a:p>
          <a:p>
            <a:r>
              <a:rPr lang="ru-RU" dirty="0" smtClean="0"/>
              <a:t>3) </a:t>
            </a:r>
            <a:r>
              <a:rPr lang="ru-RU" dirty="0"/>
              <a:t>И</a:t>
            </a:r>
            <a:r>
              <a:rPr lang="ru-RU" dirty="0" smtClean="0"/>
              <a:t>зучение питательных сред, используемых для микробиологического исследования молока; </a:t>
            </a:r>
          </a:p>
          <a:p>
            <a:r>
              <a:rPr lang="ru-RU" dirty="0" smtClean="0"/>
              <a:t>4) Выявление микроорганизмов в пастеризованном (питьевом) молоке  экспериментальным методом; </a:t>
            </a:r>
          </a:p>
          <a:p>
            <a:r>
              <a:rPr lang="ru-RU" dirty="0" smtClean="0"/>
              <a:t>5) Анализ полученных данных и оценка качества молока в соответствии с требованиями СанПиНа и Технического регламента на молоко и молочную продукцию;</a:t>
            </a:r>
          </a:p>
          <a:p>
            <a:r>
              <a:rPr lang="ru-RU" dirty="0" smtClean="0"/>
              <a:t>6)  </a:t>
            </a:r>
            <a:r>
              <a:rPr lang="ru-RU" dirty="0"/>
              <a:t>З</a:t>
            </a:r>
            <a:r>
              <a:rPr lang="ru-RU" dirty="0" smtClean="0"/>
              <a:t>аключение; выводы. Презентация работы.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189</TotalTime>
  <Words>687</Words>
  <Application>Microsoft Office PowerPoint</Application>
  <PresentationFormat>Экран (4:3)</PresentationFormat>
  <Paragraphs>140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Bookman Old Style</vt:lpstr>
      <vt:lpstr>Calibri</vt:lpstr>
      <vt:lpstr>Century Schoolbook</vt:lpstr>
      <vt:lpstr>Georgia</vt:lpstr>
      <vt:lpstr>Times New Roman</vt:lpstr>
      <vt:lpstr>Wingdings</vt:lpstr>
      <vt:lpstr>Wingdings 2</vt:lpstr>
      <vt:lpstr>Эркер</vt:lpstr>
      <vt:lpstr>ГАПОУ ТО «Ишимский многопрофильный техникум»</vt:lpstr>
      <vt:lpstr>Презентация PowerPoint</vt:lpstr>
      <vt:lpstr>Исследовательский проект</vt:lpstr>
      <vt:lpstr>Презентация PowerPoint</vt:lpstr>
      <vt:lpstr>Дизайн-петля-алгоритм проектной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Этапы работы   Изучение нормативной документации</vt:lpstr>
      <vt:lpstr> Практическая часть </vt:lpstr>
      <vt:lpstr>Результаты исследования: 1.Общее количество микроорганизмов в пробах молока, КОЕ/см 3</vt:lpstr>
      <vt:lpstr>2.Общее количество микроорганизмов в пробах молока (по резорцину)   в 1 мл </vt:lpstr>
      <vt:lpstr>Выводы:</vt:lpstr>
      <vt:lpstr>Список использованной литературы: </vt:lpstr>
      <vt:lpstr>ГАПОУ ТО «Ишимский многопрофильный техникум»</vt:lpstr>
      <vt:lpstr>Результаты исследования по проекту: исследование воды методом биотестирования </vt:lpstr>
      <vt:lpstr>     Уровень фитотоксичности в % </vt:lpstr>
      <vt:lpstr>Представление результатов:</vt:lpstr>
      <vt:lpstr>Современное учебное оборудование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kab_20</dc:creator>
  <cp:lastModifiedBy>Преподаватель</cp:lastModifiedBy>
  <cp:revision>35</cp:revision>
  <dcterms:created xsi:type="dcterms:W3CDTF">2016-10-24T10:01:06Z</dcterms:created>
  <dcterms:modified xsi:type="dcterms:W3CDTF">2016-10-26T08:31:47Z</dcterms:modified>
</cp:coreProperties>
</file>