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74" r:id="rId3"/>
    <p:sldId id="273" r:id="rId4"/>
    <p:sldId id="264" r:id="rId5"/>
    <p:sldId id="265" r:id="rId6"/>
    <p:sldId id="272" r:id="rId7"/>
    <p:sldId id="267" r:id="rId8"/>
    <p:sldId id="268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12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5477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E3558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791200" y="6454775"/>
            <a:ext cx="1981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E3558"/>
                </a:solidFill>
              </a:rPr>
              <a:t>www.themegallery.com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429000" y="645477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AC87B10-D47B-41A2-A41C-60CEC9BD7533}" type="slidenum">
              <a:rPr lang="en-US">
                <a:solidFill>
                  <a:srgbClr val="0E3558"/>
                </a:solidFill>
              </a:rPr>
              <a:pPr/>
              <a:t>‹#›</a:t>
            </a:fld>
            <a:endParaRPr lang="en-US">
              <a:solidFill>
                <a:srgbClr val="0E3558"/>
              </a:solidFill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683500" y="6400800"/>
            <a:ext cx="1079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CC3300"/>
                </a:solidFill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1000" y="2286000"/>
            <a:ext cx="5638800" cy="3810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00200"/>
            <a:ext cx="5638800" cy="6826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966368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E3558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E3558"/>
                </a:solidFill>
              </a:rPr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E799A-BC86-40C0-A186-81CC5395ABCF}" type="slidenum">
              <a:rPr lang="en-US">
                <a:solidFill>
                  <a:srgbClr val="0E3558"/>
                </a:solidFill>
              </a:rPr>
              <a:pPr/>
              <a:t>‹#›</a:t>
            </a:fld>
            <a:endParaRPr lang="en-US">
              <a:solidFill>
                <a:srgbClr val="0E35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01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E3558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E3558"/>
                </a:solidFill>
              </a:rPr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1D411-C7BF-410E-B8AA-632DF8A9ECE8}" type="slidenum">
              <a:rPr lang="en-US">
                <a:solidFill>
                  <a:srgbClr val="0E3558"/>
                </a:solidFill>
              </a:rPr>
              <a:pPr/>
              <a:t>‹#›</a:t>
            </a:fld>
            <a:endParaRPr lang="en-US">
              <a:solidFill>
                <a:srgbClr val="0E35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48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975" y="457200"/>
            <a:ext cx="41148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E3558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E3558"/>
                </a:solidFill>
              </a:rPr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14800" y="6400800"/>
            <a:ext cx="838200" cy="320675"/>
          </a:xfrm>
        </p:spPr>
        <p:txBody>
          <a:bodyPr/>
          <a:lstStyle>
            <a:lvl1pPr>
              <a:defRPr/>
            </a:lvl1pPr>
          </a:lstStyle>
          <a:p>
            <a:fld id="{41AA751B-6D4A-4A16-817F-E7C7BD014E0F}" type="slidenum">
              <a:rPr lang="en-US">
                <a:solidFill>
                  <a:srgbClr val="0E3558"/>
                </a:solidFill>
              </a:rPr>
              <a:pPr/>
              <a:t>‹#›</a:t>
            </a:fld>
            <a:endParaRPr lang="en-US">
              <a:solidFill>
                <a:srgbClr val="0E35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3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E3558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E3558"/>
                </a:solidFill>
              </a:rPr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9326B-ACE1-4F3F-A754-84120321EBFF}" type="slidenum">
              <a:rPr lang="en-US">
                <a:solidFill>
                  <a:srgbClr val="0E3558"/>
                </a:solidFill>
              </a:rPr>
              <a:pPr/>
              <a:t>‹#›</a:t>
            </a:fld>
            <a:endParaRPr lang="en-US">
              <a:solidFill>
                <a:srgbClr val="0E35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5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E3558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E3558"/>
                </a:solidFill>
              </a:rPr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57E0D-977C-49CB-8FFC-7F75C49CD58E}" type="slidenum">
              <a:rPr lang="en-US">
                <a:solidFill>
                  <a:srgbClr val="0E3558"/>
                </a:solidFill>
              </a:rPr>
              <a:pPr/>
              <a:t>‹#›</a:t>
            </a:fld>
            <a:endParaRPr lang="en-US">
              <a:solidFill>
                <a:srgbClr val="0E35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81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E3558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E3558"/>
                </a:solidFill>
              </a:rPr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32230-939A-43C3-A2A5-721F53172BE9}" type="slidenum">
              <a:rPr lang="en-US">
                <a:solidFill>
                  <a:srgbClr val="0E3558"/>
                </a:solidFill>
              </a:rPr>
              <a:pPr/>
              <a:t>‹#›</a:t>
            </a:fld>
            <a:endParaRPr lang="en-US">
              <a:solidFill>
                <a:srgbClr val="0E35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6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E3558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E3558"/>
                </a:solidFill>
              </a:rPr>
              <a:t>www.themegallery.com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B4431-7EE8-4822-8009-74721CEE4089}" type="slidenum">
              <a:rPr lang="en-US">
                <a:solidFill>
                  <a:srgbClr val="0E3558"/>
                </a:solidFill>
              </a:rPr>
              <a:pPr/>
              <a:t>‹#›</a:t>
            </a:fld>
            <a:endParaRPr lang="en-US">
              <a:solidFill>
                <a:srgbClr val="0E35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5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E3558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E3558"/>
                </a:solidFill>
              </a:rPr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6A9D9-3FBB-43C8-B1AC-3F12A260DF96}" type="slidenum">
              <a:rPr lang="en-US">
                <a:solidFill>
                  <a:srgbClr val="0E3558"/>
                </a:solidFill>
              </a:rPr>
              <a:pPr/>
              <a:t>‹#›</a:t>
            </a:fld>
            <a:endParaRPr lang="en-US">
              <a:solidFill>
                <a:srgbClr val="0E35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2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E3558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E3558"/>
                </a:solidFill>
              </a:rPr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2CB0E-07AA-48D8-9BCF-C278BE4971C5}" type="slidenum">
              <a:rPr lang="en-US">
                <a:solidFill>
                  <a:srgbClr val="0E3558"/>
                </a:solidFill>
              </a:rPr>
              <a:pPr/>
              <a:t>‹#›</a:t>
            </a:fld>
            <a:endParaRPr lang="en-US">
              <a:solidFill>
                <a:srgbClr val="0E35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7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E3558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E3558"/>
                </a:solidFill>
              </a:rPr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D9412-920F-44BF-8FEB-AD23AE71ADF9}" type="slidenum">
              <a:rPr lang="en-US">
                <a:solidFill>
                  <a:srgbClr val="0E3558"/>
                </a:solidFill>
              </a:rPr>
              <a:pPr/>
              <a:t>‹#›</a:t>
            </a:fld>
            <a:endParaRPr lang="en-US">
              <a:solidFill>
                <a:srgbClr val="0E35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3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E3558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E3558"/>
                </a:solidFill>
              </a:rPr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D6FBE-2A69-4C4B-8AFB-4633105DA4FF}" type="slidenum">
              <a:rPr lang="en-US">
                <a:solidFill>
                  <a:srgbClr val="0E3558"/>
                </a:solidFill>
              </a:rPr>
              <a:pPr/>
              <a:t>‹#›</a:t>
            </a:fld>
            <a:endParaRPr lang="en-US">
              <a:solidFill>
                <a:srgbClr val="0E35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8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0" name="Group 56"/>
          <p:cNvGrpSpPr>
            <a:grpSpLocks/>
          </p:cNvGrpSpPr>
          <p:nvPr/>
        </p:nvGrpSpPr>
        <p:grpSpPr bwMode="auto">
          <a:xfrm>
            <a:off x="7938" y="501650"/>
            <a:ext cx="1108075" cy="336550"/>
            <a:chOff x="5" y="316"/>
            <a:chExt cx="698" cy="212"/>
          </a:xfrm>
        </p:grpSpPr>
        <p:sp>
          <p:nvSpPr>
            <p:cNvPr id="1044" name="Rectangle 20"/>
            <p:cNvSpPr>
              <a:spLocks noChangeArrowheads="1"/>
            </p:cNvSpPr>
            <p:nvPr userDrawn="1"/>
          </p:nvSpPr>
          <p:spPr bwMode="gray">
            <a:xfrm>
              <a:off x="5" y="480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E3558"/>
                </a:solidFill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gray">
            <a:xfrm>
              <a:off x="5" y="427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E3558"/>
                </a:solidFill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gray">
            <a:xfrm>
              <a:off x="5" y="369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E3558"/>
                </a:solidFill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5" y="316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E3558"/>
                </a:solidFill>
              </a:endParaRPr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E3558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50013"/>
            <a:ext cx="2286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E3558"/>
                </a:solidFill>
              </a:rPr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4800" y="6400800"/>
            <a:ext cx="8382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5CB7D4-1C86-4D1E-B80C-2EB1D9C9E126}" type="slidenum">
              <a:rPr lang="en-US" smtClean="0">
                <a:solidFill>
                  <a:srgbClr val="0E3558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E3558"/>
              </a:solidFill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gray">
          <a:xfrm>
            <a:off x="7580313" y="6384925"/>
            <a:ext cx="954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CC3300"/>
                </a:solidFill>
              </a:rPr>
              <a:t>LOGO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196975" y="457200"/>
            <a:ext cx="4114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143000" y="457200"/>
            <a:ext cx="130175" cy="457200"/>
          </a:xfrm>
          <a:custGeom>
            <a:avLst/>
            <a:gdLst>
              <a:gd name="T0" fmla="*/ 96 w 96"/>
              <a:gd name="T1" fmla="*/ 0 h 288"/>
              <a:gd name="T2" fmla="*/ 0 w 96"/>
              <a:gd name="T3" fmla="*/ 0 h 288"/>
              <a:gd name="T4" fmla="*/ 0 w 96"/>
              <a:gd name="T5" fmla="*/ 288 h 288"/>
              <a:gd name="T6" fmla="*/ 96 w 96"/>
              <a:gd name="T7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" h="288">
                <a:moveTo>
                  <a:pt x="96" y="0"/>
                </a:moveTo>
                <a:lnTo>
                  <a:pt x="0" y="0"/>
                </a:lnTo>
                <a:lnTo>
                  <a:pt x="0" y="288"/>
                </a:lnTo>
                <a:lnTo>
                  <a:pt x="96" y="28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E3558"/>
              </a:solidFill>
            </a:endParaRPr>
          </a:p>
        </p:txBody>
      </p:sp>
      <p:grpSp>
        <p:nvGrpSpPr>
          <p:cNvPr id="1079" name="Group 55"/>
          <p:cNvGrpSpPr>
            <a:grpSpLocks/>
          </p:cNvGrpSpPr>
          <p:nvPr/>
        </p:nvGrpSpPr>
        <p:grpSpPr bwMode="auto">
          <a:xfrm>
            <a:off x="5311775" y="457200"/>
            <a:ext cx="3832225" cy="457200"/>
            <a:chOff x="3346" y="288"/>
            <a:chExt cx="2414" cy="288"/>
          </a:xfrm>
        </p:grpSpPr>
        <p:sp>
          <p:nvSpPr>
            <p:cNvPr id="1071" name="Rectangle 47"/>
            <p:cNvSpPr>
              <a:spLocks noChangeArrowheads="1"/>
            </p:cNvSpPr>
            <p:nvPr userDrawn="1"/>
          </p:nvSpPr>
          <p:spPr bwMode="gray">
            <a:xfrm>
              <a:off x="3422" y="493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E3558"/>
                </a:solidFill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 userDrawn="1"/>
          </p:nvSpPr>
          <p:spPr bwMode="gray">
            <a:xfrm>
              <a:off x="3422" y="440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E3558"/>
                </a:solidFill>
              </a:endParaRPr>
            </a:p>
          </p:txBody>
        </p:sp>
        <p:sp>
          <p:nvSpPr>
            <p:cNvPr id="1073" name="Rectangle 49"/>
            <p:cNvSpPr>
              <a:spLocks noChangeArrowheads="1"/>
            </p:cNvSpPr>
            <p:nvPr userDrawn="1"/>
          </p:nvSpPr>
          <p:spPr bwMode="gray">
            <a:xfrm>
              <a:off x="3421" y="382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E3558"/>
                </a:solidFill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 userDrawn="1"/>
          </p:nvSpPr>
          <p:spPr bwMode="gray">
            <a:xfrm>
              <a:off x="3421" y="329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E3558"/>
                </a:solidFill>
              </a:endParaRPr>
            </a:p>
          </p:txBody>
        </p:sp>
        <p:sp>
          <p:nvSpPr>
            <p:cNvPr id="1078" name="Freeform 54"/>
            <p:cNvSpPr>
              <a:spLocks/>
            </p:cNvSpPr>
            <p:nvPr userDrawn="1"/>
          </p:nvSpPr>
          <p:spPr bwMode="gray">
            <a:xfrm flipH="1">
              <a:off x="3346" y="288"/>
              <a:ext cx="48" cy="288"/>
            </a:xfrm>
            <a:custGeom>
              <a:avLst/>
              <a:gdLst>
                <a:gd name="T0" fmla="*/ 96 w 96"/>
                <a:gd name="T1" fmla="*/ 0 h 288"/>
                <a:gd name="T2" fmla="*/ 0 w 96"/>
                <a:gd name="T3" fmla="*/ 0 h 288"/>
                <a:gd name="T4" fmla="*/ 0 w 96"/>
                <a:gd name="T5" fmla="*/ 288 h 288"/>
                <a:gd name="T6" fmla="*/ 96 w 96"/>
                <a:gd name="T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288">
                  <a:moveTo>
                    <a:pt x="96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96" y="2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E355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762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Система оценки качества проектно- исследовательской деятельности</a:t>
            </a:r>
            <a:endParaRPr lang="en-US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483768" y="0"/>
            <a:ext cx="5638800" cy="381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23593" y="5515209"/>
            <a:ext cx="3816424" cy="1296144"/>
          </a:xfrm>
          <a:prstGeom prst="rect">
            <a:avLst/>
          </a:prstGeom>
          <a:pattFill prst="ltHorz">
            <a:fgClr>
              <a:schemeClr val="bg2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Важнова</a:t>
            </a:r>
            <a:r>
              <a:rPr lang="ru-RU" b="1" dirty="0" smtClean="0">
                <a:solidFill>
                  <a:schemeClr val="tx1"/>
                </a:solidFill>
              </a:rPr>
              <a:t> Елена </a:t>
            </a:r>
            <a:r>
              <a:rPr lang="ru-RU" b="1" dirty="0" err="1" smtClean="0">
                <a:solidFill>
                  <a:schemeClr val="tx1"/>
                </a:solidFill>
              </a:rPr>
              <a:t>Радиковна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заместитель директора по УМР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ГАПОУ ТО «Тюменский колледж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водного транспорта», </a:t>
            </a:r>
            <a:r>
              <a:rPr lang="ru-RU" dirty="0" err="1" smtClean="0">
                <a:solidFill>
                  <a:schemeClr val="tx1"/>
                </a:solidFill>
              </a:rPr>
              <a:t>к.п.н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1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Опорные слова</a:t>
            </a:r>
            <a:endParaRPr lang="ru-RU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110339"/>
              </p:ext>
            </p:extLst>
          </p:nvPr>
        </p:nvGraphicFramePr>
        <p:xfrm>
          <a:off x="1591895" y="1124744"/>
          <a:ext cx="6076449" cy="42541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45708"/>
                <a:gridCol w="3630741"/>
              </a:tblGrid>
              <a:tr h="2974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Аристотель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Видовое </a:t>
                      </a: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отличие сущности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Галилей</a:t>
                      </a: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, Локк</a:t>
                      </a: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Логическая </a:t>
                      </a: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категория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Древнем Китае</a:t>
                      </a: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Дорогой»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1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Шухарт</a:t>
                      </a: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В.</a:t>
                      </a: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Качество» подвержено изменениям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Диалектический материализм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Совокупность свойств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. Даль</a:t>
                      </a: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Свойство, принадлежность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У.Э</a:t>
                      </a: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Деминг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Система субъективных оценок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С.И</a:t>
                      </a: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. Ожегов</a:t>
                      </a: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Свойство, достоинство, степень пригодности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Г.В. Осипов (</a:t>
                      </a: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ред. </a:t>
                      </a:r>
                      <a:r>
                        <a:rPr lang="ru-RU" sz="12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энц</a:t>
                      </a: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. соц. </a:t>
                      </a: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словаря)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Совокупность </a:t>
                      </a: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свойств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1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Т.А</a:t>
                      </a: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Салимова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Совокупность свойств объекта, удовлетворение различного уровня потребности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1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Е.И</a:t>
                      </a: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. Семенова,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В.Д. </a:t>
                      </a:r>
                      <a:r>
                        <a:rPr lang="ru-RU" sz="12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Коротнев</a:t>
                      </a: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А.В. </a:t>
                      </a:r>
                      <a:r>
                        <a:rPr lang="ru-RU" sz="12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Пошатаев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Взаимоотношение составных элементов объекта, которые характеризуют его специфику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И.П</a:t>
                      </a: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Подласый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Совокупность свойств, описание признаков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555" marR="40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68344" y="6381328"/>
            <a:ext cx="936104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94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Система оценки качества исследовательской деятельности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1728192"/>
          </a:xfrm>
        </p:spPr>
        <p:txBody>
          <a:bodyPr/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a typeface="Times New Roman"/>
              </a:rPr>
              <a:t>Качество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ea typeface="Times New Roman"/>
              </a:rPr>
              <a:t> 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  <a:ea typeface="Times New Roman"/>
              </a:rPr>
              <a:t>– это определенность, включающая совокупность свойств объекта, позволяющих ему удовлетворять различные уровни потребностей и находящихся в постоянном движении, изменении,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ea typeface="Times New Roman"/>
              </a:rPr>
              <a:t>преобразовании.</a:t>
            </a:r>
          </a:p>
          <a:p>
            <a:pPr marL="0" indent="0" algn="r">
              <a:buNone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ea typeface="Times New Roman"/>
              </a:rPr>
              <a:t>Т.А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  <a:ea typeface="Times New Roman"/>
              </a:rPr>
              <a:t>. 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  <a:ea typeface="Times New Roman"/>
              </a:rPr>
              <a:t>Салимова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ea typeface="Times New Roman"/>
              </a:rPr>
              <a:t> 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387" y="6381328"/>
            <a:ext cx="9334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25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Система оценки качества исследовательской деятельности</a:t>
            </a:r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Система 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оценки качества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проектно-исследовательской 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деятельности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400" i="1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организационные </a:t>
            </a:r>
            <a:r>
              <a:rPr lang="ru-RU" sz="2400" i="1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мероприятия, основанные на единой методологической базе, направленные на осуществление оценки образовательных достижений и определение индивидуальных и личностных достижений обучающихся, а также выявление факторов, влияющих на качество </a:t>
            </a:r>
            <a:r>
              <a:rPr lang="ru-RU" sz="2400" i="1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данного вида </a:t>
            </a:r>
            <a:r>
              <a:rPr lang="ru-RU" sz="2400" i="1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деятельности </a:t>
            </a:r>
            <a:r>
              <a:rPr lang="ru-RU" sz="2400" i="1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обучающихся </a:t>
            </a:r>
            <a:r>
              <a:rPr lang="ru-RU" sz="2400" i="1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при опоре на проект этой системы оценки. </a:t>
            </a:r>
            <a:endParaRPr lang="ru-RU" sz="2400" dirty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68344" y="6453336"/>
            <a:ext cx="936104" cy="28803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81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Система оценки качества исследовательской деятельности</a:t>
            </a:r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68344" y="6453336"/>
            <a:ext cx="936104" cy="28803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E3558"/>
                </a:solidFill>
              </a:rPr>
              <a:t>2</a:t>
            </a:r>
            <a:endParaRPr lang="ru-RU" dirty="0">
              <a:solidFill>
                <a:srgbClr val="0E355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Функции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системы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оценки качества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проектно-исследовательской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деятельности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обучающихся профессиональных образовательных организаций:</a:t>
            </a:r>
          </a:p>
          <a:p>
            <a:pPr marL="0" indent="0">
              <a:buNone/>
            </a:pPr>
            <a:endParaRPr lang="ru-RU" sz="2400" b="1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диагностическая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(от греч.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diagnosis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– распознавание =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dia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– прозрачный +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gnosis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знание);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прогностическая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(от греч.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prognosis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– предвидение =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pro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– вперед +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gnosis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– знание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);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информационная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;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контрольная, оценочная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;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коррекционная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;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аналитическая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12360" y="6453336"/>
            <a:ext cx="576064" cy="28803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3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71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Система оценки качества исследовательской деятельности</a:t>
            </a:r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68344" y="6453336"/>
            <a:ext cx="936104" cy="28803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E3558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1720083"/>
            <a:ext cx="6048672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6699">
                    <a:lumMod val="75000"/>
                  </a:srgbClr>
                </a:solidFill>
              </a:rPr>
              <a:t>Система оценки качества проектно-исследовательской деятельности обучающихся</a:t>
            </a:r>
            <a:endParaRPr lang="ru-RU" b="1" dirty="0">
              <a:solidFill>
                <a:srgbClr val="006699">
                  <a:lumMod val="75000"/>
                </a:srgbClr>
              </a:solidFill>
            </a:endParaRPr>
          </a:p>
        </p:txBody>
      </p:sp>
      <p:sp>
        <p:nvSpPr>
          <p:cNvPr id="3" name="Нашивка 2"/>
          <p:cNvSpPr/>
          <p:nvPr/>
        </p:nvSpPr>
        <p:spPr>
          <a:xfrm>
            <a:off x="467544" y="2817263"/>
            <a:ext cx="2983124" cy="1440160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E3558"/>
                </a:solidFill>
              </a:rPr>
              <a:t>Качество условий</a:t>
            </a:r>
            <a:endParaRPr lang="ru-RU" dirty="0">
              <a:solidFill>
                <a:srgbClr val="0E3558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3078160" y="2830910"/>
            <a:ext cx="2880320" cy="1440160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E3558"/>
                </a:solidFill>
              </a:rPr>
              <a:t>Качество процесса</a:t>
            </a:r>
            <a:endParaRPr lang="ru-RU" dirty="0">
              <a:solidFill>
                <a:srgbClr val="0E3558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5652120" y="2829446"/>
            <a:ext cx="2880320" cy="1440160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E3558"/>
                </a:solidFill>
              </a:rPr>
              <a:t>Качество результата</a:t>
            </a:r>
            <a:endParaRPr lang="ru-RU" dirty="0">
              <a:solidFill>
                <a:srgbClr val="0E3558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45232" y="5949280"/>
            <a:ext cx="8229600" cy="49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трелка вправо с вырезом 3"/>
          <p:cNvSpPr/>
          <p:nvPr/>
        </p:nvSpPr>
        <p:spPr>
          <a:xfrm rot="10800000">
            <a:off x="2087724" y="4558501"/>
            <a:ext cx="4680520" cy="864096"/>
          </a:xfrm>
          <a:prstGeom prst="notched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22176" y="4805883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E3558"/>
                </a:solidFill>
              </a:rPr>
              <a:t>Качество мониторинга</a:t>
            </a:r>
            <a:endParaRPr lang="ru-RU" dirty="0">
              <a:solidFill>
                <a:srgbClr val="0E35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32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Система оценки качества исследовательской деятельности</a:t>
            </a:r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b="1" smtClean="0">
                <a:solidFill>
                  <a:schemeClr val="bg2">
                    <a:lumMod val="75000"/>
                  </a:schemeClr>
                </a:solidFill>
              </a:rPr>
              <a:t>Результаты </a:t>
            </a:r>
            <a:r>
              <a:rPr lang="ru-RU" sz="2400" b="1" smtClean="0">
                <a:solidFill>
                  <a:schemeClr val="bg2">
                    <a:lumMod val="75000"/>
                  </a:schemeClr>
                </a:solidFill>
              </a:rPr>
              <a:t>проектно-исследовательской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деятельности</a:t>
            </a:r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68344" y="6453336"/>
            <a:ext cx="936104" cy="28803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E3558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383918"/>
              </p:ext>
            </p:extLst>
          </p:nvPr>
        </p:nvGraphicFramePr>
        <p:xfrm>
          <a:off x="1187624" y="2204864"/>
          <a:ext cx="3024336" cy="21945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243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Сформированность</a:t>
                      </a: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 исследовательских умений: </a:t>
                      </a:r>
                      <a:endParaRPr lang="ru-RU" sz="2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операционных </a:t>
                      </a:r>
                      <a:endParaRPr lang="ru-RU" sz="2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тактических</a:t>
                      </a:r>
                      <a:endParaRPr lang="ru-RU" sz="2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стратегических</a:t>
                      </a:r>
                      <a:endParaRPr lang="ru-RU" sz="2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758827"/>
              </p:ext>
            </p:extLst>
          </p:nvPr>
        </p:nvGraphicFramePr>
        <p:xfrm>
          <a:off x="4680012" y="2060848"/>
          <a:ext cx="3264024" cy="25908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2640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Преобразования личностных достижений </a:t>
                      </a:r>
                      <a:endParaRPr lang="ru-RU" sz="2000" dirty="0"/>
                    </a:p>
                  </a:txBody>
                  <a:tcPr/>
                </a:tc>
              </a:tr>
              <a:tr h="2903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личностная креативность</a:t>
                      </a:r>
                      <a:endParaRPr lang="ru-RU" sz="2000" dirty="0"/>
                    </a:p>
                  </a:txBody>
                  <a:tcPr/>
                </a:tc>
              </a:tr>
              <a:tr h="35421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творческий потенциал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уровень самооценки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мотивация достижения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755576" y="5120955"/>
            <a:ext cx="7848872" cy="648072"/>
          </a:xfrm>
          <a:prstGeom prst="round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</a:t>
            </a:r>
            <a:r>
              <a:rPr lang="ru-RU" b="1" dirty="0" smtClean="0">
                <a:solidFill>
                  <a:srgbClr val="C00000"/>
                </a:solidFill>
              </a:rPr>
              <a:t>истема </a:t>
            </a:r>
            <a:r>
              <a:rPr lang="ru-RU" b="1" dirty="0">
                <a:solidFill>
                  <a:srgbClr val="C00000"/>
                </a:solidFill>
              </a:rPr>
              <a:t>оценки качества исследовательской деятельности выступает как средство, цель, способ и результат</a:t>
            </a:r>
          </a:p>
        </p:txBody>
      </p:sp>
    </p:spTree>
    <p:extLst>
      <p:ext uri="{BB962C8B-B14F-4D97-AF65-F5344CB8AC3E}">
        <p14:creationId xmlns:p14="http://schemas.microsoft.com/office/powerpoint/2010/main" val="144571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Система оценки качества исследовательской деятельности</a:t>
            </a:r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8416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Критерии и показатели оценивания качества исследовательской деятельности </a:t>
            </a: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68344" y="6453336"/>
            <a:ext cx="936104" cy="28803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E3558"/>
              </a:solidFill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76" y="2132856"/>
            <a:ext cx="8937625" cy="415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71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Система оценки качества исследовательской деятельности</a:t>
            </a:r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Развитие единой системы оценки качества проектно-исследовательской деятельности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+mj-lt"/>
              <a:buAutoNum type="arabicPeriod"/>
            </a:pPr>
            <a:r>
              <a:rPr lang="ru-RU" sz="1800" dirty="0" smtClean="0"/>
              <a:t>Формирование единой базы данных участников и работ в регионе.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Разработка единых критериев качества конференций, конкурсов.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Формирование группы экспертов качества проведения конференций, их обучение и консультирование. Составление рейтинга конференций и конкурсов.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Организация курсов повышения квалификации для экспертов, работающих на конференциях. 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68344" y="6453336"/>
            <a:ext cx="936104" cy="28803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E35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35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93l">
  <a:themeElements>
    <a:clrScheme name="Тема Office 3">
      <a:dk1>
        <a:srgbClr val="0E3558"/>
      </a:dk1>
      <a:lt1>
        <a:srgbClr val="FFFFFF"/>
      </a:lt1>
      <a:dk2>
        <a:srgbClr val="006699"/>
      </a:dk2>
      <a:lt2>
        <a:srgbClr val="969696"/>
      </a:lt2>
      <a:accent1>
        <a:srgbClr val="3B86CB"/>
      </a:accent1>
      <a:accent2>
        <a:srgbClr val="5CB68D"/>
      </a:accent2>
      <a:accent3>
        <a:srgbClr val="FFFFFF"/>
      </a:accent3>
      <a:accent4>
        <a:srgbClr val="0A2C4A"/>
      </a:accent4>
      <a:accent5>
        <a:srgbClr val="AFC3E2"/>
      </a:accent5>
      <a:accent6>
        <a:srgbClr val="53A57F"/>
      </a:accent6>
      <a:hlink>
        <a:srgbClr val="CC3300"/>
      </a:hlink>
      <a:folHlink>
        <a:srgbClr val="333399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132767"/>
        </a:dk1>
        <a:lt1>
          <a:srgbClr val="FFFFFF"/>
        </a:lt1>
        <a:dk2>
          <a:srgbClr val="184BB2"/>
        </a:dk2>
        <a:lt2>
          <a:srgbClr val="C0C0C0"/>
        </a:lt2>
        <a:accent1>
          <a:srgbClr val="22A2E2"/>
        </a:accent1>
        <a:accent2>
          <a:srgbClr val="81CFEB"/>
        </a:accent2>
        <a:accent3>
          <a:srgbClr val="FFFFFF"/>
        </a:accent3>
        <a:accent4>
          <a:srgbClr val="0E2057"/>
        </a:accent4>
        <a:accent5>
          <a:srgbClr val="ABCEEE"/>
        </a:accent5>
        <a:accent6>
          <a:srgbClr val="74BBD5"/>
        </a:accent6>
        <a:hlink>
          <a:srgbClr val="55ABA9"/>
        </a:hlink>
        <a:folHlink>
          <a:srgbClr val="DCCA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7175B"/>
        </a:dk1>
        <a:lt1>
          <a:srgbClr val="FFFFFF"/>
        </a:lt1>
        <a:dk2>
          <a:srgbClr val="754ECC"/>
        </a:dk2>
        <a:lt2>
          <a:srgbClr val="C0C0C0"/>
        </a:lt2>
        <a:accent1>
          <a:srgbClr val="869EEC"/>
        </a:accent1>
        <a:accent2>
          <a:srgbClr val="EFA441"/>
        </a:accent2>
        <a:accent3>
          <a:srgbClr val="FFFFFF"/>
        </a:accent3>
        <a:accent4>
          <a:srgbClr val="2D124C"/>
        </a:accent4>
        <a:accent5>
          <a:srgbClr val="C3CCF4"/>
        </a:accent5>
        <a:accent6>
          <a:srgbClr val="D9943A"/>
        </a:accent6>
        <a:hlink>
          <a:srgbClr val="33835F"/>
        </a:hlink>
        <a:folHlink>
          <a:srgbClr val="AAC8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E3558"/>
        </a:dk1>
        <a:lt1>
          <a:srgbClr val="FFFFFF"/>
        </a:lt1>
        <a:dk2>
          <a:srgbClr val="006699"/>
        </a:dk2>
        <a:lt2>
          <a:srgbClr val="969696"/>
        </a:lt2>
        <a:accent1>
          <a:srgbClr val="3B86CB"/>
        </a:accent1>
        <a:accent2>
          <a:srgbClr val="5CB68D"/>
        </a:accent2>
        <a:accent3>
          <a:srgbClr val="FFFFFF"/>
        </a:accent3>
        <a:accent4>
          <a:srgbClr val="0A2C4A"/>
        </a:accent4>
        <a:accent5>
          <a:srgbClr val="AFC3E2"/>
        </a:accent5>
        <a:accent6>
          <a:srgbClr val="53A57F"/>
        </a:accent6>
        <a:hlink>
          <a:srgbClr val="CC33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354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cdb2004193l</vt:lpstr>
      <vt:lpstr>Система оценки качества проектно- исследовательской деятельности</vt:lpstr>
      <vt:lpstr>Опорные слова</vt:lpstr>
      <vt:lpstr>Система оценки качества исследовательской деятельности</vt:lpstr>
      <vt:lpstr>Система оценки качества исследовательской деятельности</vt:lpstr>
      <vt:lpstr>Система оценки качества исследовательской деятельности</vt:lpstr>
      <vt:lpstr>Система оценки качества исследовательской деятельности</vt:lpstr>
      <vt:lpstr>Система оценки качества исследовательской деятельности</vt:lpstr>
      <vt:lpstr>Система оценки качества исследовательской деятельности</vt:lpstr>
      <vt:lpstr>Система оценки качества исследовательской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26</cp:revision>
  <dcterms:created xsi:type="dcterms:W3CDTF">2016-10-23T16:04:13Z</dcterms:created>
  <dcterms:modified xsi:type="dcterms:W3CDTF">2016-10-26T01:33:18Z</dcterms:modified>
</cp:coreProperties>
</file>