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82" r:id="rId10"/>
    <p:sldId id="271" r:id="rId11"/>
    <p:sldId id="272" r:id="rId12"/>
    <p:sldId id="275" r:id="rId13"/>
    <p:sldId id="277" r:id="rId14"/>
    <p:sldId id="273" r:id="rId15"/>
    <p:sldId id="274" r:id="rId16"/>
    <p:sldId id="260" r:id="rId17"/>
    <p:sldId id="264" r:id="rId18"/>
    <p:sldId id="279" r:id="rId19"/>
    <p:sldId id="280" r:id="rId20"/>
    <p:sldId id="283" r:id="rId21"/>
    <p:sldId id="281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4" autoAdjust="0"/>
    <p:restoredTop sz="94660"/>
  </p:normalViewPr>
  <p:slideViewPr>
    <p:cSldViewPr>
      <p:cViewPr>
        <p:scale>
          <a:sx n="71" d="100"/>
          <a:sy n="71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E317B-935F-4791-B9DF-CBCF5013277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B50B2-8B60-4086-BF00-B89EF4F9F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56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B50B2-8B60-4086-BF00-B89EF4F9FF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B50B2-8B60-4086-BF00-B89EF4F9FF2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nti-contest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3068960"/>
            <a:ext cx="1981200" cy="182880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18-20 февраля 2016</a:t>
            </a:r>
          </a:p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г.Москва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6324600" cy="2808312"/>
          </a:xfrm>
        </p:spPr>
        <p:txBody>
          <a:bodyPr/>
          <a:lstStyle/>
          <a:p>
            <a:r>
              <a:rPr lang="ru-RU" dirty="0" smtClean="0"/>
              <a:t>проектная сессия </a:t>
            </a:r>
            <a:br>
              <a:rPr lang="ru-RU" dirty="0" smtClean="0"/>
            </a:br>
            <a:r>
              <a:rPr lang="ru-RU" sz="2800" dirty="0" smtClean="0"/>
              <a:t>по</a:t>
            </a:r>
            <a:r>
              <a:rPr lang="ru-RU" dirty="0" smtClean="0"/>
              <a:t> </a:t>
            </a:r>
            <a:r>
              <a:rPr lang="ru-RU" sz="2800" dirty="0" smtClean="0"/>
              <a:t>профориентации </a:t>
            </a:r>
            <a:br>
              <a:rPr lang="ru-RU" sz="2800" dirty="0" smtClean="0"/>
            </a:br>
            <a:r>
              <a:rPr lang="ru-RU" sz="2800" dirty="0" smtClean="0"/>
              <a:t>АНО «АГЕНТСТВО СТРАТЕГИЧЕСКИХ ИНИЦИАТИВ ПО ПРОДВИЖЕНИЮ НОВЫХ ПРОЕКТОВ»</a:t>
            </a:r>
            <a:endParaRPr lang="ru-RU" sz="2800" dirty="0"/>
          </a:p>
        </p:txBody>
      </p:sp>
      <p:pic>
        <p:nvPicPr>
          <p:cNvPr id="1026" name="Picture 2" descr="C:\Users\User\Desktop\СОГЛАСОВАНИЕ\5555555555555555555\лог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842" y="142853"/>
            <a:ext cx="2346190" cy="1357322"/>
          </a:xfrm>
          <a:prstGeom prst="rect">
            <a:avLst/>
          </a:prstGeom>
          <a:noFill/>
        </p:spPr>
      </p:pic>
      <p:pic>
        <p:nvPicPr>
          <p:cNvPr id="5" name="Picture 2" descr="C:\Users\User\Desktop\Профориентация\А НОВЫЙ 2015-2016\кейсы\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142852"/>
            <a:ext cx="1901011" cy="1357322"/>
          </a:xfrm>
          <a:prstGeom prst="rect">
            <a:avLst/>
          </a:prstGeom>
          <a:noFill/>
        </p:spPr>
      </p:pic>
      <p:pic>
        <p:nvPicPr>
          <p:cNvPr id="6" name="Picture 3" descr="C:\Users\User\Desktop\Профориентация\А НОВЫЙ 2015-2016\кейсы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42852"/>
            <a:ext cx="1928826" cy="1347767"/>
          </a:xfrm>
          <a:prstGeom prst="rect">
            <a:avLst/>
          </a:prstGeom>
          <a:noFill/>
        </p:spPr>
      </p:pic>
      <p:pic>
        <p:nvPicPr>
          <p:cNvPr id="7" name="Picture 4" descr="C:\Users\User\Desktop\Профориентация\А НОВЫЙ 2015-2016\кейсы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42852"/>
            <a:ext cx="1785950" cy="1330700"/>
          </a:xfrm>
          <a:prstGeom prst="rect">
            <a:avLst/>
          </a:prstGeom>
          <a:noFill/>
        </p:spPr>
      </p:pic>
      <p:pic>
        <p:nvPicPr>
          <p:cNvPr id="8" name="Picture 5" descr="C:\Users\User\Desktop\Профориентация\А НОВЫЙ 2015-2016\кейсы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0852" y="142852"/>
            <a:ext cx="1065726" cy="1338241"/>
          </a:xfrm>
          <a:prstGeom prst="rect">
            <a:avLst/>
          </a:prstGeom>
          <a:noFill/>
        </p:spPr>
      </p:pic>
      <p:pic>
        <p:nvPicPr>
          <p:cNvPr id="1030" name="Picture 6" descr="C:\Users\User\Desktop\Профориентация\А НОВЫЙ 2015-2016\кейсы\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5286388"/>
            <a:ext cx="2151746" cy="1428760"/>
          </a:xfrm>
          <a:prstGeom prst="rect">
            <a:avLst/>
          </a:prstGeom>
          <a:noFill/>
        </p:spPr>
      </p:pic>
      <p:pic>
        <p:nvPicPr>
          <p:cNvPr id="10" name="Picture 8" descr="C:\Users\User\Desktop\Профориентация\А НОВЫЙ 2015-2016\кейсы\5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5262575"/>
            <a:ext cx="2143140" cy="1428760"/>
          </a:xfrm>
          <a:prstGeom prst="rect">
            <a:avLst/>
          </a:prstGeom>
          <a:noFill/>
        </p:spPr>
      </p:pic>
      <p:pic>
        <p:nvPicPr>
          <p:cNvPr id="1033" name="Picture 9" descr="C:\Users\User\Desktop\Профориентация\А НОВЫЙ 2015-2016\кейсы\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5262588"/>
            <a:ext cx="2584028" cy="1452560"/>
          </a:xfrm>
          <a:prstGeom prst="rect">
            <a:avLst/>
          </a:prstGeom>
          <a:noFill/>
        </p:spPr>
      </p:pic>
      <p:pic>
        <p:nvPicPr>
          <p:cNvPr id="12" name="Picture 11" descr="C:\Users\User\Desktop\Профориентация\А НОВЫЙ 2015-2016\кейсы\6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5259411"/>
            <a:ext cx="2071702" cy="1455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60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12439"/>
            <a:ext cx="8407893" cy="366077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Игровая программа «НАВИГАТУМ: мир будущего»:</a:t>
            </a:r>
            <a:r>
              <a:rPr lang="ru-RU" dirty="0" smtClean="0"/>
              <a:t> тренинг по исследованию будущего с целью разработки траектории личной подготовки к нему.</a:t>
            </a:r>
          </a:p>
          <a:p>
            <a:r>
              <a:rPr lang="ru-RU" b="1" dirty="0" smtClean="0"/>
              <a:t>Проект «Олимпиада НТИ» </a:t>
            </a:r>
            <a:r>
              <a:rPr lang="ru-RU" dirty="0" smtClean="0"/>
              <a:t>- командное инженерное соревнование для школьников, завершающееся разработкой действующего изделия. Олимпиада должна стать основным механизмом вовлечения инженерно-ориентированных школьников в образовательные программы высшего образования, ориентированные на новые рынки НТИ (</a:t>
            </a:r>
            <a:r>
              <a:rPr lang="en-US" dirty="0" smtClean="0">
                <a:hlinkClick r:id="rId2"/>
              </a:rPr>
              <a:t>http://nti-contest.ru/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Программа ранней профориентации и основ профессиональной подготовки школьников </a:t>
            </a:r>
            <a:r>
              <a:rPr lang="ru-RU" b="1" dirty="0" err="1" smtClean="0"/>
              <a:t>JuniorSkills</a:t>
            </a:r>
            <a:r>
              <a:rPr lang="ru-RU" dirty="0" smtClean="0"/>
              <a:t> 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СИСТЕМА МАССОВОЙ ОНЛАЙНОВОЙ ПРОФОРИЕНТАЦИИ</a:t>
            </a:r>
          </a:p>
        </p:txBody>
      </p:sp>
      <p:pic>
        <p:nvPicPr>
          <p:cNvPr id="4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49420"/>
            <a:ext cx="2483768" cy="140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64088" y="1700808"/>
            <a:ext cx="3528392" cy="4407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Цель - создание новых возможностей для профориентации и освоения школьниками современных и будущих профессиональных компетенций на основе инструментов движения </a:t>
            </a:r>
            <a:r>
              <a:rPr lang="ru-RU" sz="1800" dirty="0" err="1" smtClean="0"/>
              <a:t>WorldSkills</a:t>
            </a:r>
            <a:r>
              <a:rPr lang="ru-RU" sz="1800" dirty="0" smtClean="0"/>
              <a:t> с опорой на передовой отечественный и международный опыт.)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355847"/>
            <a:ext cx="5414396" cy="1054394"/>
          </a:xfrm>
        </p:spPr>
        <p:txBody>
          <a:bodyPr/>
          <a:lstStyle/>
          <a:p>
            <a:r>
              <a:rPr lang="ru-RU" sz="2000" b="1" dirty="0" smtClean="0"/>
              <a:t>Программа ранней профориентации и основ профессиональной подготовки школьников </a:t>
            </a:r>
            <a:r>
              <a:rPr lang="ru-RU" sz="2000" b="1" dirty="0" err="1" smtClean="0"/>
              <a:t>JuniorSkills</a:t>
            </a:r>
            <a:endParaRPr lang="ru-RU" sz="2000" dirty="0"/>
          </a:p>
        </p:txBody>
      </p:sp>
      <p:pic>
        <p:nvPicPr>
          <p:cNvPr id="1026" name="Picture 2" descr="G:\АСИ\материалы\jskillslogo-300x1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14567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51845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Задачи программы:</a:t>
            </a:r>
            <a:endParaRPr lang="ru-RU" sz="1600" dirty="0" smtClean="0"/>
          </a:p>
          <a:p>
            <a:r>
              <a:rPr lang="ru-RU" sz="1600" dirty="0" smtClean="0"/>
              <a:t>Разработка «</a:t>
            </a:r>
            <a:r>
              <a:rPr lang="ru-RU" sz="1600" dirty="0" err="1" smtClean="0"/>
              <a:t>профстандартов</a:t>
            </a:r>
            <a:r>
              <a:rPr lang="ru-RU" sz="1600" dirty="0" smtClean="0"/>
              <a:t>» по компетенциям </a:t>
            </a:r>
            <a:r>
              <a:rPr lang="ru-RU" sz="1600" dirty="0" err="1" smtClean="0"/>
              <a:t>WorldSkills</a:t>
            </a:r>
            <a:r>
              <a:rPr lang="ru-RU" sz="1600" dirty="0" smtClean="0"/>
              <a:t> и компетенциям «будущего» для школьников</a:t>
            </a:r>
          </a:p>
          <a:p>
            <a:r>
              <a:rPr lang="ru-RU" sz="1600" dirty="0" smtClean="0"/>
              <a:t>Развитие широкой системы соревнований школьников по профессиональным компетенциям</a:t>
            </a:r>
          </a:p>
          <a:p>
            <a:r>
              <a:rPr lang="ru-RU" sz="1600" dirty="0" smtClean="0"/>
              <a:t>Разработка массовой и целостной системы работы со школьниками с использованием различных форм: обучение </a:t>
            </a:r>
            <a:r>
              <a:rPr lang="ru-RU" sz="1600" dirty="0" err="1" smtClean="0"/>
              <a:t>профмастерству</a:t>
            </a:r>
            <a:r>
              <a:rPr lang="ru-RU" sz="1600" dirty="0" smtClean="0"/>
              <a:t>, индустриальные экспедиции, технические лагеря, </a:t>
            </a:r>
            <a:r>
              <a:rPr lang="ru-RU" sz="1600" dirty="0" err="1" smtClean="0"/>
              <a:t>профпробы</a:t>
            </a:r>
            <a:r>
              <a:rPr lang="ru-RU" sz="1600" dirty="0" smtClean="0"/>
              <a:t>, проекты, сообщества…</a:t>
            </a:r>
          </a:p>
          <a:p>
            <a:r>
              <a:rPr lang="ru-RU" sz="1600" dirty="0" smtClean="0"/>
              <a:t>Повышение профессионализма педагогов – участников программы</a:t>
            </a:r>
          </a:p>
          <a:p>
            <a:r>
              <a:rPr lang="ru-RU" sz="1600" dirty="0" smtClean="0"/>
              <a:t>Создание инфраструктуры программы: региональные координаторы, экспертные сообщества, центры компетенций</a:t>
            </a:r>
          </a:p>
          <a:p>
            <a:r>
              <a:rPr lang="ru-RU" sz="1600" dirty="0" smtClean="0"/>
              <a:t>Развитие </a:t>
            </a:r>
            <a:r>
              <a:rPr lang="ru-RU" sz="1600" dirty="0" err="1" smtClean="0"/>
              <a:t>JuniorSkills</a:t>
            </a:r>
            <a:r>
              <a:rPr lang="ru-RU" sz="1600" dirty="0" smtClean="0"/>
              <a:t> как части движения </a:t>
            </a:r>
            <a:r>
              <a:rPr lang="ru-RU" sz="1600" dirty="0" err="1" smtClean="0"/>
              <a:t>WorldSkills</a:t>
            </a:r>
            <a:r>
              <a:rPr lang="ru-RU" sz="1600" dirty="0" smtClean="0"/>
              <a:t> Россия</a:t>
            </a:r>
          </a:p>
          <a:p>
            <a:r>
              <a:rPr lang="ru-RU" sz="1600" dirty="0" smtClean="0"/>
              <a:t>Развитие </a:t>
            </a:r>
            <a:r>
              <a:rPr lang="ru-RU" sz="1600" dirty="0" err="1" smtClean="0"/>
              <a:t>JuniorSkills</a:t>
            </a:r>
            <a:r>
              <a:rPr lang="ru-RU" sz="1600" dirty="0" smtClean="0"/>
              <a:t> как международной инициативы России</a:t>
            </a:r>
            <a:endParaRPr lang="ru-RU" sz="1600" dirty="0"/>
          </a:p>
        </p:txBody>
      </p:sp>
      <p:pic>
        <p:nvPicPr>
          <p:cNvPr id="6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531094"/>
            <a:ext cx="2339752" cy="132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ОНЛАЙН </a:t>
            </a:r>
            <a:r>
              <a:rPr lang="ru-RU" b="1" dirty="0" smtClean="0"/>
              <a:t>ЧЕМПИОНАТЫ</a:t>
            </a:r>
          </a:p>
          <a:p>
            <a:pPr marL="45720" indent="0">
              <a:buNone/>
            </a:pPr>
            <a:r>
              <a:rPr lang="ru-RU" dirty="0" err="1"/>
              <a:t>Профориентационный</a:t>
            </a:r>
            <a:r>
              <a:rPr lang="ru-RU" dirty="0"/>
              <a:t> онлайн чемпионат на базе обучающего симулятора </a:t>
            </a:r>
            <a:r>
              <a:rPr lang="ru-RU" b="1" dirty="0"/>
              <a:t>Бизнес войны</a:t>
            </a:r>
            <a:r>
              <a:rPr lang="ru-RU" dirty="0"/>
              <a:t> (</a:t>
            </a:r>
            <a:r>
              <a:rPr lang="ru-RU" dirty="0" err="1"/>
              <a:t>Business</a:t>
            </a:r>
            <a:r>
              <a:rPr lang="ru-RU" dirty="0"/>
              <a:t> </a:t>
            </a:r>
            <a:r>
              <a:rPr lang="ru-RU" dirty="0" err="1"/>
              <a:t>Wars</a:t>
            </a:r>
            <a:r>
              <a:rPr lang="ru-RU" dirty="0"/>
              <a:t>) среди школьников, студентов </a:t>
            </a:r>
            <a:r>
              <a:rPr lang="ru-RU" dirty="0" err="1"/>
              <a:t>ссузов</a:t>
            </a:r>
            <a:r>
              <a:rPr lang="ru-RU" dirty="0"/>
              <a:t> и вузов. </a:t>
            </a:r>
          </a:p>
          <a:p>
            <a:r>
              <a:rPr lang="ru-RU" dirty="0"/>
              <a:t>Обучающий симулятор представляет собой </a:t>
            </a:r>
            <a:r>
              <a:rPr lang="ru-RU" b="1" dirty="0"/>
              <a:t>электронную игру</a:t>
            </a:r>
            <a:r>
              <a:rPr lang="ru-RU" dirty="0"/>
              <a:t>, конструируемую под задачи преподавателя/тренера, что позволяет преподавателю обеспечить быстрое вхождение учащихся в новую сферу деятельности, используя заложенный в основе симулятора практический подход. </a:t>
            </a:r>
          </a:p>
          <a:p>
            <a:r>
              <a:rPr lang="ru-RU" dirty="0"/>
              <a:t>Для включения в стандартные учебные курсы школ и </a:t>
            </a:r>
            <a:r>
              <a:rPr lang="ru-RU" dirty="0" err="1"/>
              <a:t>ссузов</a:t>
            </a:r>
            <a:r>
              <a:rPr lang="ru-RU" dirty="0"/>
              <a:t> "конструктор сценария игры" позволяет преподавателю определить: 1) объект управления (отдел, филиал, компания), 2) ресурсы для распределения (время, бюджет, человеческие ресурсы), </a:t>
            </a:r>
            <a:r>
              <a:rPr lang="ru-RU" dirty="0" smtClean="0"/>
              <a:t>3</a:t>
            </a:r>
            <a:r>
              <a:rPr lang="ru-RU" dirty="0"/>
              <a:t>) сценарий (базовый, по отрасли, по компании или продукту), </a:t>
            </a:r>
            <a:r>
              <a:rPr lang="ru-RU" dirty="0" smtClean="0"/>
              <a:t>4</a:t>
            </a:r>
            <a:r>
              <a:rPr lang="ru-RU" dirty="0"/>
              <a:t>) продолжительность игрового периода.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СИСТЕМА МАССОВОЙ ОНЛАЙНОВОЙ ПРОФОРИЕНТАЦИИ</a:t>
            </a:r>
            <a:endParaRPr lang="ru-RU" dirty="0"/>
          </a:p>
        </p:txBody>
      </p:sp>
      <p:pic>
        <p:nvPicPr>
          <p:cNvPr id="4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721866"/>
            <a:ext cx="1979712" cy="112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ГОРОД ПРОФЕССИЙ </a:t>
            </a:r>
            <a:r>
              <a:rPr lang="ru-RU" b="1" dirty="0" smtClean="0"/>
              <a:t>360+</a:t>
            </a:r>
          </a:p>
          <a:p>
            <a:pPr marL="45720" indent="0">
              <a:buNone/>
            </a:pPr>
            <a:r>
              <a:rPr lang="ru-RU" dirty="0" smtClean="0"/>
              <a:t>Популяризация рабочих профессий; повышение уровня осведомленности населения об их профессиональных возможностях в условиях меняющегося мира; визуализация профессиональных стандартов.</a:t>
            </a:r>
          </a:p>
          <a:p>
            <a:pPr lvl="0"/>
            <a:r>
              <a:rPr lang="ru-RU" b="1" dirty="0"/>
              <a:t>Интернет-портал «Практики карьеры» </a:t>
            </a:r>
          </a:p>
          <a:p>
            <a:pPr marL="45720" lvl="0" indent="0">
              <a:buNone/>
            </a:pPr>
            <a:r>
              <a:rPr lang="ru-RU" dirty="0"/>
              <a:t>будет содержать </a:t>
            </a:r>
            <a:r>
              <a:rPr lang="ru-RU" dirty="0" err="1"/>
              <a:t>видеоинтервью</a:t>
            </a:r>
            <a:r>
              <a:rPr lang="ru-RU" dirty="0"/>
              <a:t> спикеров, популяризирующее дефицитные инженерно-конструкторские специальности, записи образовательных программ, </a:t>
            </a:r>
            <a:r>
              <a:rPr lang="ru-RU" dirty="0" err="1"/>
              <a:t>вебинары</a:t>
            </a:r>
            <a:r>
              <a:rPr lang="ru-RU" dirty="0"/>
              <a:t> по актуальным моделям развития компетенций молодых специалистов.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СИСТЕМА МАССОВОЙ ОНЛАЙНОВОЙ ПРОФОРИЕНТАЦИИ</a:t>
            </a:r>
            <a:endParaRPr lang="ru-RU" dirty="0"/>
          </a:p>
        </p:txBody>
      </p:sp>
      <p:pic>
        <p:nvPicPr>
          <p:cNvPr id="4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СЕТЕВАЯ ЛАБОРАТОРИЯ РОБОТОБУМ</a:t>
            </a:r>
            <a:br>
              <a:rPr lang="ru-RU" b="1" dirty="0"/>
            </a:br>
            <a:r>
              <a:rPr lang="ru-RU" dirty="0" smtClean="0"/>
              <a:t>Проект направлен на популяризацию научно-технического творчества детей и молодежи. Данная цель достигается через внедрение в российских школах современных робототехнических лабораторий - комплексов, включающих в себя робототехнические наборы и методику обучения детей. Робототехнические лаборатории определены в единую сеть, в рамках которой оказывается необходимая техническая и методическая поддержка, а также формируется сообщество талантливых ребят - будущих инженеров и программистов.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НОВАЯ МОДЕЛЬ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СИСТЕМЫ </a:t>
            </a:r>
            <a:r>
              <a:rPr lang="ru-RU" sz="2800" b="1" dirty="0"/>
              <a:t>ДОПОЛНИТЕЛЬНОГО ОБРАЗОВАНИЯ </a:t>
            </a:r>
            <a:r>
              <a:rPr lang="ru-RU" sz="2800" b="1" dirty="0" smtClean="0"/>
              <a:t>ДЕТЕЙ</a:t>
            </a:r>
            <a:endParaRPr lang="ru-RU" sz="2800" dirty="0"/>
          </a:p>
        </p:txBody>
      </p:sp>
      <p:pic>
        <p:nvPicPr>
          <p:cNvPr id="4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28800"/>
            <a:ext cx="8407893" cy="2520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КОДАБРА</a:t>
            </a:r>
          </a:p>
          <a:p>
            <a:pPr>
              <a:buNone/>
            </a:pPr>
            <a:r>
              <a:rPr lang="ru-RU" dirty="0" smtClean="0"/>
              <a:t>Проект направлен на обучение школьников программированию и цифровому творчеству в интересной для них форме через создание игр, анимации, сайтов, роботов. С помощью сети волонтеров проекта проводятся бесплатные вводные курсы в школах России, формируется интерес к дальнейшему изучению программирования на углубленных курсах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/>
              <a:t>НОВАЯ МОДЕЛЬ </a:t>
            </a:r>
            <a:br>
              <a:rPr lang="ru-RU" sz="2800" b="1" dirty="0"/>
            </a:br>
            <a:r>
              <a:rPr lang="ru-RU" sz="2800" b="1" dirty="0"/>
              <a:t>СИСТЕМЫ ДОПОЛНИТЕЛЬНОГО ОБРАЗОВАНИЯ ДЕТЕЙ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251521" y="3933056"/>
            <a:ext cx="8496944" cy="234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b="1" dirty="0" smtClean="0"/>
              <a:t>STEM-игры</a:t>
            </a:r>
            <a:r>
              <a:rPr lang="ru-RU" dirty="0" smtClean="0"/>
              <a:t> - это особый тип образовательных игр, который позволяет не только познакомить будущих специалистов с сутью работы ученого и инженера, но также дает возможность поставить технических специалистов в позицию управленца.</a:t>
            </a:r>
          </a:p>
          <a:p>
            <a:pPr>
              <a:buFont typeface="Wingdings 2" pitchFamily="18" charset="2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48264" y="457200"/>
            <a:ext cx="2195736" cy="37576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Профориентация\А НОВЫЙ 2015-2016\кейсы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149080"/>
            <a:ext cx="1608361" cy="1071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Профориентация\А НОВЫЙ 2015-2016\кейсы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923" y="597758"/>
            <a:ext cx="1730357" cy="1331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395537" y="1484784"/>
            <a:ext cx="6336704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ru-RU" sz="3200" b="0" i="0" u="none" strike="noStrike" kern="1200" cap="none" spc="1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51520" y="284455"/>
            <a:ext cx="6552728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15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589240"/>
            <a:ext cx="2195736" cy="1124744"/>
          </a:xfrm>
          <a:prstGeom prst="rect">
            <a:avLst/>
          </a:prstGeom>
          <a:noFill/>
        </p:spPr>
      </p:pic>
      <p:sp>
        <p:nvSpPr>
          <p:cNvPr id="11" name="Содержимое 1"/>
          <p:cNvSpPr>
            <a:spLocks noGrp="1"/>
          </p:cNvSpPr>
          <p:nvPr>
            <p:ph idx="1"/>
          </p:nvPr>
        </p:nvSpPr>
        <p:spPr>
          <a:xfrm>
            <a:off x="267998" y="1875099"/>
            <a:ext cx="6351242" cy="3345551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УНИВЕРСАРИУМ</a:t>
            </a:r>
          </a:p>
          <a:p>
            <a:pPr marL="45720" indent="0">
              <a:buNone/>
            </a:pPr>
            <a:r>
              <a:rPr lang="ru-RU" sz="2200" dirty="0"/>
              <a:t>Проект предполагает создание в России открытой системы электронного обучения, базирующейся на активном образовательном и научном контенте, методах его доставки и представления (в том числе, современными разработками в области эффективного воздействия на человеческую психику), сопряженной с современными зарубежными системами дистанционного обучения (электронного образования) и при этом, составляющей им серьезную конкуренцию</a:t>
            </a:r>
            <a:r>
              <a:rPr lang="ru-RU" sz="2200" dirty="0" smtClean="0"/>
              <a:t>.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84455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НОВАЯ МОДЕЛЬ </a:t>
            </a:r>
            <a:br>
              <a:rPr lang="ru-RU" sz="2800" b="1" dirty="0"/>
            </a:br>
            <a:r>
              <a:rPr lang="ru-RU" sz="2800" b="1" dirty="0"/>
              <a:t>СИСТЕМЫ ДОПОЛНИТЕЛЬНОГО ОБРАЗОВАНИЯ </a:t>
            </a:r>
            <a:r>
              <a:rPr lang="ru-RU" sz="2800" b="1" dirty="0" smtClean="0"/>
              <a:t>ДЕТЕЙ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984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984248" cy="3186114"/>
          </a:xfrm>
        </p:spPr>
        <p:txBody>
          <a:bodyPr/>
          <a:lstStyle/>
          <a:p>
            <a:r>
              <a:rPr lang="ru-RU" b="1" dirty="0" smtClean="0"/>
              <a:t>SMARTSTART</a:t>
            </a:r>
            <a:endParaRPr lang="ru-RU" dirty="0"/>
          </a:p>
        </p:txBody>
      </p:sp>
      <p:pic>
        <p:nvPicPr>
          <p:cNvPr id="6148" name="Picture 4" descr="C:\Users\User\Desktop\Профориентация\А НОВЫЙ 2015-2016\кейсы\я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642918"/>
            <a:ext cx="1710539" cy="127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251520" y="1124744"/>
            <a:ext cx="5904656" cy="5001735"/>
          </a:xfrm>
        </p:spPr>
        <p:txBody>
          <a:bodyPr>
            <a:noAutofit/>
          </a:bodyPr>
          <a:lstStyle/>
          <a:p>
            <a:r>
              <a:rPr lang="ru-RU" sz="2100" dirty="0" smtClean="0"/>
              <a:t>Идея проекта – перенос инструментов </a:t>
            </a:r>
            <a:r>
              <a:rPr lang="ru-RU" sz="2100" dirty="0" err="1" smtClean="0"/>
              <a:t>рекрутинга</a:t>
            </a:r>
            <a:r>
              <a:rPr lang="ru-RU" sz="2100" dirty="0" smtClean="0"/>
              <a:t> социальные сети. </a:t>
            </a:r>
          </a:p>
          <a:p>
            <a:r>
              <a:rPr lang="ru-RU" sz="2100" dirty="0" smtClean="0"/>
              <a:t>Приложение </a:t>
            </a:r>
            <a:r>
              <a:rPr lang="ru-RU" sz="2100" dirty="0" err="1" smtClean="0"/>
              <a:t>SmartStart</a:t>
            </a:r>
            <a:r>
              <a:rPr lang="ru-RU" sz="2100" dirty="0" smtClean="0"/>
              <a:t> позволит студентам и выпускникам эффективно строить образовательную траекторию и карьеру: стажировки в организациях среднего и крупного бизнеса в России и за рубежом, открытые стартовые позиции </a:t>
            </a:r>
            <a:r>
              <a:rPr lang="ru-RU" sz="2100" dirty="0" err="1" smtClean="0"/>
              <a:t>госслужбы</a:t>
            </a:r>
            <a:r>
              <a:rPr lang="ru-RU" sz="2100" dirty="0" smtClean="0"/>
              <a:t>, возможность поиска команды для реализации собственных предпринимательских проектов. </a:t>
            </a:r>
          </a:p>
          <a:p>
            <a:r>
              <a:rPr lang="ru-RU" sz="2100" dirty="0" smtClean="0"/>
              <a:t>Приложение позволяет работодателю без посредников взаимодействовать с аудиторией молодых специалистов всей страны (усиливая деловую миграцию) </a:t>
            </a:r>
            <a:endParaRPr lang="ru-RU" sz="2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SMARTSTART – ИНСТРУМЕНТ КАРЬЕРНОГО ПЛАНИРОВАНИЯ В СОЦИАЛЬНЫХ СЕТЯХ</a:t>
            </a:r>
            <a:endParaRPr lang="ru-RU" sz="2000" dirty="0"/>
          </a:p>
        </p:txBody>
      </p:sp>
      <p:pic>
        <p:nvPicPr>
          <p:cNvPr id="6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517232"/>
            <a:ext cx="2195736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32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1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936"/>
                <a:gridCol w="2520280"/>
                <a:gridCol w="2272185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ПАРАМЕТР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технологии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Форма реализации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Цель применения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Задачи применения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Реализаторы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Частота реализации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Место в системе профориентации ПОО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СОВРЕМЕННАЯ ТЕХНОЛОГИЯ ПРОФОРИЕНТАЦИИ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39472" cy="307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736"/>
                <a:gridCol w="4219736"/>
              </a:tblGrid>
              <a:tr h="751470"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«+» качества работы группы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«-» качества работы группы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470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470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470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</a:t>
            </a:r>
            <a:br>
              <a:rPr lang="ru-RU" b="1" dirty="0" smtClean="0"/>
            </a:br>
            <a:r>
              <a:rPr lang="ru-RU" b="1" dirty="0" smtClean="0"/>
              <a:t>«ЧЕМОДАН» </a:t>
            </a:r>
            <a:r>
              <a:rPr lang="ru-RU" b="1" dirty="0" err="1" smtClean="0"/>
              <a:t>форсайт-группы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407893" cy="3528392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это долгосрочная программа </a:t>
            </a:r>
            <a:r>
              <a:rPr lang="ru-RU" sz="3200" dirty="0" err="1" smtClean="0"/>
              <a:t>частно-государственного</a:t>
            </a:r>
            <a:r>
              <a:rPr lang="ru-RU" sz="3200" dirty="0" smtClean="0"/>
              <a:t> партнерства по развитию новых перспективных рынков на базе высокотехнологичных решений, которые будут определять развитие мировой и российской экономики в ближайшие 15-20 лет. </a:t>
            </a:r>
          </a:p>
          <a:p>
            <a:pPr>
              <a:buNone/>
            </a:pPr>
            <a:r>
              <a:rPr lang="ru-RU" sz="3200" dirty="0" smtClean="0"/>
              <a:t>Результатом НТИ должно стать появление российских компаний-лидеров на глобальных рынках будущего на горизонте 2030-2035 гг.</a:t>
            </a:r>
          </a:p>
          <a:p>
            <a:endParaRPr lang="ru-RU" sz="3200" dirty="0" smtClean="0"/>
          </a:p>
          <a:p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1260" cy="1054394"/>
          </a:xfrm>
        </p:spPr>
        <p:txBody>
          <a:bodyPr/>
          <a:lstStyle/>
          <a:p>
            <a:pPr algn="r"/>
            <a:r>
              <a:rPr lang="ru-RU" sz="2800" dirty="0" smtClean="0"/>
              <a:t>Национальная технологическая инициатива (НТИ)</a:t>
            </a:r>
            <a:endParaRPr lang="ru-RU" sz="2800" dirty="0"/>
          </a:p>
        </p:txBody>
      </p:sp>
      <p:pic>
        <p:nvPicPr>
          <p:cNvPr id="10242" name="Picture 2" descr="https://im2-tub-ru.yandex.net/i?id=ccad199f243c9fd18338e734320cb23c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764518" cy="1357322"/>
          </a:xfrm>
          <a:prstGeom prst="rect">
            <a:avLst/>
          </a:prstGeom>
          <a:noFill/>
        </p:spPr>
      </p:pic>
      <p:pic>
        <p:nvPicPr>
          <p:cNvPr id="1026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373216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/>
              <a:t>заявленна</a:t>
            </a:r>
            <a:r>
              <a:rPr lang="ru-RU" dirty="0" smtClean="0"/>
              <a:t> Президентом Российской Федерации 4 декабря 2014 года в Послании к Федеральному собранию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75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On-line </a:t>
            </a:r>
            <a:r>
              <a:rPr lang="ru-RU" dirty="0" smtClean="0"/>
              <a:t>игра «</a:t>
            </a:r>
            <a:r>
              <a:rPr lang="en-US" dirty="0" err="1" smtClean="0"/>
              <a:t>Ecocar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Деловая игра «Мини-предприятие»</a:t>
            </a:r>
          </a:p>
          <a:p>
            <a:r>
              <a:rPr lang="ru-RU" dirty="0" err="1" smtClean="0"/>
              <a:t>Военнизированная</a:t>
            </a:r>
            <a:r>
              <a:rPr lang="ru-RU" dirty="0" smtClean="0"/>
              <a:t> </a:t>
            </a:r>
            <a:r>
              <a:rPr lang="ru-RU" dirty="0" err="1" smtClean="0"/>
              <a:t>квест-игра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Конкурс дизайнерских идей </a:t>
            </a:r>
          </a:p>
          <a:p>
            <a:r>
              <a:rPr lang="ru-RU" dirty="0" smtClean="0"/>
              <a:t>Информационная платформа о</a:t>
            </a:r>
            <a:r>
              <a:rPr lang="en-US" dirty="0" smtClean="0"/>
              <a:t>n-line</a:t>
            </a:r>
            <a:r>
              <a:rPr lang="ru-RU" dirty="0" smtClean="0"/>
              <a:t>-лаборатория «Умный дом»</a:t>
            </a:r>
          </a:p>
          <a:p>
            <a:r>
              <a:rPr lang="ru-RU" dirty="0" smtClean="0"/>
              <a:t>Игровая площадка «Собери </a:t>
            </a:r>
            <a:r>
              <a:rPr lang="ru-RU" dirty="0" err="1" smtClean="0"/>
              <a:t>аэромаму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Детский образовательный лагерь «Город виртуальности»</a:t>
            </a:r>
          </a:p>
          <a:p>
            <a:r>
              <a:rPr lang="ru-RU" dirty="0" err="1" smtClean="0"/>
              <a:t>Квест-игра</a:t>
            </a:r>
            <a:r>
              <a:rPr lang="ru-RU" dirty="0" smtClean="0"/>
              <a:t> «Умный дом строю сам»</a:t>
            </a:r>
          </a:p>
          <a:p>
            <a:r>
              <a:rPr lang="ru-RU" dirty="0" smtClean="0"/>
              <a:t>Интернет-портал «Практика </a:t>
            </a:r>
            <a:r>
              <a:rPr lang="ru-RU" dirty="0" err="1" smtClean="0"/>
              <a:t>сити-фермер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Форсайт-площадка «Технопарк профессий»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Атлас современных технологий профориентации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подготовить перечень профессий реализуемых ПОО после 2020 г.  и план рекламной кампании данных профессий на 2016-2019 гг. </a:t>
            </a:r>
          </a:p>
          <a:p>
            <a:pPr algn="r">
              <a:buNone/>
            </a:pPr>
            <a:endParaRPr lang="ru-RU" sz="3200" dirty="0" smtClean="0"/>
          </a:p>
          <a:p>
            <a:pPr algn="r">
              <a:buNone/>
            </a:pPr>
            <a:r>
              <a:rPr lang="ru-RU" sz="3200" dirty="0" smtClean="0"/>
              <a:t>Срок выполнения 30.08.2016</a:t>
            </a:r>
          </a:p>
          <a:p>
            <a:pPr algn="r">
              <a:buNone/>
            </a:pPr>
            <a:endParaRPr lang="ru-RU" sz="3200" dirty="0" smtClean="0"/>
          </a:p>
          <a:p>
            <a:pPr algn="r">
              <a:buNone/>
            </a:pPr>
            <a:endParaRPr lang="ru-RU" sz="3200" dirty="0" smtClean="0"/>
          </a:p>
          <a:p>
            <a:pPr algn="r">
              <a:buNone/>
            </a:pPr>
            <a:r>
              <a:rPr lang="en-US" sz="3200" dirty="0" smtClean="0"/>
              <a:t>E-mail</a:t>
            </a:r>
            <a:r>
              <a:rPr lang="ru-RU" sz="3200" dirty="0" smtClean="0"/>
              <a:t>:</a:t>
            </a:r>
            <a:r>
              <a:rPr lang="en-US" sz="3200" dirty="0" smtClean="0"/>
              <a:t> </a:t>
            </a:r>
            <a:r>
              <a:rPr lang="en-US" sz="3200" b="1" dirty="0" smtClean="0"/>
              <a:t>milaY.78@mail.ru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407893" cy="3384376"/>
          </a:xfrm>
        </p:spPr>
        <p:txBody>
          <a:bodyPr>
            <a:noAutofit/>
          </a:bodyPr>
          <a:lstStyle/>
          <a:p>
            <a:r>
              <a:rPr lang="ru-RU" sz="2200" dirty="0" smtClean="0"/>
              <a:t>Комплекс проектов и программ, направленных на то, чтобы Россия приняла активное участие в формировании стандартов глобальных рынков будущего, а российские компании получили в них значимую долю. </a:t>
            </a:r>
          </a:p>
          <a:p>
            <a:r>
              <a:rPr lang="ru-RU" sz="2200" dirty="0" smtClean="0"/>
              <a:t>Приоритетной формой для обеспечения в рамках НТИ кооперации и реализации совместных интересов сферы бизнеса, науки и образования и государственного управления является институт </a:t>
            </a:r>
            <a:r>
              <a:rPr lang="ru-RU" sz="2200" b="1" dirty="0" err="1" smtClean="0"/>
              <a:t>частно-государственного</a:t>
            </a:r>
            <a:r>
              <a:rPr lang="ru-RU" sz="2200" b="1" dirty="0" smtClean="0"/>
              <a:t> партнерства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/>
              <a:t>НТИ включает в себя</a:t>
            </a:r>
            <a:endParaRPr lang="ru-RU" sz="3600" dirty="0"/>
          </a:p>
        </p:txBody>
      </p:sp>
      <p:pic>
        <p:nvPicPr>
          <p:cNvPr id="9218" name="Picture 2" descr="Администрация Нижнего Новгорода выставила на аукцион земельные участки под строительство многоэтаж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714512" cy="1363574"/>
          </a:xfrm>
          <a:prstGeom prst="rect">
            <a:avLst/>
          </a:prstGeom>
          <a:noFill/>
        </p:spPr>
      </p:pic>
      <p:pic>
        <p:nvPicPr>
          <p:cNvPr id="6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20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407893" cy="4407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1</a:t>
            </a:r>
            <a:r>
              <a:rPr lang="ru-RU" sz="2200" dirty="0" smtClean="0"/>
              <a:t>. </a:t>
            </a:r>
            <a:r>
              <a:rPr lang="ru-RU" sz="2200" b="1" dirty="0" err="1" smtClean="0"/>
              <a:t>АэроНэт</a:t>
            </a:r>
            <a:r>
              <a:rPr lang="ru-RU" sz="2200" dirty="0" smtClean="0"/>
              <a:t> – рынок распределенных систем беспилотных летательных аппаратов, позволяющих объединить воздушные суда в единую сеть и обеспечить безопасность воздушного пространства.</a:t>
            </a:r>
          </a:p>
          <a:p>
            <a:pPr>
              <a:buNone/>
            </a:pPr>
            <a:r>
              <a:rPr lang="ru-RU" sz="2200" b="1" dirty="0" smtClean="0"/>
              <a:t>2. </a:t>
            </a:r>
            <a:r>
              <a:rPr lang="ru-RU" sz="2200" b="1" dirty="0" err="1" smtClean="0"/>
              <a:t>МариНэт</a:t>
            </a:r>
            <a:r>
              <a:rPr lang="ru-RU" sz="2200" b="1" dirty="0" smtClean="0"/>
              <a:t> </a:t>
            </a:r>
            <a:r>
              <a:rPr lang="ru-RU" sz="2200" dirty="0" smtClean="0"/>
              <a:t>- рынок морских интеллектуальных систем, который включает в себя несколько взаимосвязанных сегментов: цифровая навигация, инновационное судостроение, технологии освоения ресурсов океана, космические и спутниковые технологии.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/>
              <a:t>Глобальные рынки</a:t>
            </a:r>
            <a:endParaRPr lang="ru-RU" sz="3600" dirty="0"/>
          </a:p>
        </p:txBody>
      </p:sp>
      <p:pic>
        <p:nvPicPr>
          <p:cNvPr id="9218" name="Picture 2" descr="Администрация Нижнего Новгорода выставила на аукцион земельные участки под строительство многоэтаж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714512" cy="1363574"/>
          </a:xfrm>
          <a:prstGeom prst="rect">
            <a:avLst/>
          </a:prstGeom>
          <a:noFill/>
        </p:spPr>
      </p:pic>
      <p:pic>
        <p:nvPicPr>
          <p:cNvPr id="5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20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407893" cy="4407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3</a:t>
            </a:r>
            <a:r>
              <a:rPr lang="ru-RU" sz="2200" dirty="0" smtClean="0"/>
              <a:t>. </a:t>
            </a:r>
            <a:r>
              <a:rPr lang="ru-RU" sz="2200" b="1" dirty="0" err="1" smtClean="0"/>
              <a:t>АвтоНэт</a:t>
            </a:r>
            <a:r>
              <a:rPr lang="ru-RU" sz="2200" dirty="0" smtClean="0"/>
              <a:t> - рынок беспилотных транспортных средств, основанный на развитии сенсорных систем, программного обеспечения для распознавания дорожных сцен и управления транспортом.</a:t>
            </a:r>
          </a:p>
          <a:p>
            <a:pPr>
              <a:buNone/>
            </a:pPr>
            <a:r>
              <a:rPr lang="ru-RU" sz="2200" b="1" dirty="0" smtClean="0"/>
              <a:t>4</a:t>
            </a:r>
            <a:r>
              <a:rPr lang="ru-RU" sz="2200" dirty="0" smtClean="0"/>
              <a:t>. </a:t>
            </a:r>
            <a:r>
              <a:rPr lang="ru-RU" sz="2200" b="1" dirty="0" err="1" smtClean="0"/>
              <a:t>НейроНэт</a:t>
            </a:r>
            <a:r>
              <a:rPr lang="ru-RU" sz="2200" dirty="0" smtClean="0"/>
              <a:t> - рынок средств человеко-машинных коммуникаций, основанных на передовых разработках в </a:t>
            </a:r>
            <a:r>
              <a:rPr lang="ru-RU" sz="2200" dirty="0" err="1" smtClean="0"/>
              <a:t>нейротехнологиях</a:t>
            </a:r>
            <a:r>
              <a:rPr lang="ru-RU" sz="2200" dirty="0" smtClean="0"/>
              <a:t> и повышающих продуктивность человеко-машинных систем, производительность психических и мыслительных процессов.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/>
              <a:t>Глобальные рынки</a:t>
            </a:r>
            <a:endParaRPr lang="ru-RU" sz="3600" dirty="0"/>
          </a:p>
        </p:txBody>
      </p:sp>
      <p:pic>
        <p:nvPicPr>
          <p:cNvPr id="9218" name="Picture 2" descr="Администрация Нижнего Новгорода выставила на аукцион земельные участки под строительство многоэтаж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714512" cy="1363574"/>
          </a:xfrm>
          <a:prstGeom prst="rect">
            <a:avLst/>
          </a:prstGeom>
          <a:noFill/>
        </p:spPr>
      </p:pic>
      <p:pic>
        <p:nvPicPr>
          <p:cNvPr id="5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20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407893" cy="4407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5.</a:t>
            </a:r>
            <a:r>
              <a:rPr lang="ru-RU" sz="2200" dirty="0" smtClean="0"/>
              <a:t> </a:t>
            </a:r>
            <a:r>
              <a:rPr lang="ru-RU" sz="2200" b="1" dirty="0" err="1" smtClean="0"/>
              <a:t>ХэлсНэт</a:t>
            </a:r>
            <a:r>
              <a:rPr lang="ru-RU" sz="2200" dirty="0" smtClean="0"/>
              <a:t> - рынок персонализированной медицины, включающий в себя сегменты </a:t>
            </a:r>
            <a:r>
              <a:rPr lang="ru-RU" sz="2200" dirty="0" err="1" smtClean="0"/>
              <a:t>ИТ-устройств</a:t>
            </a:r>
            <a:r>
              <a:rPr lang="ru-RU" sz="2200" dirty="0" smtClean="0"/>
              <a:t> и платформ поддержки здоровья и лечения, спортивного здоровья, превентивной медицины, новых медицинских материалов, </a:t>
            </a:r>
            <a:r>
              <a:rPr lang="ru-RU" sz="2200" dirty="0" err="1" smtClean="0"/>
              <a:t>биопротезов</a:t>
            </a:r>
            <a:r>
              <a:rPr lang="ru-RU" sz="2200" dirty="0" smtClean="0"/>
              <a:t>, искусственных органов, персональных фармакологических препаратов, профилактики и лечения старения.</a:t>
            </a:r>
          </a:p>
          <a:p>
            <a:pPr>
              <a:buNone/>
            </a:pPr>
            <a:r>
              <a:rPr lang="ru-RU" sz="2200" b="1" dirty="0" smtClean="0"/>
              <a:t>6.</a:t>
            </a:r>
            <a:r>
              <a:rPr lang="ru-RU" sz="2200" dirty="0" smtClean="0"/>
              <a:t> </a:t>
            </a:r>
            <a:r>
              <a:rPr lang="ru-RU" sz="2200" b="1" dirty="0" err="1" smtClean="0"/>
              <a:t>ЭнерджиНэт</a:t>
            </a:r>
            <a:r>
              <a:rPr lang="ru-RU" sz="2200" dirty="0" smtClean="0"/>
              <a:t> - рынок энергии, основанный на технологических решениях, обеспечивающих интеллектуализацию и распределенный характер энергетических сетей (</a:t>
            </a:r>
            <a:r>
              <a:rPr lang="ru-RU" sz="2200" dirty="0" err="1" smtClean="0"/>
              <a:t>smart</a:t>
            </a:r>
            <a:r>
              <a:rPr lang="ru-RU" sz="2200" dirty="0" smtClean="0"/>
              <a:t> </a:t>
            </a:r>
            <a:r>
              <a:rPr lang="ru-RU" sz="2200" dirty="0" err="1" smtClean="0"/>
              <a:t>grid</a:t>
            </a:r>
            <a:r>
              <a:rPr lang="ru-RU" sz="2200" dirty="0" smtClean="0"/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/>
              <a:t>Глобальные рынки</a:t>
            </a:r>
            <a:endParaRPr lang="ru-RU" sz="3600" dirty="0"/>
          </a:p>
        </p:txBody>
      </p:sp>
      <p:pic>
        <p:nvPicPr>
          <p:cNvPr id="9218" name="Picture 2" descr="Администрация Нижнего Новгорода выставила на аукцион земельные участки под строительство многоэтаж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714512" cy="1363574"/>
          </a:xfrm>
          <a:prstGeom prst="rect">
            <a:avLst/>
          </a:prstGeom>
          <a:noFill/>
        </p:spPr>
      </p:pic>
      <p:pic>
        <p:nvPicPr>
          <p:cNvPr id="5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20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407893" cy="35283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7. </a:t>
            </a:r>
            <a:r>
              <a:rPr lang="ru-RU" b="1" dirty="0" err="1" smtClean="0"/>
              <a:t>ФудНэт</a:t>
            </a:r>
            <a:r>
              <a:rPr lang="ru-RU" dirty="0" smtClean="0"/>
              <a:t> - рынок продовольствия, обеспеченный интеллектуализацией, автоматизацией и роботизацией технологических процессов на всем протяжении жизненного цикла продуктов от производства до потребления, а также развитием биотехнологий.</a:t>
            </a:r>
          </a:p>
          <a:p>
            <a:pPr>
              <a:buNone/>
            </a:pPr>
            <a:r>
              <a:rPr lang="ru-RU" b="1" dirty="0" smtClean="0"/>
              <a:t>8. </a:t>
            </a:r>
            <a:r>
              <a:rPr lang="ru-RU" b="1" dirty="0" err="1" smtClean="0"/>
              <a:t>СейфНет</a:t>
            </a:r>
            <a:r>
              <a:rPr lang="ru-RU" dirty="0" smtClean="0"/>
              <a:t> – рынок новых персональных систем безопасности, включающий в себя сегменты: защищенные каналы связи (в т.ч. основанные на квантовых коммуникациях), верифицируемые операционные системы с повышенным уровнем безопасности и приложения для них, биометрические системы аутентификации и другие направления.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/>
              <a:t>Глобальные рынки</a:t>
            </a:r>
            <a:endParaRPr lang="ru-RU" sz="3600" dirty="0"/>
          </a:p>
        </p:txBody>
      </p:sp>
      <p:pic>
        <p:nvPicPr>
          <p:cNvPr id="9218" name="Picture 2" descr="Администрация Нижнего Новгорода выставила на аукцион земельные участки под строительство многоэтаж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714512" cy="1363574"/>
          </a:xfrm>
          <a:prstGeom prst="rect">
            <a:avLst/>
          </a:prstGeom>
          <a:noFill/>
        </p:spPr>
      </p:pic>
      <p:pic>
        <p:nvPicPr>
          <p:cNvPr id="5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20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94217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Функции организаторов НТИ возложены на АНО «Агентство стратегических инициатив по продвижению новых проектов» (АСИ) и ОАО «Российская венчурная компания» (РВК).</a:t>
            </a:r>
          </a:p>
          <a:p>
            <a:r>
              <a:rPr lang="ru-RU" dirty="0" smtClean="0"/>
              <a:t>АСИ осуществляет методологическую поддержку НТИ и формирование ее стратегии. </a:t>
            </a:r>
          </a:p>
          <a:p>
            <a:r>
              <a:rPr lang="ru-RU" dirty="0" smtClean="0"/>
              <a:t>Рабочие группы разрабатывают проекты дорожных карт и финансовых планов и участвуют в их реализации. Рабочие группы возглавляются </a:t>
            </a:r>
            <a:r>
              <a:rPr lang="ru-RU" dirty="0" err="1" smtClean="0"/>
              <a:t>лидерами-состоявшимися</a:t>
            </a:r>
            <a:r>
              <a:rPr lang="ru-RU" dirty="0" smtClean="0"/>
              <a:t> технологическими предпринимателями, профессионалами в соответствующей тематической области, обладающими опытом продвижения масштабных проектов на национальном уровне. Лидеры рабочих групп утверждаются президиумом Совета.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Участники разработки и реализации дорожных карт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511481" cy="4407408"/>
          </a:xfrm>
        </p:spPr>
        <p:txBody>
          <a:bodyPr/>
          <a:lstStyle/>
          <a:p>
            <a:r>
              <a:rPr lang="ru-RU" sz="2400" b="1" cap="all" dirty="0"/>
              <a:t>СИСТЕМА МАССОВОЙ ОНЛАЙНОВОЙ </a:t>
            </a:r>
            <a:r>
              <a:rPr lang="ru-RU" sz="2400" b="1" cap="all" dirty="0" smtClean="0"/>
              <a:t>ПРОФОРИЕНТАЦИИ</a:t>
            </a:r>
          </a:p>
          <a:p>
            <a:pPr marL="45720" indent="0">
              <a:buNone/>
            </a:pPr>
            <a:r>
              <a:rPr lang="ru-RU" sz="2400" dirty="0" smtClean="0"/>
              <a:t>Масштабные информационно-коммуникационные на основе игровых технологий. </a:t>
            </a:r>
          </a:p>
          <a:p>
            <a:r>
              <a:rPr lang="ru-RU" sz="2400" b="1" dirty="0"/>
              <a:t>НОВАЯ МОДЕЛЬ СИСТЕМЫ </a:t>
            </a:r>
            <a:r>
              <a:rPr lang="ru-RU" sz="2400" b="1" dirty="0" smtClean="0"/>
              <a:t>ДОПОЛНИТЕЛЬНОГО ОБРАЗОВАНИЯ </a:t>
            </a:r>
            <a:r>
              <a:rPr lang="ru-RU" sz="2400" b="1" dirty="0"/>
              <a:t>ДЕТЕЙ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/>
              <a:t>ДЕТСКИЕ ТЕХНОПАРКИ</a:t>
            </a:r>
            <a:r>
              <a:rPr lang="ru-RU" sz="2400" dirty="0" smtClean="0"/>
              <a:t>» (</a:t>
            </a:r>
            <a:r>
              <a:rPr lang="ru-RU" sz="2400" dirty="0" err="1" smtClean="0"/>
              <a:t>Кванториум</a:t>
            </a:r>
            <a:r>
              <a:rPr lang="ru-RU" sz="2400" dirty="0" smtClean="0"/>
              <a:t>).</a:t>
            </a:r>
          </a:p>
          <a:p>
            <a:r>
              <a:rPr lang="ru-RU" sz="2400" b="1" dirty="0" smtClean="0"/>
              <a:t>СЕТЬ ЛЕТНИХ ОБРАЗОВАТЕЛЬНЫХ ДЕТСКИХ ЛАГЕРЕЙ </a:t>
            </a:r>
            <a:r>
              <a:rPr lang="ru-RU" sz="2400" dirty="0" smtClean="0"/>
              <a:t>(</a:t>
            </a:r>
            <a:r>
              <a:rPr lang="en-US" sz="2400" dirty="0" smtClean="0"/>
              <a:t>CITY-</a:t>
            </a:r>
            <a:r>
              <a:rPr lang="ru-RU" sz="2400" dirty="0"/>
              <a:t>ЛАГЕРЬ «Гастрономический БУМ</a:t>
            </a:r>
            <a:r>
              <a:rPr lang="ru-RU" sz="2400" dirty="0" smtClean="0"/>
              <a:t>», </a:t>
            </a:r>
            <a:r>
              <a:rPr lang="ru-RU" sz="2400" dirty="0"/>
              <a:t>«КИНОЦЕХ</a:t>
            </a:r>
            <a:r>
              <a:rPr lang="ru-RU" sz="2400" dirty="0" smtClean="0"/>
              <a:t>»).</a:t>
            </a:r>
            <a:endParaRPr lang="ru-RU" sz="2400" dirty="0"/>
          </a:p>
          <a:p>
            <a:pPr marL="45720" indent="0">
              <a:buNone/>
            </a:pPr>
            <a:endParaRPr lang="ru-RU" dirty="0"/>
          </a:p>
          <a:p>
            <a:pPr lvl="0"/>
            <a:endParaRPr lang="ru-RU" cap="all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Новые методологический и методический подходы к профориентации</a:t>
            </a:r>
            <a:endParaRPr lang="ru-RU" sz="2800" dirty="0"/>
          </a:p>
        </p:txBody>
      </p:sp>
      <p:pic>
        <p:nvPicPr>
          <p:cNvPr id="4" name="Picture 2" descr="D:\профориентация\ЕМД 30.05\А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5248275"/>
            <a:ext cx="2838450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3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767</TotalTime>
  <Words>1161</Words>
  <Application>Microsoft Office PowerPoint</Application>
  <PresentationFormat>Экран (4:3)</PresentationFormat>
  <Paragraphs>107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Сетка</vt:lpstr>
      <vt:lpstr>проектная сессия  по профориентации  АНО «АГЕНТСТВО СТРАТЕГИЧЕСКИХ ИНИЦИАТИВ ПО ПРОДВИЖЕНИЮ НОВЫХ ПРОЕКТОВ»</vt:lpstr>
      <vt:lpstr>Национальная технологическая инициатива (НТИ)</vt:lpstr>
      <vt:lpstr>НТИ включает в себя</vt:lpstr>
      <vt:lpstr>Глобальные рынки</vt:lpstr>
      <vt:lpstr>Глобальные рынки</vt:lpstr>
      <vt:lpstr>Глобальные рынки</vt:lpstr>
      <vt:lpstr>Глобальные рынки</vt:lpstr>
      <vt:lpstr>Участники разработки и реализации дорожных карт </vt:lpstr>
      <vt:lpstr>Новые методологический и методический подходы к профориентации</vt:lpstr>
      <vt:lpstr>СИСТЕМА МАССОВОЙ ОНЛАЙНОВОЙ ПРОФОРИЕНТАЦИИ</vt:lpstr>
      <vt:lpstr>Программа ранней профориентации и основ профессиональной подготовки школьников JuniorSkills</vt:lpstr>
      <vt:lpstr>СИСТЕМА МАССОВОЙ ОНЛАЙНОВОЙ ПРОФОРИЕНТАЦИИ</vt:lpstr>
      <vt:lpstr>СИСТЕМА МАССОВОЙ ОНЛАЙНОВОЙ ПРОФОРИЕНТАЦИИ</vt:lpstr>
      <vt:lpstr>НОВАЯ МОДЕЛЬ  СИСТЕМЫ ДОПОЛНИТЕЛЬНОГО ОБРАЗОВАНИЯ ДЕТЕЙ</vt:lpstr>
      <vt:lpstr> НОВАЯ МОДЕЛЬ  СИСТЕМЫ ДОПОЛНИТЕЛЬНОГО ОБРАЗОВАНИЯ ДЕТЕЙ </vt:lpstr>
      <vt:lpstr>Слайд 16</vt:lpstr>
      <vt:lpstr>SMARTSTART</vt:lpstr>
      <vt:lpstr>СОВРЕМЕННАЯ ТЕХНОЛОГИЯ ПРОФОРИЕНТАЦИИ</vt:lpstr>
      <vt:lpstr>Упражнение  «ЧЕМОДАН» форсайт-группы</vt:lpstr>
      <vt:lpstr>Атлас современных технологий профориентации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людям строить и жить помогаем</dc:title>
  <dc:creator>Якушева</dc:creator>
  <cp:lastModifiedBy>Ошкукова</cp:lastModifiedBy>
  <cp:revision>72</cp:revision>
  <cp:lastPrinted>2016-05-29T11:26:20Z</cp:lastPrinted>
  <dcterms:created xsi:type="dcterms:W3CDTF">2015-04-21T10:26:38Z</dcterms:created>
  <dcterms:modified xsi:type="dcterms:W3CDTF">2016-05-31T08:54:33Z</dcterms:modified>
</cp:coreProperties>
</file>