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08" autoAdjust="0"/>
    <p:restoredTop sz="94624" autoAdjust="0"/>
  </p:normalViewPr>
  <p:slideViewPr>
    <p:cSldViewPr>
      <p:cViewPr varScale="1">
        <p:scale>
          <a:sx n="65" d="100"/>
          <a:sy n="65" d="100"/>
        </p:scale>
        <p:origin x="-14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1\Desktop\&#1052;&#1091;&#1083;&#1100;&#1090;&#1080;&#1084;&#1077;&#1076;&#1080;&#1081;&#1085;&#1099;&#1077;%20&#1090;&#1077;&#1093;&#1085;&#1086;&#1083;&#1086;&#1075;&#1080;&#1080;%20&#1041;&#1048;&#1044;_&#1088;&#1072;&#1073;&#1086;&#1090;&#1099;%20&#1089;&#1090;&#1091;&#1076;&#1077;&#1085;&#1090;&#1086;&#1074;\1%20&#1082;&#1091;&#1088;&#1089;_2013\&#1045;&#1088;&#1084;&#1086;&#1083;&#1072;&#1077;&#1074;&#1072;\_Hans%20Zimmer%20-%20Mermaids%20(.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857364"/>
            <a:ext cx="7772400" cy="1470025"/>
          </a:xfrm>
        </p:spPr>
        <p:txBody>
          <a:bodyPr>
            <a:noAutofit/>
          </a:bodyPr>
          <a:lstStyle/>
          <a:p>
            <a:r>
              <a:rPr lang="ru-RU" sz="7200" dirty="0" smtClean="0"/>
              <a:t>Сказка о художнике и его тайне. </a:t>
            </a:r>
            <a:br>
              <a:rPr lang="ru-RU" sz="7200" dirty="0" smtClean="0"/>
            </a:br>
            <a:r>
              <a:rPr lang="ru-RU" sz="7200" dirty="0" smtClean="0"/>
              <a:t>Леонардо</a:t>
            </a:r>
            <a:endParaRPr lang="ru-RU" sz="7200" dirty="0"/>
          </a:p>
        </p:txBody>
      </p:sp>
      <p:pic>
        <p:nvPicPr>
          <p:cNvPr id="4" name="_Hans Zimmer - Mermaids (.mp3">
            <a:hlinkClick r:id="" action="ppaction://media"/>
          </p:cNvPr>
          <p:cNvPicPr>
            <a:picLocks noRot="1" noChangeAspect="1"/>
          </p:cNvPicPr>
          <p:nvPr>
            <a:audioFile r:link="rId1"/>
          </p:nvPr>
        </p:nvPicPr>
        <p:blipFill>
          <a:blip r:embed="rId4" cstate="print"/>
          <a:stretch>
            <a:fillRect/>
          </a:stretch>
        </p:blipFill>
        <p:spPr>
          <a:xfrm>
            <a:off x="8460432" y="6165304"/>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941168"/>
            <a:ext cx="8373616" cy="1689051"/>
          </a:xfrm>
        </p:spPr>
        <p:txBody>
          <a:bodyPr>
            <a:normAutofit fontScale="92500" lnSpcReduction="20000"/>
          </a:bodyPr>
          <a:lstStyle/>
          <a:p>
            <a:pPr algn="ctr">
              <a:buNone/>
            </a:pPr>
            <a:r>
              <a:rPr lang="ru-RU" b="1" dirty="0" smtClean="0"/>
              <a:t>    Только папа почему-то всё время ругал сына за рисунки на документах, но упрямый Леонардо всё равно рисовал, и получалось </a:t>
            </a:r>
            <a:endParaRPr lang="ru-RU" b="1" dirty="0" smtClean="0"/>
          </a:p>
          <a:p>
            <a:pPr algn="ctr">
              <a:buNone/>
            </a:pPr>
            <a:r>
              <a:rPr lang="ru-RU" b="1" dirty="0" smtClean="0"/>
              <a:t>у </a:t>
            </a:r>
            <a:r>
              <a:rPr lang="ru-RU" b="1" dirty="0" smtClean="0"/>
              <a:t>него всё </a:t>
            </a:r>
            <a:r>
              <a:rPr lang="ru-RU" b="1" dirty="0" smtClean="0"/>
              <a:t>лучше.</a:t>
            </a:r>
            <a:endParaRPr lang="ru-RU" b="1" dirty="0"/>
          </a:p>
        </p:txBody>
      </p:sp>
      <p:pic>
        <p:nvPicPr>
          <p:cNvPr id="4" name="Рисунок 3" descr="7836.jpg"/>
          <p:cNvPicPr>
            <a:picLocks noChangeAspect="1"/>
          </p:cNvPicPr>
          <p:nvPr/>
        </p:nvPicPr>
        <p:blipFill>
          <a:blip r:embed="rId3" cstate="print"/>
          <a:stretch>
            <a:fillRect/>
          </a:stretch>
        </p:blipFill>
        <p:spPr>
          <a:xfrm>
            <a:off x="1500167" y="428604"/>
            <a:ext cx="6572296" cy="4352171"/>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786322"/>
            <a:ext cx="8229600" cy="1833067"/>
          </a:xfrm>
        </p:spPr>
        <p:txBody>
          <a:bodyPr>
            <a:normAutofit fontScale="92500" lnSpcReduction="10000"/>
          </a:bodyPr>
          <a:lstStyle/>
          <a:p>
            <a:pPr algn="ctr">
              <a:buNone/>
            </a:pPr>
            <a:r>
              <a:rPr lang="ru-RU" b="1" dirty="0" smtClean="0"/>
              <a:t>    А рисовал он потому, что у него была тайна, да такая, про которую он никому не рассказывал. Когда все ложились спать, юноше часто снился сон. </a:t>
            </a:r>
            <a:endParaRPr lang="ru-RU" b="1" dirty="0"/>
          </a:p>
        </p:txBody>
      </p:sp>
      <p:pic>
        <p:nvPicPr>
          <p:cNvPr id="1026" name="Picture 2" descr="C:\Users\1\Desktop\все мы понимаем, что это бред\i_029.jpg"/>
          <p:cNvPicPr>
            <a:picLocks noChangeAspect="1" noChangeArrowheads="1"/>
          </p:cNvPicPr>
          <p:nvPr/>
        </p:nvPicPr>
        <p:blipFill>
          <a:blip r:embed="rId3" cstate="print"/>
          <a:srcRect/>
          <a:stretch>
            <a:fillRect/>
          </a:stretch>
        </p:blipFill>
        <p:spPr bwMode="auto">
          <a:xfrm>
            <a:off x="611560" y="476671"/>
            <a:ext cx="7920880" cy="435136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2000" r="-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a:bodyPr>
          <a:lstStyle/>
          <a:p>
            <a:pPr algn="ctr">
              <a:buNone/>
            </a:pPr>
            <a:r>
              <a:rPr lang="ru-RU" sz="3600" b="1" dirty="0" smtClean="0"/>
              <a:t>   Сон, будто отдыхает он у дороги, а мимо проезжает золотая карета. Останавливается карета у дерева, а оттуда выглядывает прекрасная принцесса и говорит:</a:t>
            </a:r>
          </a:p>
          <a:p>
            <a:pPr>
              <a:buFontTx/>
              <a:buChar char="-"/>
            </a:pPr>
            <a:r>
              <a:rPr lang="ru-RU" sz="3600" b="1" i="1" dirty="0" smtClean="0">
                <a:cs typeface="Arabic Typesetting" pitchFamily="66" charset="-78"/>
              </a:rPr>
              <a:t>Хочешь, я возьму тебя с собой в волшебную страну?</a:t>
            </a:r>
          </a:p>
          <a:p>
            <a:pPr>
              <a:buFontTx/>
              <a:buChar char="-"/>
            </a:pPr>
            <a:r>
              <a:rPr lang="ru-RU" sz="3600" b="1" i="1" dirty="0" smtClean="0">
                <a:cs typeface="Arabic Typesetting" pitchFamily="66" charset="-78"/>
              </a:rPr>
              <a:t>Хочу, - шепчет Леонардо.</a:t>
            </a:r>
          </a:p>
          <a:p>
            <a:pPr>
              <a:buFontTx/>
              <a:buChar char="-"/>
            </a:pPr>
            <a:r>
              <a:rPr lang="ru-RU" sz="3600" b="1" i="1" dirty="0" smtClean="0">
                <a:cs typeface="Arabic Typesetting" pitchFamily="66" charset="-78"/>
              </a:rPr>
              <a:t>Тогда нарисуй мой портрет!</a:t>
            </a:r>
            <a:endParaRPr lang="ru-RU" sz="3600" b="1" i="1" dirty="0">
              <a:cs typeface="Arabic Typesetting" pitchFamily="66" charset="-7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3000" r="-1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8229600" cy="5904656"/>
          </a:xfrm>
        </p:spPr>
        <p:txBody>
          <a:bodyPr>
            <a:normAutofit lnSpcReduction="10000"/>
          </a:bodyPr>
          <a:lstStyle/>
          <a:p>
            <a:pPr algn="ctr">
              <a:buNone/>
            </a:pPr>
            <a:r>
              <a:rPr lang="ru-RU" b="1" dirty="0" smtClean="0"/>
              <a:t>   </a:t>
            </a:r>
          </a:p>
          <a:p>
            <a:pPr algn="ctr">
              <a:buNone/>
            </a:pPr>
            <a:endParaRPr lang="ru-RU" b="1" dirty="0" smtClean="0"/>
          </a:p>
          <a:p>
            <a:pPr algn="ctr">
              <a:buNone/>
            </a:pPr>
            <a:r>
              <a:rPr lang="ru-RU" b="1" dirty="0" smtClean="0"/>
              <a:t>    </a:t>
            </a:r>
            <a:r>
              <a:rPr lang="ru-RU" sz="4000" b="1" dirty="0" smtClean="0"/>
              <a:t>Смотрит Леонардо на красавицу, но не может понять выражение её лица. Вроде улыбается принцесса, но не радуется. Или нет: кажется, она печалится, но в уголках губ притаилась смешинка. Невозможно написать такой портрет.</a:t>
            </a:r>
            <a:endParaRPr lang="ru-RU" sz="4000"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Autofit/>
          </a:bodyPr>
          <a:lstStyle/>
          <a:p>
            <a:pPr>
              <a:buFontTx/>
              <a:buChar char="-"/>
            </a:pPr>
            <a:r>
              <a:rPr lang="ru-RU" sz="4800" i="1" dirty="0" smtClean="0"/>
              <a:t>Как же мне нарисовать тебя? – восклицает Леонардо.</a:t>
            </a:r>
          </a:p>
          <a:p>
            <a:pPr>
              <a:buFontTx/>
              <a:buChar char="-"/>
            </a:pPr>
            <a:r>
              <a:rPr lang="ru-RU" sz="4800" i="1" dirty="0" smtClean="0"/>
              <a:t>Смотри в глаза, - слышит он ответ, - глаза – зеркало души!</a:t>
            </a:r>
            <a:endParaRPr lang="ru-RU" sz="4800"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7000" r="-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lstStyle/>
          <a:p>
            <a:pPr algn="ctr">
              <a:buNone/>
            </a:pPr>
            <a:r>
              <a:rPr lang="ru-RU" b="1" dirty="0" smtClean="0"/>
              <a:t>   </a:t>
            </a:r>
            <a:r>
              <a:rPr lang="ru-RU" sz="4000" b="1" dirty="0" smtClean="0"/>
              <a:t>Шло время, и родители Леонардо поняли, что с судьбой не поспоришь: видно, суждено Леонардо стать художником. И в один прекрасный день семья переехала в большой и красивый город Флоренцию, чтобы отдать Леонардо в ученики к лучшему мастеру живописи.</a:t>
            </a:r>
            <a:endParaRPr lang="ru-RU" sz="40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92080" y="548681"/>
            <a:ext cx="3405064" cy="3024336"/>
          </a:xfrm>
        </p:spPr>
        <p:txBody>
          <a:bodyPr>
            <a:normAutofit/>
          </a:bodyPr>
          <a:lstStyle/>
          <a:p>
            <a:pPr algn="ctr">
              <a:buNone/>
            </a:pPr>
            <a:r>
              <a:rPr lang="ru-RU" b="1" dirty="0" smtClean="0"/>
              <a:t>   Самым знаменитым мастером во Флоренции был </a:t>
            </a:r>
            <a:r>
              <a:rPr lang="ru-RU" b="1" dirty="0" err="1" smtClean="0"/>
              <a:t>Андреа</a:t>
            </a:r>
            <a:r>
              <a:rPr lang="ru-RU" b="1" dirty="0" smtClean="0"/>
              <a:t> </a:t>
            </a:r>
            <a:r>
              <a:rPr lang="ru-RU" b="1" dirty="0" err="1" smtClean="0"/>
              <a:t>дель</a:t>
            </a:r>
            <a:r>
              <a:rPr lang="ru-RU" b="1" dirty="0" smtClean="0"/>
              <a:t> </a:t>
            </a:r>
            <a:r>
              <a:rPr lang="ru-RU" b="1" dirty="0" err="1" smtClean="0"/>
              <a:t>Веррокьо</a:t>
            </a:r>
            <a:r>
              <a:rPr lang="ru-RU" b="1" dirty="0" smtClean="0"/>
              <a:t>.</a:t>
            </a:r>
            <a:endParaRPr lang="ru-RU" b="1" dirty="0"/>
          </a:p>
        </p:txBody>
      </p:sp>
      <p:pic>
        <p:nvPicPr>
          <p:cNvPr id="2050" name="Picture 2" descr="C:\Users\1\Desktop\все мы понимаем, что это бред\ром.jpeg"/>
          <p:cNvPicPr>
            <a:picLocks noChangeAspect="1" noChangeArrowheads="1"/>
          </p:cNvPicPr>
          <p:nvPr/>
        </p:nvPicPr>
        <p:blipFill>
          <a:blip r:embed="rId3" cstate="print"/>
          <a:srcRect/>
          <a:stretch>
            <a:fillRect/>
          </a:stretch>
        </p:blipFill>
        <p:spPr bwMode="auto">
          <a:xfrm>
            <a:off x="467544" y="332656"/>
            <a:ext cx="4680520" cy="6216690"/>
          </a:xfrm>
          <a:prstGeom prst="rect">
            <a:avLst/>
          </a:prstGeom>
          <a:noFill/>
        </p:spPr>
      </p:pic>
      <p:pic>
        <p:nvPicPr>
          <p:cNvPr id="2051" name="Picture 3" descr="C:\Users\1\Desktop\все мы понимаем, что это бред\9609a2bf8088a57164119273df51407f.jpg"/>
          <p:cNvPicPr>
            <a:picLocks noChangeAspect="1" noChangeArrowheads="1"/>
          </p:cNvPicPr>
          <p:nvPr/>
        </p:nvPicPr>
        <p:blipFill>
          <a:blip r:embed="rId4" cstate="print"/>
          <a:srcRect/>
          <a:stretch>
            <a:fillRect/>
          </a:stretch>
        </p:blipFill>
        <p:spPr bwMode="auto">
          <a:xfrm>
            <a:off x="6000760" y="3571876"/>
            <a:ext cx="2448272" cy="3024336"/>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40000" r="-40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229600" cy="5688632"/>
          </a:xfrm>
        </p:spPr>
        <p:txBody>
          <a:bodyPr>
            <a:noAutofit/>
          </a:bodyPr>
          <a:lstStyle/>
          <a:p>
            <a:pPr algn="ctr">
              <a:buNone/>
            </a:pPr>
            <a:r>
              <a:rPr lang="ru-RU" sz="4000" b="1" dirty="0" smtClean="0"/>
              <a:t>   И стал Леонардо усердно заниматься в мастерской Верроккьо. Он изучил не только живопись и скульптуру, но и науки о числах, звёздах и строительстве. И все время юноша надеялся, что новые знания помогут ему разгадать тайну прекрасной принцессы из его снов.</a:t>
            </a:r>
            <a:endParaRPr lang="ru-RU" sz="40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l="-16000" r="-1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29600" cy="5361459"/>
          </a:xfrm>
        </p:spPr>
        <p:txBody>
          <a:bodyPr>
            <a:noAutofit/>
          </a:bodyPr>
          <a:lstStyle/>
          <a:p>
            <a:pPr algn="ctr">
              <a:buNone/>
            </a:pPr>
            <a:r>
              <a:rPr lang="ru-RU" sz="4000" b="1" dirty="0" smtClean="0"/>
              <a:t>   Наконец, настало время, когда ученик превзошел учителя. На одной картине Верроккьо и Леонардо нарисовали по ангелу. И, к всеобщему удивлению, оказалось, что юноша рисует лучше мастера! Так расстроился </a:t>
            </a:r>
            <a:r>
              <a:rPr lang="ru-RU" sz="4000" b="1" dirty="0" err="1" smtClean="0"/>
              <a:t>Варроккьо</a:t>
            </a:r>
            <a:r>
              <a:rPr lang="ru-RU" sz="4000" b="1" dirty="0" smtClean="0"/>
              <a:t>, что с тех пор больше не брал в руки кисть и не писал картин</a:t>
            </a:r>
            <a:endParaRPr lang="ru-RU" sz="4000"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857760"/>
            <a:ext cx="8229600" cy="1689051"/>
          </a:xfrm>
        </p:spPr>
        <p:txBody>
          <a:bodyPr>
            <a:normAutofit fontScale="92500" lnSpcReduction="20000"/>
          </a:bodyPr>
          <a:lstStyle/>
          <a:p>
            <a:pPr algn="ctr">
              <a:buNone/>
            </a:pPr>
            <a:r>
              <a:rPr lang="ru-RU" b="1" dirty="0" smtClean="0"/>
              <a:t>    А тайна звала Леонардо всё дальше. </a:t>
            </a:r>
            <a:endParaRPr lang="ru-RU" b="1" dirty="0" smtClean="0"/>
          </a:p>
          <a:p>
            <a:pPr algn="ctr">
              <a:buNone/>
            </a:pPr>
            <a:r>
              <a:rPr lang="ru-RU" b="1" dirty="0" smtClean="0"/>
              <a:t>Он </a:t>
            </a:r>
            <a:r>
              <a:rPr lang="ru-RU" b="1" dirty="0" smtClean="0"/>
              <a:t>много путешествовал и всё надеялся, что на одной из дорог повстречает </a:t>
            </a:r>
            <a:r>
              <a:rPr lang="ru-RU" b="1" dirty="0" smtClean="0"/>
              <a:t>принцессу </a:t>
            </a:r>
            <a:r>
              <a:rPr lang="ru-RU" b="1" dirty="0" smtClean="0"/>
              <a:t>из своих снов.</a:t>
            </a:r>
            <a:endParaRPr lang="ru-RU" b="1" dirty="0"/>
          </a:p>
        </p:txBody>
      </p:sp>
      <p:pic>
        <p:nvPicPr>
          <p:cNvPr id="3074" name="Picture 2" descr="C:\Users\1\Desktop\все мы понимаем, что это бред\гои.jpg"/>
          <p:cNvPicPr>
            <a:picLocks noChangeAspect="1" noChangeArrowheads="1"/>
          </p:cNvPicPr>
          <p:nvPr/>
        </p:nvPicPr>
        <p:blipFill>
          <a:blip r:embed="rId2" cstate="print"/>
          <a:srcRect/>
          <a:stretch>
            <a:fillRect/>
          </a:stretch>
        </p:blipFill>
        <p:spPr bwMode="auto">
          <a:xfrm>
            <a:off x="2411760" y="0"/>
            <a:ext cx="3888432" cy="4834823"/>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28794" y="5429264"/>
            <a:ext cx="6921960" cy="1200329"/>
          </a:xfrm>
          <a:prstGeom prst="rect">
            <a:avLst/>
          </a:prstGeom>
          <a:noFill/>
        </p:spPr>
        <p:txBody>
          <a:bodyPr wrap="none" rtlCol="0">
            <a:spAutoFit/>
          </a:bodyPr>
          <a:lstStyle/>
          <a:p>
            <a:pPr algn="ctr"/>
            <a:r>
              <a:rPr lang="ru-RU" sz="3600" b="1" dirty="0" smtClean="0"/>
              <a:t>На берегу тёплого Средиземного </a:t>
            </a:r>
          </a:p>
          <a:p>
            <a:r>
              <a:rPr lang="ru-RU" sz="3600" b="1" dirty="0" smtClean="0"/>
              <a:t>моря есть такая страна – </a:t>
            </a:r>
            <a:r>
              <a:rPr lang="ru-RU" sz="3600" b="1" dirty="0" smtClean="0"/>
              <a:t>Италия.</a:t>
            </a:r>
            <a:endParaRPr lang="ru-RU" sz="36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l="-7000" r="-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8229600" cy="5001419"/>
          </a:xfrm>
        </p:spPr>
        <p:txBody>
          <a:bodyPr>
            <a:normAutofit/>
          </a:bodyPr>
          <a:lstStyle/>
          <a:p>
            <a:pPr algn="ctr">
              <a:buNone/>
            </a:pPr>
            <a:r>
              <a:rPr lang="ru-RU" sz="4000" b="1" dirty="0" smtClean="0"/>
              <a:t>   Однажды он оказался в Милане – большом итальянском городе. Как-то раз он шел по улице, и мимо проехала карета. Замерло сердце у молодого человека: Ему показалось, что в полумраке за окошком экипажа он увидел знакомое лицо из своего сна.</a:t>
            </a:r>
            <a:endParaRPr lang="ru-RU" sz="4000"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43000" b="-4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4525963"/>
          </a:xfrm>
        </p:spPr>
        <p:txBody>
          <a:bodyPr>
            <a:noAutofit/>
          </a:bodyPr>
          <a:lstStyle/>
          <a:p>
            <a:pPr algn="ctr">
              <a:buNone/>
            </a:pPr>
            <a:r>
              <a:rPr lang="ru-RU" sz="4000" b="1" dirty="0" smtClean="0"/>
              <a:t>   Бросился Леонардо за каретой, но не смог догнать. Не заметила его красавица, не приказала кучеру остановиться. Потом Леонардо узнал, что незнакомку звали – госпожа Галлерани, и была она самой знатной дамой в городе. Как же простому художнику попасть в её дворец?</a:t>
            </a:r>
            <a:endParaRPr lang="ru-RU" sz="40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43000" b="-4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8229600" cy="5505475"/>
          </a:xfrm>
        </p:spPr>
        <p:txBody>
          <a:bodyPr>
            <a:normAutofit fontScale="92500" lnSpcReduction="10000"/>
          </a:bodyPr>
          <a:lstStyle/>
          <a:p>
            <a:pPr algn="ctr">
              <a:buNone/>
            </a:pPr>
            <a:r>
              <a:rPr lang="ru-RU" b="1" dirty="0" smtClean="0"/>
              <a:t>  </a:t>
            </a:r>
            <a:r>
              <a:rPr lang="ru-RU" sz="4000" b="1" dirty="0" smtClean="0"/>
              <a:t>«Наверное, надо предложить написать её портрет» – подумал Леонардо. Но наверняка многие художники уже рисовали её. Захочет ли она еще одну картину? Значит, портрет должен быть необычным. И художник стал рассказывать всем, что может написать такой портрет госпожи Галлерани, каких ещё не было на свете.</a:t>
            </a:r>
            <a:endParaRPr lang="ru-RU" sz="40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7000" b="-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14356"/>
            <a:ext cx="8229600" cy="4525963"/>
          </a:xfrm>
        </p:spPr>
        <p:txBody>
          <a:bodyPr/>
          <a:lstStyle/>
          <a:p>
            <a:pPr algn="ctr">
              <a:buNone/>
            </a:pPr>
            <a:r>
              <a:rPr lang="ru-RU" b="1" dirty="0" smtClean="0"/>
              <a:t>   </a:t>
            </a:r>
            <a:r>
              <a:rPr lang="ru-RU" sz="4000" b="1" dirty="0" smtClean="0"/>
              <a:t>Слух о похвальбе приезжего мастера дошел до дворца. Госпожа Галлерани вызвала живописца к себе и спросила, правда ли, что он может написать необычный портрет?</a:t>
            </a:r>
            <a:endParaRPr lang="ru-RU" sz="40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l="-31000" r="-3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lnSpcReduction="10000"/>
          </a:bodyPr>
          <a:lstStyle/>
          <a:p>
            <a:pPr algn="ctr">
              <a:buFontTx/>
              <a:buChar char="-"/>
            </a:pPr>
            <a:r>
              <a:rPr lang="ru-RU" b="1" dirty="0" smtClean="0"/>
              <a:t>О! – хитро улыбнулся мастер, - это моя тайна! А сам все смотрел на красавицу, запоминая её глаза- зеркало души.</a:t>
            </a:r>
          </a:p>
          <a:p>
            <a:pPr algn="ctr">
              <a:buFontTx/>
              <a:buChar char="-"/>
            </a:pPr>
            <a:r>
              <a:rPr lang="ru-RU" b="1" dirty="0" smtClean="0"/>
              <a:t>Ладно, - вышла из терпения дама, - тогда вот тебе такая задача: напиши меня так, чтобы никто не мог узнать моё настроение на портрете. И ещё: я не хочу быть на картине одна, но все зрители должны больше смотреть на моё изображение. Сумеешь?</a:t>
            </a:r>
          </a:p>
          <a:p>
            <a:pPr algn="ctr">
              <a:buFontTx/>
              <a:buChar char="-"/>
            </a:pPr>
            <a:r>
              <a:rPr lang="ru-RU" b="1" dirty="0" smtClean="0"/>
              <a:t>Сумею, - ответил художник.</a:t>
            </a:r>
            <a:endParaRPr lang="ru-RU"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l="-2000" r="-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6238476"/>
          </a:xfrm>
        </p:spPr>
        <p:txBody>
          <a:bodyPr>
            <a:normAutofit lnSpcReduction="10000"/>
          </a:bodyPr>
          <a:lstStyle/>
          <a:p>
            <a:pPr algn="ctr">
              <a:buNone/>
            </a:pPr>
            <a:r>
              <a:rPr lang="ru-RU" b="1" dirty="0" smtClean="0"/>
              <a:t>    Не знал он сначала, кого изобразить на картине вместе с госпожой Галлерани. Наконец решил, что рядом с дамой надо нарисовать красивое животное, тогда картина получится интереснее, а зрители станут больше смотреть на госпожу Галлерани. Только какое животное выбрать? Кто-то подсказывал мастеру кошку, кто собаку. Кто – даже барашка предложил.</a:t>
            </a:r>
          </a:p>
          <a:p>
            <a:pPr algn="ctr">
              <a:buNone/>
            </a:pPr>
            <a:r>
              <a:rPr lang="ru-RU" b="1" dirty="0" smtClean="0"/>
              <a:t>- </a:t>
            </a:r>
            <a:r>
              <a:rPr lang="ru-RU" b="1" i="1" dirty="0" smtClean="0"/>
              <a:t>Вы еще поросёнка посоветуйте</a:t>
            </a:r>
            <a:r>
              <a:rPr lang="ru-RU" b="1" dirty="0" smtClean="0"/>
              <a:t>, - рассердился Леонардо и прогнал всех из мастерской.</a:t>
            </a:r>
            <a:endParaRPr lang="ru-RU"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48680"/>
            <a:ext cx="4788024" cy="6048672"/>
          </a:xfrm>
        </p:spPr>
        <p:txBody>
          <a:bodyPr>
            <a:normAutofit fontScale="92500"/>
          </a:bodyPr>
          <a:lstStyle/>
          <a:p>
            <a:pPr algn="ctr">
              <a:buNone/>
            </a:pPr>
            <a:r>
              <a:rPr lang="ru-RU" b="1" dirty="0" smtClean="0"/>
              <a:t>   Наконец, мастер выбрал горностая. Из его драгоценного меха шили мантии для королей. «Все поймут, что на картине знатная дама города» – обрадовался Леонардо. Да и фамилия дамы Галлерани, а по-гречески горностай – «</a:t>
            </a:r>
            <a:r>
              <a:rPr lang="ru-RU" b="1" dirty="0" err="1" smtClean="0"/>
              <a:t>гале</a:t>
            </a:r>
            <a:r>
              <a:rPr lang="ru-RU" b="1" dirty="0" smtClean="0"/>
              <a:t>». И обрадованный мастер приступил к работе.</a:t>
            </a:r>
            <a:endParaRPr lang="ru-RU" b="1" dirty="0"/>
          </a:p>
        </p:txBody>
      </p:sp>
      <p:pic>
        <p:nvPicPr>
          <p:cNvPr id="4098" name="Picture 2" descr="C:\Users\1\Desktop\x_11775535.jpg99.jpgvalya.jpg9_.jpg"/>
          <p:cNvPicPr>
            <a:picLocks noChangeAspect="1" noChangeArrowheads="1"/>
          </p:cNvPicPr>
          <p:nvPr/>
        </p:nvPicPr>
        <p:blipFill>
          <a:blip r:embed="rId3" cstate="print"/>
          <a:srcRect/>
          <a:stretch>
            <a:fillRect/>
          </a:stretch>
        </p:blipFill>
        <p:spPr bwMode="auto">
          <a:xfrm>
            <a:off x="4857752" y="642918"/>
            <a:ext cx="3993171" cy="5616624"/>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8000"/>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4" y="428604"/>
            <a:ext cx="4042792" cy="6192688"/>
          </a:xfrm>
        </p:spPr>
        <p:txBody>
          <a:bodyPr>
            <a:normAutofit fontScale="92500" lnSpcReduction="20000"/>
          </a:bodyPr>
          <a:lstStyle/>
          <a:p>
            <a:pPr algn="ctr">
              <a:buNone/>
            </a:pPr>
            <a:r>
              <a:rPr lang="ru-RU" b="1" dirty="0" smtClean="0"/>
              <a:t>   Портрет получился таким, как он и обещал. И не с одной, а с двумя загадками. Удивленные зрители спрашивали Леонардо, как ему удалось сделать так, что горностай и человек оказались похожи. Улыбался мастер и говорил, что глаза – зеркало души.</a:t>
            </a:r>
            <a:endParaRPr lang="ru-RU" b="1" dirty="0"/>
          </a:p>
        </p:txBody>
      </p:sp>
      <p:pic>
        <p:nvPicPr>
          <p:cNvPr id="5122" name="Picture 2" descr="C:\Users\1\Desktop\30.Portrait_of_Cecilia_Gallerani_Lady_with_an_Ermine_.jpg"/>
          <p:cNvPicPr>
            <a:picLocks noChangeAspect="1" noChangeArrowheads="1"/>
          </p:cNvPicPr>
          <p:nvPr/>
        </p:nvPicPr>
        <p:blipFill>
          <a:blip r:embed="rId3" cstate="print"/>
          <a:srcRect/>
          <a:stretch>
            <a:fillRect/>
          </a:stretch>
        </p:blipFill>
        <p:spPr bwMode="auto">
          <a:xfrm>
            <a:off x="179512" y="188640"/>
            <a:ext cx="4684914" cy="6237312"/>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229600" cy="5433467"/>
          </a:xfrm>
        </p:spPr>
        <p:txBody>
          <a:bodyPr/>
          <a:lstStyle/>
          <a:p>
            <a:pPr algn="ctr">
              <a:buNone/>
            </a:pPr>
            <a:r>
              <a:rPr lang="ru-RU" b="1" dirty="0" smtClean="0"/>
              <a:t>    </a:t>
            </a:r>
          </a:p>
          <a:p>
            <a:pPr algn="ctr">
              <a:buNone/>
            </a:pPr>
            <a:r>
              <a:rPr lang="ru-RU" b="1" dirty="0" smtClean="0"/>
              <a:t>   Шли годы, художник был уже не молод. Он много трудился: не только писал картины, но и изобретал хитроумные приспособления, чтобы человек мог летать и даже дышать под водой. Придумать – то он их придумал, а вот сделать самолет и акваланг люди смогли только через четыреста лет после его смерти.</a:t>
            </a:r>
            <a:endParaRPr lang="ru-RU"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t="-45000" b="-45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fontScale="92500" lnSpcReduction="10000"/>
          </a:bodyPr>
          <a:lstStyle/>
          <a:p>
            <a:pPr algn="ctr">
              <a:buNone/>
            </a:pPr>
            <a:r>
              <a:rPr lang="ru-RU" b="1" dirty="0" smtClean="0"/>
              <a:t>    </a:t>
            </a:r>
            <a:r>
              <a:rPr lang="ru-RU" sz="4000" b="1" dirty="0" smtClean="0"/>
              <a:t>Но что бы Леонардо ни делал, чем бы он не занимался, он никогда не забывал о своей мечте написать чудесный портрет принцессы из золотой кареты. Каждую ночь во сне художник видел, как красавица махала ему рукой из окошка, словно просила: </a:t>
            </a:r>
            <a:r>
              <a:rPr lang="ru-RU" sz="4000" b="1" i="1" dirty="0" smtClean="0"/>
              <a:t>«Нарисуй же меня! А то я исчезну! Торопись, пока есть ещё у тебя силы!»</a:t>
            </a:r>
            <a:endParaRPr lang="ru-RU" sz="4000" b="1"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t="-32000" b="-32000"/>
          </a:stretch>
        </a:blipFill>
        <a:effectLst/>
      </p:bgPr>
    </p:bg>
    <p:spTree>
      <p:nvGrpSpPr>
        <p:cNvPr id="1" name=""/>
        <p:cNvGrpSpPr/>
        <p:nvPr/>
      </p:nvGrpSpPr>
      <p:grpSpPr>
        <a:xfrm>
          <a:off x="0" y="0"/>
          <a:ext cx="0" cy="0"/>
          <a:chOff x="0" y="0"/>
          <a:chExt cx="0" cy="0"/>
        </a:xfrm>
      </p:grpSpPr>
      <p:sp>
        <p:nvSpPr>
          <p:cNvPr id="3" name="TextBox 2"/>
          <p:cNvSpPr txBox="1"/>
          <p:nvPr/>
        </p:nvSpPr>
        <p:spPr>
          <a:xfrm>
            <a:off x="5357818" y="0"/>
            <a:ext cx="3786182" cy="1938992"/>
          </a:xfrm>
          <a:prstGeom prst="rect">
            <a:avLst/>
          </a:prstGeom>
          <a:noFill/>
        </p:spPr>
        <p:txBody>
          <a:bodyPr wrap="square" rtlCol="0">
            <a:spAutoFit/>
          </a:bodyPr>
          <a:lstStyle/>
          <a:p>
            <a:pPr algn="ctr"/>
            <a:r>
              <a:rPr lang="ru-RU" sz="4000" b="1" dirty="0" smtClean="0"/>
              <a:t>Она похожа на высокий сапог </a:t>
            </a:r>
            <a:endParaRPr lang="ru-RU" sz="4000" b="1" dirty="0" smtClean="0"/>
          </a:p>
          <a:p>
            <a:pPr algn="ctr"/>
            <a:r>
              <a:rPr lang="ru-RU" sz="4000" b="1" dirty="0" smtClean="0"/>
              <a:t>с каблучком</a:t>
            </a:r>
            <a:endParaRPr lang="ru-RU" sz="4000"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6059016" cy="2980928"/>
          </a:xfrm>
        </p:spPr>
        <p:txBody>
          <a:bodyPr>
            <a:normAutofit fontScale="92500" lnSpcReduction="10000"/>
          </a:bodyPr>
          <a:lstStyle/>
          <a:p>
            <a:pPr>
              <a:buNone/>
            </a:pPr>
            <a:r>
              <a:rPr lang="ru-RU" b="1" dirty="0" smtClean="0"/>
              <a:t>   Леонардо жил в разных городах, изъездил сотни дорог. Он все рисовал портреты женщин, пытаясь раскрыть тайну каждой из них. Всё чаще появлялась в его портретах тайна – </a:t>
            </a:r>
            <a:r>
              <a:rPr lang="ru-RU" b="1" dirty="0" smtClean="0"/>
              <a:t>взгляда. </a:t>
            </a:r>
            <a:r>
              <a:rPr lang="ru-RU" b="1" dirty="0" smtClean="0"/>
              <a:t>улыбки и грусти. </a:t>
            </a:r>
            <a:endParaRPr lang="ru-RU" b="1" dirty="0"/>
          </a:p>
        </p:txBody>
      </p:sp>
      <p:pic>
        <p:nvPicPr>
          <p:cNvPr id="6146" name="Picture 2" descr="C:\Users\1\Desktop\1316871715_206.jpg"/>
          <p:cNvPicPr>
            <a:picLocks noChangeAspect="1" noChangeArrowheads="1"/>
          </p:cNvPicPr>
          <p:nvPr/>
        </p:nvPicPr>
        <p:blipFill>
          <a:blip r:embed="rId2" cstate="print"/>
          <a:srcRect/>
          <a:stretch>
            <a:fillRect/>
          </a:stretch>
        </p:blipFill>
        <p:spPr bwMode="auto">
          <a:xfrm>
            <a:off x="6228184" y="188640"/>
            <a:ext cx="2653961" cy="3717032"/>
          </a:xfrm>
          <a:prstGeom prst="rect">
            <a:avLst/>
          </a:prstGeom>
          <a:noFill/>
        </p:spPr>
      </p:pic>
      <p:pic>
        <p:nvPicPr>
          <p:cNvPr id="6147" name="Picture 3" descr="C:\Users\1\Desktop\1286185280_ioann-krestitel-1515-1516g.jpg"/>
          <p:cNvPicPr>
            <a:picLocks noChangeAspect="1" noChangeArrowheads="1"/>
          </p:cNvPicPr>
          <p:nvPr/>
        </p:nvPicPr>
        <p:blipFill>
          <a:blip r:embed="rId3" cstate="print"/>
          <a:srcRect/>
          <a:stretch>
            <a:fillRect/>
          </a:stretch>
        </p:blipFill>
        <p:spPr bwMode="auto">
          <a:xfrm>
            <a:off x="323528" y="2852936"/>
            <a:ext cx="3193582" cy="3760042"/>
          </a:xfrm>
          <a:prstGeom prst="rect">
            <a:avLst/>
          </a:prstGeom>
          <a:noFill/>
        </p:spPr>
      </p:pic>
      <p:pic>
        <p:nvPicPr>
          <p:cNvPr id="6148" name="Picture 4" descr="C:\Users\1\Desktop\0_5bf89_7156345_XL.jpeg"/>
          <p:cNvPicPr>
            <a:picLocks noChangeAspect="1" noChangeArrowheads="1"/>
          </p:cNvPicPr>
          <p:nvPr/>
        </p:nvPicPr>
        <p:blipFill>
          <a:blip r:embed="rId4" cstate="print"/>
          <a:srcRect/>
          <a:stretch>
            <a:fillRect/>
          </a:stretch>
        </p:blipFill>
        <p:spPr bwMode="auto">
          <a:xfrm>
            <a:off x="3923928" y="3933056"/>
            <a:ext cx="3687688" cy="2447703"/>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t="-21000" b="-2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001419"/>
          </a:xfrm>
        </p:spPr>
        <p:txBody>
          <a:bodyPr/>
          <a:lstStyle/>
          <a:p>
            <a:pPr algn="ctr">
              <a:buNone/>
            </a:pPr>
            <a:r>
              <a:rPr lang="ru-RU" b="1" dirty="0" smtClean="0"/>
              <a:t>   Не могли понять люди, как мастеру удается нарисовать то, что нельзя определить. И, наконец,  художник решился написать лучшую из всех созданных им картин. Кажется, дама на холсте совсем не принцесса, но мы-то знаем, что Леонардо не стал бы рисовать волшебный портрет простой дамы…</a:t>
            </a:r>
            <a:endParaRPr lang="ru-RU"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08720"/>
            <a:ext cx="8229600" cy="4525963"/>
          </a:xfrm>
        </p:spPr>
        <p:txBody>
          <a:bodyPr>
            <a:normAutofit lnSpcReduction="10000"/>
          </a:bodyPr>
          <a:lstStyle/>
          <a:p>
            <a:pPr algn="ctr">
              <a:buNone/>
            </a:pPr>
            <a:r>
              <a:rPr lang="ru-RU" b="1" dirty="0" smtClean="0"/>
              <a:t>  </a:t>
            </a:r>
            <a:r>
              <a:rPr lang="ru-RU" sz="4400" b="1" dirty="0" smtClean="0"/>
              <a:t>Учёные считают, что мастер написал портрет флорентийской красавицы </a:t>
            </a:r>
            <a:r>
              <a:rPr lang="ru-RU" sz="4400" b="1" dirty="0" err="1" smtClean="0"/>
              <a:t>Моны</a:t>
            </a:r>
            <a:r>
              <a:rPr lang="ru-RU" sz="4400" b="1" dirty="0" smtClean="0"/>
              <a:t> Лизы </a:t>
            </a:r>
            <a:r>
              <a:rPr lang="ru-RU" sz="4400" b="1" dirty="0" err="1" smtClean="0"/>
              <a:t>дель</a:t>
            </a:r>
            <a:r>
              <a:rPr lang="ru-RU" sz="4400" b="1" dirty="0" smtClean="0"/>
              <a:t> </a:t>
            </a:r>
            <a:r>
              <a:rPr lang="ru-RU" sz="4400" b="1" dirty="0" err="1" smtClean="0"/>
              <a:t>Джокондо</a:t>
            </a:r>
            <a:r>
              <a:rPr lang="ru-RU" sz="4400" b="1" dirty="0" smtClean="0"/>
              <a:t>. Поэтому картина называется по- разному: иногда «</a:t>
            </a:r>
            <a:r>
              <a:rPr lang="ru-RU" sz="4400" b="1" dirty="0" err="1" smtClean="0"/>
              <a:t>Мона</a:t>
            </a:r>
            <a:r>
              <a:rPr lang="ru-RU" sz="4400" b="1" dirty="0" smtClean="0"/>
              <a:t> Лиза», иногда «Джоконда». </a:t>
            </a:r>
            <a:endParaRPr lang="ru-RU" sz="44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12000" r="-1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Autofit/>
          </a:bodyPr>
          <a:lstStyle/>
          <a:p>
            <a:pPr algn="ctr">
              <a:buNone/>
            </a:pPr>
            <a:r>
              <a:rPr lang="ru-RU" sz="4000" b="1" dirty="0" smtClean="0"/>
              <a:t>    Смотрит с самого знаменитого в мире портрета загадочная незнакомка и улыбается. За ней – изменчивая водная гладь. Может быть, текущая вода означает время, которое никогда не стоит на месте? Тогда лукавая улыбка дамы говорит о том, что даже время можно победить</a:t>
            </a:r>
            <a:endParaRPr lang="ru-RU" sz="40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t="-44000" b="-4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8229600" cy="4525963"/>
          </a:xfrm>
        </p:spPr>
        <p:txBody>
          <a:bodyPr>
            <a:noAutofit/>
          </a:bodyPr>
          <a:lstStyle/>
          <a:p>
            <a:pPr algn="ctr">
              <a:buNone/>
            </a:pPr>
            <a:r>
              <a:rPr lang="ru-RU" sz="4000" b="1" dirty="0" smtClean="0"/>
              <a:t>   Кто сумел ответить наверняка? Пожалуй, только сам Леонардо. Но его уже давно нет на свете. Видно, все-таки увезла мастера в волшебную страну принцесса из его сна. Ведь художник выполнил её желание – написал портрет тайны»</a:t>
            </a:r>
            <a:endParaRPr lang="ru-RU" sz="4000"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13000" r="-13000"/>
          </a:stretch>
        </a:blipFill>
        <a:effectLst/>
      </p:bgPr>
    </p:bg>
    <p:spTree>
      <p:nvGrpSpPr>
        <p:cNvPr id="1" name=""/>
        <p:cNvGrpSpPr/>
        <p:nvPr/>
      </p:nvGrpSpPr>
      <p:grpSpPr>
        <a:xfrm>
          <a:off x="0" y="0"/>
          <a:ext cx="0" cy="0"/>
          <a:chOff x="0" y="0"/>
          <a:chExt cx="0" cy="0"/>
        </a:xfrm>
      </p:grpSpPr>
      <p:sp>
        <p:nvSpPr>
          <p:cNvPr id="3" name="TextBox 2"/>
          <p:cNvSpPr txBox="1"/>
          <p:nvPr/>
        </p:nvSpPr>
        <p:spPr>
          <a:xfrm>
            <a:off x="214282" y="5286388"/>
            <a:ext cx="8678198" cy="1323439"/>
          </a:xfrm>
          <a:prstGeom prst="rect">
            <a:avLst/>
          </a:prstGeom>
          <a:noFill/>
        </p:spPr>
        <p:txBody>
          <a:bodyPr wrap="square" rtlCol="0">
            <a:spAutoFit/>
          </a:bodyPr>
          <a:lstStyle/>
          <a:p>
            <a:r>
              <a:rPr lang="ru-RU" sz="4000" b="1" dirty="0" smtClean="0"/>
              <a:t>Там светит яркое солнце, </a:t>
            </a:r>
            <a:r>
              <a:rPr lang="ru-RU" sz="4000" b="1" dirty="0" smtClean="0"/>
              <a:t>зреют </a:t>
            </a:r>
            <a:r>
              <a:rPr lang="ru-RU" sz="4000" b="1" dirty="0" smtClean="0"/>
              <a:t>фрукты, есть и </a:t>
            </a:r>
            <a:r>
              <a:rPr lang="ru-RU" sz="4000" b="1" dirty="0" smtClean="0"/>
              <a:t>леса, и </a:t>
            </a:r>
            <a:r>
              <a:rPr lang="ru-RU" sz="4000" b="1" dirty="0" smtClean="0"/>
              <a:t>горы, и реки…</a:t>
            </a:r>
            <a:endParaRPr lang="ru-RU" sz="40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28000" b="-28000"/>
          </a:stretch>
        </a:blipFill>
        <a:effectLst/>
      </p:bgPr>
    </p:bg>
    <p:spTree>
      <p:nvGrpSpPr>
        <p:cNvPr id="1" name=""/>
        <p:cNvGrpSpPr/>
        <p:nvPr/>
      </p:nvGrpSpPr>
      <p:grpSpPr>
        <a:xfrm>
          <a:off x="0" y="0"/>
          <a:ext cx="0" cy="0"/>
          <a:chOff x="0" y="0"/>
          <a:chExt cx="0" cy="0"/>
        </a:xfrm>
      </p:grpSpPr>
      <p:sp>
        <p:nvSpPr>
          <p:cNvPr id="3" name="TextBox 2"/>
          <p:cNvSpPr txBox="1"/>
          <p:nvPr/>
        </p:nvSpPr>
        <p:spPr>
          <a:xfrm>
            <a:off x="1714480" y="0"/>
            <a:ext cx="7643834" cy="1323439"/>
          </a:xfrm>
          <a:prstGeom prst="rect">
            <a:avLst/>
          </a:prstGeom>
          <a:noFill/>
        </p:spPr>
        <p:txBody>
          <a:bodyPr wrap="square" rtlCol="0">
            <a:spAutoFit/>
          </a:bodyPr>
          <a:lstStyle/>
          <a:p>
            <a:pPr algn="ctr"/>
            <a:r>
              <a:rPr lang="ru-RU" sz="4000" b="1" dirty="0" smtClean="0"/>
              <a:t>Может именно поэтому там </a:t>
            </a:r>
            <a:r>
              <a:rPr lang="ru-RU" sz="4000" b="1" dirty="0" smtClean="0"/>
              <a:t>было </a:t>
            </a:r>
            <a:r>
              <a:rPr lang="ru-RU" sz="4000" b="1" dirty="0" smtClean="0"/>
              <a:t>много </a:t>
            </a:r>
            <a:r>
              <a:rPr lang="ru-RU" sz="4000" b="1" dirty="0" smtClean="0"/>
              <a:t>художников</a:t>
            </a:r>
            <a:endParaRPr lang="ru-RU" sz="40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589240"/>
            <a:ext cx="9144000" cy="1268760"/>
          </a:xfrm>
        </p:spPr>
        <p:txBody>
          <a:bodyPr/>
          <a:lstStyle/>
          <a:p>
            <a:pPr algn="ctr">
              <a:buNone/>
            </a:pPr>
            <a:r>
              <a:rPr lang="ru-RU" b="1" dirty="0" smtClean="0"/>
              <a:t>   Однажды в маленьком городке Винчи родился мальчик, которого назвали Леонардо.</a:t>
            </a:r>
            <a:endParaRPr lang="ru-RU" b="1" dirty="0"/>
          </a:p>
        </p:txBody>
      </p:sp>
      <p:pic>
        <p:nvPicPr>
          <p:cNvPr id="6146" name="Picture 2" descr="C:\Users\1\Desktop\все мы понимаем, что это бред\12508892_vincitown2.jpg"/>
          <p:cNvPicPr>
            <a:picLocks noChangeAspect="1" noChangeArrowheads="1"/>
          </p:cNvPicPr>
          <p:nvPr/>
        </p:nvPicPr>
        <p:blipFill>
          <a:blip r:embed="rId3" cstate="print"/>
          <a:srcRect/>
          <a:stretch>
            <a:fillRect/>
          </a:stretch>
        </p:blipFill>
        <p:spPr bwMode="auto">
          <a:xfrm>
            <a:off x="251520" y="188640"/>
            <a:ext cx="8647881" cy="5112568"/>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445224"/>
            <a:ext cx="8640960" cy="1040979"/>
          </a:xfrm>
        </p:spPr>
        <p:txBody>
          <a:bodyPr>
            <a:normAutofit fontScale="92500"/>
          </a:bodyPr>
          <a:lstStyle/>
          <a:p>
            <a:pPr algn="ctr">
              <a:buNone/>
            </a:pPr>
            <a:r>
              <a:rPr lang="ru-RU" b="1" dirty="0" smtClean="0"/>
              <a:t>    Его папа составлял разные документы и хотел, чтобы сын, когда вырастет, ему </a:t>
            </a:r>
            <a:r>
              <a:rPr lang="ru-RU" b="1" dirty="0" smtClean="0"/>
              <a:t>помогал.</a:t>
            </a:r>
            <a:endParaRPr lang="ru-RU" b="1" dirty="0"/>
          </a:p>
        </p:txBody>
      </p:sp>
      <p:pic>
        <p:nvPicPr>
          <p:cNvPr id="7170" name="Picture 2" descr="C:\Users\1\Desktop\все мы понимаем, что это бред\15.jpg"/>
          <p:cNvPicPr>
            <a:picLocks noChangeAspect="1" noChangeArrowheads="1"/>
          </p:cNvPicPr>
          <p:nvPr/>
        </p:nvPicPr>
        <p:blipFill>
          <a:blip r:embed="rId3" cstate="print"/>
          <a:srcRect/>
          <a:stretch>
            <a:fillRect/>
          </a:stretch>
        </p:blipFill>
        <p:spPr bwMode="auto">
          <a:xfrm>
            <a:off x="683568" y="188640"/>
            <a:ext cx="7776864" cy="5218038"/>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5745013"/>
            <a:ext cx="7797552" cy="1112987"/>
          </a:xfrm>
        </p:spPr>
        <p:txBody>
          <a:bodyPr>
            <a:normAutofit lnSpcReduction="10000"/>
          </a:bodyPr>
          <a:lstStyle/>
          <a:p>
            <a:pPr algn="ctr">
              <a:buNone/>
            </a:pPr>
            <a:r>
              <a:rPr lang="ru-RU" b="1" dirty="0" smtClean="0"/>
              <a:t>Поэтому маленького Леонардо </a:t>
            </a:r>
            <a:endParaRPr lang="ru-RU" b="1" dirty="0" smtClean="0"/>
          </a:p>
          <a:p>
            <a:pPr algn="ctr">
              <a:buNone/>
            </a:pPr>
            <a:r>
              <a:rPr lang="ru-RU" b="1" dirty="0" smtClean="0"/>
              <a:t>р</a:t>
            </a:r>
            <a:r>
              <a:rPr lang="ru-RU" b="1" dirty="0" smtClean="0"/>
              <a:t>ано обучили чтению.</a:t>
            </a:r>
            <a:endParaRPr lang="ru-RU" b="1" dirty="0"/>
          </a:p>
        </p:txBody>
      </p:sp>
      <p:pic>
        <p:nvPicPr>
          <p:cNvPr id="4" name="Рисунок 3" descr="normal_Frans-Hals-023.jpg"/>
          <p:cNvPicPr>
            <a:picLocks noChangeAspect="1"/>
          </p:cNvPicPr>
          <p:nvPr/>
        </p:nvPicPr>
        <p:blipFill>
          <a:blip r:embed="rId3" cstate="print"/>
          <a:stretch>
            <a:fillRect/>
          </a:stretch>
        </p:blipFill>
        <p:spPr>
          <a:xfrm>
            <a:off x="2143108" y="642918"/>
            <a:ext cx="4786346" cy="4693142"/>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2000" r="-2000"/>
          </a:stretch>
        </a:blipFill>
        <a:effectLst/>
      </p:bgPr>
    </p:bg>
    <p:spTree>
      <p:nvGrpSpPr>
        <p:cNvPr id="1" name=""/>
        <p:cNvGrpSpPr/>
        <p:nvPr/>
      </p:nvGrpSpPr>
      <p:grpSpPr>
        <a:xfrm>
          <a:off x="0" y="0"/>
          <a:ext cx="0" cy="0"/>
          <a:chOff x="0" y="0"/>
          <a:chExt cx="0" cy="0"/>
        </a:xfrm>
      </p:grpSpPr>
      <p:pic>
        <p:nvPicPr>
          <p:cNvPr id="4" name="Рисунок 3" descr="i.jpeg"/>
          <p:cNvPicPr>
            <a:picLocks noChangeAspect="1"/>
          </p:cNvPicPr>
          <p:nvPr/>
        </p:nvPicPr>
        <p:blipFill>
          <a:blip r:embed="rId3" cstate="print"/>
          <a:stretch>
            <a:fillRect/>
          </a:stretch>
        </p:blipFill>
        <p:spPr>
          <a:xfrm>
            <a:off x="0" y="1412776"/>
            <a:ext cx="5497569" cy="4003085"/>
          </a:xfrm>
          <a:prstGeom prst="rect">
            <a:avLst/>
          </a:prstGeom>
          <a:ln>
            <a:noFill/>
          </a:ln>
          <a:effectLst>
            <a:softEdge rad="112500"/>
          </a:effectLst>
        </p:spPr>
      </p:pic>
      <p:sp>
        <p:nvSpPr>
          <p:cNvPr id="5" name="TextBox 4"/>
          <p:cNvSpPr txBox="1"/>
          <p:nvPr/>
        </p:nvSpPr>
        <p:spPr>
          <a:xfrm>
            <a:off x="5255569" y="1052736"/>
            <a:ext cx="3888431" cy="4832092"/>
          </a:xfrm>
          <a:prstGeom prst="rect">
            <a:avLst/>
          </a:prstGeom>
          <a:noFill/>
        </p:spPr>
        <p:txBody>
          <a:bodyPr wrap="square" rtlCol="0">
            <a:spAutoFit/>
          </a:bodyPr>
          <a:lstStyle/>
          <a:p>
            <a:pPr algn="ctr"/>
            <a:r>
              <a:rPr lang="ru-RU" sz="2800" b="1" dirty="0" smtClean="0"/>
              <a:t>Возьмёт бумагу, станет читать а там, например, человек жалуется на соседа, который ударил его корову. И Леонардо нарисует на этом листе и грустную корову с рогами, и сердитого соседа с палкой – чтобы понятнее </a:t>
            </a:r>
            <a:r>
              <a:rPr lang="ru-RU" sz="2800" b="1" dirty="0" smtClean="0"/>
              <a:t>было.</a:t>
            </a:r>
            <a:endParaRPr lang="ru-RU" sz="2800"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1268</Words>
  <Application>Microsoft Office PowerPoint</Application>
  <PresentationFormat>Экран (4:3)</PresentationFormat>
  <Paragraphs>49</Paragraphs>
  <Slides>35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Сказка о художнике и его тайне.  Леонардо</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Сказка о художнике и его тайне. Леонардо</dc:title>
  <dc:creator>1</dc:creator>
  <cp:lastModifiedBy>Таисья</cp:lastModifiedBy>
  <cp:revision>56</cp:revision>
  <dcterms:created xsi:type="dcterms:W3CDTF">2013-06-14T09:25:21Z</dcterms:created>
  <dcterms:modified xsi:type="dcterms:W3CDTF">2013-11-04T01:58:38Z</dcterms:modified>
</cp:coreProperties>
</file>