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sldIdLst>
    <p:sldId id="256" r:id="rId2"/>
    <p:sldId id="367" r:id="rId3"/>
    <p:sldId id="345" r:id="rId4"/>
    <p:sldId id="366" r:id="rId5"/>
    <p:sldId id="368" r:id="rId6"/>
    <p:sldId id="369" r:id="rId7"/>
    <p:sldId id="360" r:id="rId8"/>
    <p:sldId id="347" r:id="rId9"/>
    <p:sldId id="361" r:id="rId10"/>
    <p:sldId id="346" r:id="rId11"/>
    <p:sldId id="380" r:id="rId12"/>
    <p:sldId id="377" r:id="rId13"/>
    <p:sldId id="379" r:id="rId14"/>
    <p:sldId id="378" r:id="rId15"/>
    <p:sldId id="382" r:id="rId16"/>
    <p:sldId id="381" r:id="rId17"/>
    <p:sldId id="384" r:id="rId18"/>
    <p:sldId id="383" r:id="rId19"/>
    <p:sldId id="365" r:id="rId20"/>
    <p:sldId id="348" r:id="rId21"/>
    <p:sldId id="363" r:id="rId22"/>
    <p:sldId id="362" r:id="rId23"/>
    <p:sldId id="386" r:id="rId24"/>
    <p:sldId id="385" r:id="rId25"/>
    <p:sldId id="388" r:id="rId26"/>
    <p:sldId id="387" r:id="rId27"/>
    <p:sldId id="390" r:id="rId28"/>
    <p:sldId id="389" r:id="rId29"/>
    <p:sldId id="351" r:id="rId30"/>
    <p:sldId id="350" r:id="rId31"/>
    <p:sldId id="370" r:id="rId32"/>
    <p:sldId id="352" r:id="rId33"/>
    <p:sldId id="354" r:id="rId34"/>
    <p:sldId id="373" r:id="rId35"/>
    <p:sldId id="358" r:id="rId36"/>
    <p:sldId id="359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00"/>
    <a:srgbClr val="990033"/>
    <a:srgbClr val="CCFFCC"/>
    <a:srgbClr val="000000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6387" autoAdjust="0"/>
  </p:normalViewPr>
  <p:slideViewPr>
    <p:cSldViewPr>
      <p:cViewPr varScale="1">
        <p:scale>
          <a:sx n="97" d="100"/>
          <a:sy n="97" d="100"/>
        </p:scale>
        <p:origin x="12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C13C02E-7794-48B1-A029-0958915BF8A7}" type="datetimeFigureOut">
              <a:rPr lang="ru-RU"/>
              <a:pPr>
                <a:defRPr/>
              </a:pPr>
              <a:t>20.11.2015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7FBF761-0215-4F75-A8E9-1A65E8004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420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F761-0215-4F75-A8E9-1A65E8004A7B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835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5C5C6-1F1A-47B1-9030-30225EBA2043}" type="datetimeFigureOut">
              <a:rPr lang="en-US"/>
              <a:pPr>
                <a:defRPr/>
              </a:pPr>
              <a:t>11/20/2015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223B7-8662-4766-A488-7245E0598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AEDBB-DA02-4F44-B64C-DCAF7309A473}" type="datetimeFigureOut">
              <a:rPr lang="en-US"/>
              <a:pPr>
                <a:defRPr/>
              </a:pPr>
              <a:t>11/20/2015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8CFD7-C403-43E1-9032-7FCAEC6A4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9F6AE-5702-4CE4-AA6C-2C9ED91C7ABB}" type="datetimeFigureOut">
              <a:rPr lang="en-US"/>
              <a:pPr>
                <a:defRPr/>
              </a:pPr>
              <a:t>11/20/2015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3C180-1F61-4CCF-9913-A26F98336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61FB5-7DCE-46F3-9808-921827533BEB}" type="datetimeFigureOut">
              <a:rPr lang="en-US"/>
              <a:pPr>
                <a:defRPr/>
              </a:pPr>
              <a:t>11/20/2015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48C42-BA00-495F-9A90-A39CB9DFF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2618-D1E6-4CA7-9CAA-B0F56CB7D29C}" type="datetimeFigureOut">
              <a:rPr lang="en-US"/>
              <a:pPr>
                <a:defRPr/>
              </a:pPr>
              <a:t>11/20/2015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5E7F6-C8EC-4AF1-9C74-F0575E92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566E1-57EE-4E80-942E-322964AFB5E7}" type="datetimeFigureOut">
              <a:rPr lang="en-US"/>
              <a:pPr>
                <a:defRPr/>
              </a:pPr>
              <a:t>11/20/2015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BE761-76FC-4DCC-89E3-E2B48A68E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7E218-79B0-435A-ABCE-FF1FCA2E5F0A}" type="datetimeFigureOut">
              <a:rPr lang="en-US"/>
              <a:pPr>
                <a:defRPr/>
              </a:pPr>
              <a:t>11/20/2015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82D8E-CA0B-4719-A93C-667005711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3AE37-B3CE-43D0-9D5A-965542DF900E}" type="datetimeFigureOut">
              <a:rPr lang="en-US"/>
              <a:pPr>
                <a:defRPr/>
              </a:pPr>
              <a:t>11/20/2015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DDB8F-958E-4DB4-AA1E-D96FF1352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6236F-DF65-4AFA-A0EF-7CACE27D28CD}" type="datetimeFigureOut">
              <a:rPr lang="en-US"/>
              <a:pPr>
                <a:defRPr/>
              </a:pPr>
              <a:t>11/20/2015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8D300-C198-42BB-B807-015AB7194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7F496-84AD-4D71-8B4A-EBD54A2B3FC3}" type="datetimeFigureOut">
              <a:rPr lang="en-US"/>
              <a:pPr>
                <a:defRPr/>
              </a:pPr>
              <a:t>11/20/2015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E2A28-3D7C-4209-B210-4F54F00C2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51612-A742-4C81-B1EB-EC7DE6FED96A}" type="datetimeFigureOut">
              <a:rPr lang="en-US"/>
              <a:pPr>
                <a:defRPr/>
              </a:pPr>
              <a:t>11/20/2015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E223-E975-414A-926A-CA39DCB7A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3E361F-D3ED-4164-B11E-5CF9D198A574}" type="datetimeFigureOut">
              <a:rPr lang="en-US"/>
              <a:pPr>
                <a:defRPr/>
              </a:pPr>
              <a:t>11/20/2015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BAC749-F904-48D1-AFD6-E1FA5F5B4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ransition advClick="0" advTm="1000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slide" Target="slide5.xml"/><Relationship Id="rId5" Type="http://schemas.openxmlformats.org/officeDocument/2006/relationships/slide" Target="slide26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slide" Target="slide5.xml"/><Relationship Id="rId5" Type="http://schemas.openxmlformats.org/officeDocument/2006/relationships/slide" Target="slide28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slide" Target="slide2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6.xml"/><Relationship Id="rId7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slide" Target="slide34.xml"/><Relationship Id="rId5" Type="http://schemas.openxmlformats.org/officeDocument/2006/relationships/image" Target="../media/image48.jpe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slide" Target="slide6.xml"/><Relationship Id="rId5" Type="http://schemas.openxmlformats.org/officeDocument/2006/relationships/slide" Target="slide36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5.xml"/><Relationship Id="rId3" Type="http://schemas.openxmlformats.org/officeDocument/2006/relationships/image" Target="../media/image8.jpeg"/><Relationship Id="rId7" Type="http://schemas.openxmlformats.org/officeDocument/2006/relationships/slide" Target="slide11.xml"/><Relationship Id="rId12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7.xml"/><Relationship Id="rId5" Type="http://schemas.openxmlformats.org/officeDocument/2006/relationships/slide" Target="slide9.xml"/><Relationship Id="rId10" Type="http://schemas.openxmlformats.org/officeDocument/2006/relationships/image" Target="../media/image11.jpeg"/><Relationship Id="rId4" Type="http://schemas.openxmlformats.org/officeDocument/2006/relationships/image" Target="../media/image9.jpeg"/><Relationship Id="rId9" Type="http://schemas.openxmlformats.org/officeDocument/2006/relationships/slide" Target="slide17.xml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4.jpeg"/><Relationship Id="rId7" Type="http://schemas.openxmlformats.org/officeDocument/2006/relationships/slide" Target="slide25.xml"/><Relationship Id="rId12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slide" Target="slide21.xml"/><Relationship Id="rId5" Type="http://schemas.openxmlformats.org/officeDocument/2006/relationships/image" Target="../media/image16.jpeg"/><Relationship Id="rId10" Type="http://schemas.openxmlformats.org/officeDocument/2006/relationships/image" Target="../media/image17.jpeg"/><Relationship Id="rId4" Type="http://schemas.openxmlformats.org/officeDocument/2006/relationships/image" Target="../media/image15.jpeg"/><Relationship Id="rId9" Type="http://schemas.openxmlformats.org/officeDocument/2006/relationships/slide" Target="slide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19.jpeg"/><Relationship Id="rId7" Type="http://schemas.openxmlformats.org/officeDocument/2006/relationships/slide" Target="slide3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21.jpeg"/><Relationship Id="rId10" Type="http://schemas.openxmlformats.org/officeDocument/2006/relationships/slide" Target="slide3.xml"/><Relationship Id="rId4" Type="http://schemas.openxmlformats.org/officeDocument/2006/relationships/image" Target="../media/image20.jpeg"/><Relationship Id="rId9" Type="http://schemas.openxmlformats.org/officeDocument/2006/relationships/slide" Target="slide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WordArt 10"/>
          <p:cNvSpPr>
            <a:spLocks noChangeArrowheads="1" noChangeShapeType="1" noTextEdit="1"/>
          </p:cNvSpPr>
          <p:nvPr/>
        </p:nvSpPr>
        <p:spPr bwMode="auto">
          <a:xfrm>
            <a:off x="1143000" y="1981200"/>
            <a:ext cx="69342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2857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Великие открытия</a:t>
            </a:r>
          </a:p>
          <a:p>
            <a:pPr algn="ctr"/>
            <a:r>
              <a:rPr lang="ru-RU" sz="3600" kern="10" dirty="0">
                <a:ln w="2857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</a:t>
            </a:r>
            <a:r>
              <a:rPr lang="ru-RU" sz="3600" kern="10" dirty="0" smtClean="0">
                <a:ln w="2857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усских</a:t>
            </a:r>
            <a:endParaRPr lang="ru-RU" sz="3600" kern="10" dirty="0">
              <a:ln w="28575">
                <a:solidFill>
                  <a:srgbClr val="66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ru-RU" sz="3600" kern="10" dirty="0">
                <a:ln w="2857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путешественников</a:t>
            </a:r>
          </a:p>
        </p:txBody>
      </p:sp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152400" y="762000"/>
            <a:ext cx="17526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 серии</a:t>
            </a:r>
            <a:endParaRPr lang="ru-RU" b="1" dirty="0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7162800" y="6248400"/>
            <a:ext cx="17526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hlinkClick r:id="rId4" action="ppaction://hlinksldjump"/>
              </a:rPr>
              <a:t>Далее</a:t>
            </a:r>
            <a:endParaRPr lang="ru-RU" b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внутренняя память 4"/>
          <p:cNvSpPr/>
          <p:nvPr/>
        </p:nvSpPr>
        <p:spPr>
          <a:xfrm>
            <a:off x="2768138" y="156369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3581400" y="533400"/>
            <a:ext cx="48768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8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Семенов-Тян-Шанский Петр </a:t>
            </a:r>
            <a:r>
              <a:rPr lang="ru-RU" sz="28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Петрович </a:t>
            </a:r>
            <a:r>
              <a:rPr lang="ru-RU" sz="28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выдающийся путешественник, географ</a:t>
            </a:r>
            <a:r>
              <a:rPr lang="ru-RU" sz="28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, ботаник, статистик, энтомолог, искусствовед, коллекционер организатор первой Всероссийской переписи населения, сенатор, член Государственного совета, Почетный член более шестидесяти академий и научных обществ мира. </a:t>
            </a:r>
          </a:p>
        </p:txBody>
      </p:sp>
      <p:sp>
        <p:nvSpPr>
          <p:cNvPr id="14338" name="AutoShape 2" descr="Tibet - Trek 1 - 35 Samye Monastery (150286130).jpg"/>
          <p:cNvSpPr>
            <a:spLocks noChangeAspect="1" noChangeArrowheads="1"/>
          </p:cNvSpPr>
          <p:nvPr/>
        </p:nvSpPr>
        <p:spPr bwMode="auto">
          <a:xfrm>
            <a:off x="155575" y="-1028700"/>
            <a:ext cx="28575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 l="29375" t="12500" r="32188" b="23047"/>
          <a:stretch>
            <a:fillRect/>
          </a:stretch>
        </p:blipFill>
        <p:spPr bwMode="auto">
          <a:xfrm>
            <a:off x="325438" y="472033"/>
            <a:ext cx="2158538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325438" y="3527028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029200" y="177225"/>
            <a:ext cx="37338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Пржевальский Николай Михайлович. Путешествия в центральной Азии.</a:t>
            </a:r>
          </a:p>
          <a:p>
            <a:pPr lvl="0"/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 книге представлены путевые дневники автора об экспедициях в Уссурийский край, Монголию, Китай, пустыню Гоби и Тибет. Это богато иллюстрированное издание рассчитано на всех, кому интересны дальние страны, их природа и культура. </a:t>
            </a:r>
          </a:p>
        </p:txBody>
      </p:sp>
      <p:pic>
        <p:nvPicPr>
          <p:cNvPr id="3" name="Picture 2" descr="C:\Documents and Settings\Admin\Рабочий стол\Рабочая папка\сканы обложек\серия941.jpg"/>
          <p:cNvPicPr>
            <a:picLocks noChangeAspect="1" noChangeArrowheads="1"/>
          </p:cNvPicPr>
          <p:nvPr/>
        </p:nvPicPr>
        <p:blipFill>
          <a:blip r:embed="rId2" cstate="print"/>
          <a:srcRect b="1037"/>
          <a:stretch>
            <a:fillRect/>
          </a:stretch>
        </p:blipFill>
        <p:spPr bwMode="auto">
          <a:xfrm>
            <a:off x="2743200" y="304800"/>
            <a:ext cx="1905000" cy="29938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Прямоугольник 3"/>
          <p:cNvSpPr/>
          <p:nvPr/>
        </p:nvSpPr>
        <p:spPr>
          <a:xfrm>
            <a:off x="152400" y="3581400"/>
            <a:ext cx="4572000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П74</a:t>
            </a:r>
          </a:p>
          <a:p>
            <a:r>
              <a:rPr lang="ru-RU" b="1" dirty="0"/>
              <a:t>Пржевальский, Николай Михайлович</a:t>
            </a:r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  Путешествия </a:t>
            </a:r>
            <a:r>
              <a:rPr lang="ru-RU" dirty="0"/>
              <a:t>в Центральной Азии / Н. М. Пржевальский ; ред. А. </a:t>
            </a:r>
            <a:r>
              <a:rPr lang="ru-RU" dirty="0" err="1"/>
              <a:t>Жемерова</a:t>
            </a:r>
            <a:r>
              <a:rPr lang="ru-RU" dirty="0"/>
              <a:t>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- 505, [7] с. : </a:t>
            </a:r>
            <a:r>
              <a:rPr lang="ru-RU" dirty="0" err="1"/>
              <a:t>портр</a:t>
            </a:r>
            <a:r>
              <a:rPr lang="ru-RU" dirty="0"/>
              <a:t>., ил., </a:t>
            </a:r>
            <a:r>
              <a:rPr lang="ru-RU" dirty="0" err="1"/>
              <a:t>м.карты</a:t>
            </a:r>
            <a:r>
              <a:rPr lang="ru-RU" dirty="0"/>
              <a:t>. - (Великие русские путешественники)</a:t>
            </a: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266700" y="301256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6" name="Управляющая кнопка: назад 5">
            <a:hlinkClick r:id="rId4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>
            <a:off x="2514601" y="228599"/>
            <a:ext cx="6324600" cy="6492597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416654" y="381000"/>
            <a:ext cx="5422546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Пржевальский Николай Михайлович</a:t>
            </a:r>
          </a:p>
          <a:p>
            <a:endParaRPr lang="ru-RU" sz="28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великий ученый, неутомимый исследователь природы, который старался открыть неизведанные уголки Центральной Азии, Автор книги был  хорошо образованным натуралистом, и прирождённым путешественником-скитальцем, предпочитавшим одинокую степную жизнь всем удобствам цивилизации.</a:t>
            </a:r>
          </a:p>
          <a:p>
            <a:pPr lvl="0"/>
            <a:endParaRPr lang="ru-RU" sz="28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dirty="0" err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/>
          <a:srcRect l="41562" t="32422" r="39688" b="38281"/>
          <a:stretch>
            <a:fillRect/>
          </a:stretch>
        </p:blipFill>
        <p:spPr bwMode="auto">
          <a:xfrm>
            <a:off x="338000" y="420806"/>
            <a:ext cx="18288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338000" y="28956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2548" y="301256"/>
            <a:ext cx="41148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Янчевецкий</a:t>
            </a:r>
            <a:r>
              <a:rPr lang="ru-RU" sz="22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Дмитрий Григорьевич</a:t>
            </a:r>
          </a:p>
          <a:p>
            <a:r>
              <a:rPr lang="ru-RU" sz="22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У стен недвижного Китая</a:t>
            </a:r>
          </a:p>
          <a:p>
            <a:r>
              <a:rPr lang="ru-RU" sz="22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 книге описаны военные действия русских и союзных войск, спасавших европейцев из очага восстания боксеров, очевидцем которых являлся автор. В издании подробно расписаны: штурмы фортов </a:t>
            </a:r>
            <a:r>
              <a:rPr lang="ru-RU" sz="22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Таку</a:t>
            </a:r>
            <a:r>
              <a:rPr lang="ru-RU" sz="22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, экспедиции адмирала Сеймура, эпопеи </a:t>
            </a:r>
            <a:r>
              <a:rPr lang="ru-RU" sz="22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Тяньцзинской</a:t>
            </a:r>
            <a:r>
              <a:rPr lang="ru-RU" sz="22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осады, соединенного похода международных войск на Пекин, завершившегося занятием столицы Богдыхана.</a:t>
            </a:r>
            <a:endParaRPr lang="ru-RU" sz="22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3" name="Picture 1" descr="C:\Documents and Settings\Admin\Рабочий стол\Рабочая папка\сканы обложек\серия944.jpg"/>
          <p:cNvPicPr>
            <a:picLocks noChangeAspect="1" noChangeArrowheads="1"/>
          </p:cNvPicPr>
          <p:nvPr/>
        </p:nvPicPr>
        <p:blipFill>
          <a:blip r:embed="rId2" cstate="print"/>
          <a:srcRect b="1253"/>
          <a:stretch>
            <a:fillRect/>
          </a:stretch>
        </p:blipFill>
        <p:spPr bwMode="auto">
          <a:xfrm>
            <a:off x="2687934" y="457200"/>
            <a:ext cx="1807867" cy="28013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66700" y="301256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6200" y="3823418"/>
            <a:ext cx="4572000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Я66</a:t>
            </a:r>
          </a:p>
          <a:p>
            <a:r>
              <a:rPr lang="ru-RU" b="1" dirty="0" err="1"/>
              <a:t>Янчевецкий</a:t>
            </a:r>
            <a:r>
              <a:rPr lang="ru-RU" b="1" dirty="0"/>
              <a:t>, Дмитрий Григорьевич</a:t>
            </a:r>
            <a:r>
              <a:rPr lang="ru-RU" dirty="0"/>
              <a:t>. </a:t>
            </a:r>
          </a:p>
          <a:p>
            <a:r>
              <a:rPr lang="ru-RU" dirty="0"/>
              <a:t>У стен недвижного Китая : с приложением книги А. В. Верещагина "В Китае" / Д. Г. </a:t>
            </a:r>
            <a:r>
              <a:rPr lang="ru-RU" dirty="0" err="1"/>
              <a:t>Янчевецкий</a:t>
            </a:r>
            <a:r>
              <a:rPr lang="ru-RU" dirty="0"/>
              <a:t> ; ред. А. </a:t>
            </a:r>
            <a:r>
              <a:rPr lang="ru-RU" dirty="0" err="1"/>
              <a:t>Жемерова</a:t>
            </a:r>
            <a:r>
              <a:rPr lang="ru-RU" dirty="0"/>
              <a:t>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- 474, [6] с. - (Великие русские путешественники)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>
            <a:off x="2667000" y="168620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05200" y="168620"/>
            <a:ext cx="5181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Янчевецкий</a:t>
            </a: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Дмитрий Григорьевич  </a:t>
            </a:r>
          </a:p>
          <a:p>
            <a:endParaRPr lang="ru-RU" sz="24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филолог, будучи корреспондентом отправился в Китай, чтобы описать восстание, потрясшее страну. В результате появилась книга «У стен недвижного Китая». Восторженные отзывы читателей и специалистов были вполне заслуженными, а потому автор, по рекомендации президента Франции, был избран членом Французской литературной академии.</a:t>
            </a:r>
            <a:endParaRPr lang="ru-RU" sz="24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/>
          <a:srcRect l="38750" t="51172" r="43438" b="19531"/>
          <a:stretch>
            <a:fillRect/>
          </a:stretch>
        </p:blipFill>
        <p:spPr bwMode="auto">
          <a:xfrm>
            <a:off x="338000" y="304799"/>
            <a:ext cx="1976764" cy="26010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331176" y="3060251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181600" y="89356"/>
            <a:ext cx="3429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Обручев Владимир Афанасьевич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От Кяхты до </a:t>
            </a:r>
            <a:r>
              <a:rPr lang="ru-RU" sz="20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Кульджи</a:t>
            </a:r>
            <a:endParaRPr lang="ru-RU" sz="20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Автор описывает своё путешествие в Монголию и Китай. Он исследовал земли на западе Центральной Азии,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  горных системах </a:t>
            </a:r>
            <a:r>
              <a:rPr lang="ru-RU" sz="20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Нань-Шаня</a:t>
            </a:r>
            <a:endParaRPr lang="ru-RU" sz="20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 Тянь-Шаня, а также восточной окраины Тибета. Впечатления и наблюдения, собранные во время путешествия, были очень разнообразны, и изложенное в книге поможет знакомству с природой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 населением значительной части обширной Азии.</a:t>
            </a:r>
          </a:p>
        </p:txBody>
      </p:sp>
      <p:pic>
        <p:nvPicPr>
          <p:cNvPr id="3" name="Picture 2" descr="C:\Documents and Settings\Admin\Рабочий стол\Географич журнал\серия935.jpg"/>
          <p:cNvPicPr>
            <a:picLocks noChangeAspect="1" noChangeArrowheads="1"/>
          </p:cNvPicPr>
          <p:nvPr/>
        </p:nvPicPr>
        <p:blipFill>
          <a:blip r:embed="rId2" cstate="print"/>
          <a:srcRect b="1037"/>
          <a:stretch>
            <a:fillRect/>
          </a:stretch>
        </p:blipFill>
        <p:spPr bwMode="auto">
          <a:xfrm>
            <a:off x="2790859" y="301256"/>
            <a:ext cx="1766276" cy="277584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66700" y="301256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1441" y="3505200"/>
            <a:ext cx="4572000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О23</a:t>
            </a:r>
          </a:p>
          <a:p>
            <a:r>
              <a:rPr lang="ru-RU" b="1" dirty="0"/>
              <a:t>Обручев, Владимир Афанасьевич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От </a:t>
            </a:r>
            <a:r>
              <a:rPr lang="ru-RU" dirty="0"/>
              <a:t>Кяхты до </a:t>
            </a:r>
            <a:r>
              <a:rPr lang="ru-RU" dirty="0" err="1"/>
              <a:t>Кульджи</a:t>
            </a:r>
            <a:r>
              <a:rPr lang="ru-RU" dirty="0"/>
              <a:t> : Путешествие в Центральную Азию и Китай : Мои путешествия по Сибири / В. А. Обручев ; ред. А. </a:t>
            </a:r>
            <a:r>
              <a:rPr lang="ru-RU" dirty="0" err="1"/>
              <a:t>Жемерова</a:t>
            </a:r>
            <a:r>
              <a:rPr lang="ru-RU" dirty="0"/>
              <a:t>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- 475, [5] с. : </a:t>
            </a:r>
            <a:r>
              <a:rPr lang="ru-RU" dirty="0" err="1"/>
              <a:t>портр</a:t>
            </a:r>
            <a:r>
              <a:rPr lang="ru-RU" dirty="0"/>
              <a:t>., ил., </a:t>
            </a:r>
            <a:r>
              <a:rPr lang="ru-RU" dirty="0" err="1"/>
              <a:t>м.карты</a:t>
            </a:r>
            <a:r>
              <a:rPr lang="ru-RU" dirty="0"/>
              <a:t>. - (Великие русские путешественники)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>
            <a:off x="2768138" y="156369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657600" y="156369"/>
            <a:ext cx="48006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Обручев Владимир Афанасьевич </a:t>
            </a:r>
          </a:p>
          <a:p>
            <a:pPr lvl="0"/>
            <a:endParaRPr lang="ru-RU" sz="24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геолог, палеонтолог, географ, академик Академии наук СССР, профессор Московской горной академии. Автор исследовал геологию Сибири и Центральной Азии. В своих экспедициях открыл несколько хребтов в горах </a:t>
            </a:r>
            <a:r>
              <a:rPr lang="ru-RU" sz="24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Наньшань</a:t>
            </a: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, хребты </a:t>
            </a:r>
            <a:r>
              <a:rPr lang="ru-RU" sz="24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Даурский</a:t>
            </a: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Борщовочный</a:t>
            </a: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, исследовал нагорье </a:t>
            </a:r>
            <a:r>
              <a:rPr lang="ru-RU" sz="24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Бэйшан</a:t>
            </a: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 l="68750" t="32422" r="7813" b="27734"/>
          <a:stretch>
            <a:fillRect/>
          </a:stretch>
        </p:blipFill>
        <p:spPr bwMode="auto">
          <a:xfrm>
            <a:off x="543930" y="503347"/>
            <a:ext cx="1792941" cy="243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457200" y="32385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05400" y="0"/>
            <a:ext cx="3858719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Степан Петрович Крашенинников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«Описание земли Камчатки»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 данной монографии собраны записи метеорологических наблюдений и описаний приливов, изучена Камчатка: ее границы, рельеф, климат, флору и фауну, вулканы и гейзеры, местное население. составил словарик корякского. Издание оформлено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150 иллюстрациями, в том числе редчайших старинных карт.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 descr="C:\Documents and Settings\Admin\Рабочий стол\Рабочая папка\сканы обложек\серия939.jpg"/>
          <p:cNvPicPr>
            <a:picLocks noChangeAspect="1" noChangeArrowheads="1"/>
          </p:cNvPicPr>
          <p:nvPr/>
        </p:nvPicPr>
        <p:blipFill>
          <a:blip r:embed="rId2" cstate="print"/>
          <a:srcRect l="1567" b="1037"/>
          <a:stretch>
            <a:fillRect/>
          </a:stretch>
        </p:blipFill>
        <p:spPr bwMode="auto">
          <a:xfrm>
            <a:off x="2727138" y="301256"/>
            <a:ext cx="1844862" cy="29455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66700" y="301256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4043" y="3733800"/>
            <a:ext cx="4572000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К11</a:t>
            </a:r>
          </a:p>
          <a:p>
            <a:r>
              <a:rPr lang="ru-RU" b="1" dirty="0"/>
              <a:t>Крашенинников, Степан Петрович</a:t>
            </a:r>
            <a:r>
              <a:rPr lang="ru-RU" dirty="0"/>
              <a:t> (1711-1755). </a:t>
            </a:r>
          </a:p>
          <a:p>
            <a:r>
              <a:rPr lang="ru-RU" dirty="0"/>
              <a:t>Описание земли Камчатки / С. П. Крашенинников ; ред. А. </a:t>
            </a:r>
            <a:r>
              <a:rPr lang="ru-RU" dirty="0" err="1"/>
              <a:t>Жемерова</a:t>
            </a:r>
            <a:r>
              <a:rPr lang="ru-RU" dirty="0"/>
              <a:t>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- 472, [8] с. : </a:t>
            </a:r>
            <a:r>
              <a:rPr lang="ru-RU" dirty="0" err="1"/>
              <a:t>портр</a:t>
            </a:r>
            <a:r>
              <a:rPr lang="ru-RU" dirty="0"/>
              <a:t>., ил., табл., </a:t>
            </a:r>
            <a:r>
              <a:rPr lang="ru-RU" dirty="0" err="1"/>
              <a:t>м.карты</a:t>
            </a:r>
            <a:r>
              <a:rPr lang="ru-RU" dirty="0"/>
              <a:t>. - (Великие русские путешественники)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>
            <a:off x="2768138" y="156369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81400" y="340310"/>
            <a:ext cx="535893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Степан Петрович Крашенинников</a:t>
            </a:r>
          </a:p>
          <a:p>
            <a:endParaRPr lang="ru-RU" sz="24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ботаник, этнограф, географ, путешественник, исследователь Сибири и Камчатки, Адъюнкт натуральной истории и ботаники Петербургской Академии наук, профессор натуральной истории и ботаники Академии наук, ректор Университета Академии наук. Проделал по Сибири и Камчатке путь в 25773 версты, совершил множество поездок на Байкал, по реке Лене, в Якутию.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 l="21563" t="18750" r="60625" b="49609"/>
          <a:stretch>
            <a:fillRect/>
          </a:stretch>
        </p:blipFill>
        <p:spPr bwMode="auto">
          <a:xfrm>
            <a:off x="597876" y="340309"/>
            <a:ext cx="1764324" cy="25071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457200" y="3048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Admin\Рабочий стол\Географич журнал\серия931.jpg"/>
          <p:cNvPicPr>
            <a:picLocks noChangeAspect="1" noChangeArrowheads="1"/>
          </p:cNvPicPr>
          <p:nvPr/>
        </p:nvPicPr>
        <p:blipFill>
          <a:blip r:embed="rId2" cstate="print"/>
          <a:srcRect b="1037"/>
          <a:stretch>
            <a:fillRect/>
          </a:stretch>
        </p:blipFill>
        <p:spPr bwMode="auto">
          <a:xfrm>
            <a:off x="2828698" y="381000"/>
            <a:ext cx="2010002" cy="31588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Прямоугольник 2"/>
          <p:cNvSpPr/>
          <p:nvPr/>
        </p:nvSpPr>
        <p:spPr>
          <a:xfrm>
            <a:off x="5103812" y="76200"/>
            <a:ext cx="3810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Головнин Василий Михайлович </a:t>
            </a: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Записки капитана флота</a:t>
            </a: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Первым в России написал о Японии, её традициях, о кругосветном плавании, Курильских и </a:t>
            </a:r>
            <a:r>
              <a:rPr lang="ru-RU" sz="24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Шантарских</a:t>
            </a: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островах. Книга Головнина стала бестселлером, получила массу восторженных отзывов и была переведена на многие европейские языки. Она оформлена большим количеством иллюстраций.</a:t>
            </a:r>
            <a:endParaRPr lang="ru-RU" sz="24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66700" y="301256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6700" y="3824696"/>
            <a:ext cx="4572000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Г61</a:t>
            </a:r>
          </a:p>
          <a:p>
            <a:r>
              <a:rPr lang="ru-RU" b="1" dirty="0"/>
              <a:t>Головнин, Василий Михайлович</a:t>
            </a:r>
            <a:r>
              <a:rPr lang="ru-RU" dirty="0"/>
              <a:t> (1776-1831). </a:t>
            </a:r>
          </a:p>
          <a:p>
            <a:r>
              <a:rPr lang="ru-RU" dirty="0"/>
              <a:t>Записки капитана флота / В. М. Головнин ; ред. А. </a:t>
            </a:r>
            <a:r>
              <a:rPr lang="ru-RU" dirty="0" err="1"/>
              <a:t>Жемерова</a:t>
            </a:r>
            <a:r>
              <a:rPr lang="ru-RU" dirty="0"/>
              <a:t>, С. Бабанин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2013. - 475, [5] с. : </a:t>
            </a:r>
            <a:r>
              <a:rPr lang="ru-RU" dirty="0" err="1"/>
              <a:t>портр</a:t>
            </a:r>
            <a:r>
              <a:rPr lang="ru-RU" dirty="0"/>
              <a:t>., ил., </a:t>
            </a:r>
            <a:r>
              <a:rPr lang="ru-RU" dirty="0" err="1"/>
              <a:t>м.карты</a:t>
            </a:r>
            <a:r>
              <a:rPr lang="ru-RU" dirty="0"/>
              <a:t>. - (Великие русские путешественники)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3810000" y="381000"/>
            <a:ext cx="5105400" cy="6248400"/>
          </a:xfrm>
          <a:prstGeom prst="verticalScroll">
            <a:avLst/>
          </a:prstGeom>
          <a:solidFill>
            <a:schemeClr val="bg1">
              <a:alpha val="61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842" name="Picture 2" descr="F:\Домашнее задание\Географич журнал\серия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3686688" cy="5163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495800" y="1295400"/>
            <a:ext cx="3810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Русское географическое общество основано в 1845 г.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 честь его юбилея создана серия уникальных книг о великих русских путешественниках, посетивших Арктику и Антарктику, Сибирь и Китай, Тянь-Шань и другие неизведанные земли.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152400" y="6324600"/>
            <a:ext cx="533400" cy="381000"/>
          </a:xfrm>
          <a:prstGeom prst="actionButtonHome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>
            <a:off x="2768138" y="156369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3657600" y="381000"/>
            <a:ext cx="5105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Головнин Василий Михайлович </a:t>
            </a:r>
          </a:p>
          <a:p>
            <a:endParaRPr lang="ru-RU" sz="24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вице-адмирал, мореплаватель, корреспондент Петербургской Академии наук, талантливый ученый и писатель. Именем Головнина названы мыс</a:t>
            </a: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на юго-западном берегу</a:t>
            </a: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Северной Америки, гора</a:t>
            </a: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на острове Новая Земля,</a:t>
            </a: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пролив в гряде Курильских островов, залив в Беринговом море. </a:t>
            </a:r>
            <a:endParaRPr lang="ru-RU" sz="24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8438" t="13672" r="30312" b="23047"/>
          <a:stretch>
            <a:fillRect/>
          </a:stretch>
        </p:blipFill>
        <p:spPr bwMode="auto">
          <a:xfrm>
            <a:off x="491404" y="381000"/>
            <a:ext cx="2068689" cy="25388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436898" y="3048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Admin\Рабочий стол\Географич журнал\серия933.jpg"/>
          <p:cNvPicPr>
            <a:picLocks noChangeAspect="1" noChangeArrowheads="1"/>
          </p:cNvPicPr>
          <p:nvPr/>
        </p:nvPicPr>
        <p:blipFill>
          <a:blip r:embed="rId2" cstate="print"/>
          <a:srcRect t="1312"/>
          <a:stretch>
            <a:fillRect/>
          </a:stretch>
        </p:blipFill>
        <p:spPr bwMode="auto">
          <a:xfrm>
            <a:off x="2743200" y="333912"/>
            <a:ext cx="1981200" cy="31049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947557" y="333912"/>
            <a:ext cx="404258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Макаров Степан Осипович</a:t>
            </a:r>
          </a:p>
          <a:p>
            <a:pPr lvl="0"/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«Ермак» во льдах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Автор рассказывает о  первом в мире ледоколе арктического класса.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Издание делится на две части: в первой изложен рассказ о ледоколе «Ермак», во второй - размещен научный материал. В книге приведена лекция барона Врангеля, в которой тот, изложил историческую часть полярных исследований, а также лекция автора, в которой предлагается исследовать Ледовитый океан на ледоколах. </a:t>
            </a: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66700" y="301256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0819" y="384633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М15</a:t>
            </a:r>
          </a:p>
          <a:p>
            <a:r>
              <a:rPr lang="ru-RU" b="1" dirty="0"/>
              <a:t>Макаров, Степан Осипович</a:t>
            </a:r>
            <a:r>
              <a:rPr lang="ru-RU" dirty="0"/>
              <a:t> (1848-1904). </a:t>
            </a:r>
          </a:p>
          <a:p>
            <a:r>
              <a:rPr lang="ru-RU" dirty="0"/>
              <a:t>«Ермак» во льдах / С. О. Макаров ; ред. А. </a:t>
            </a:r>
            <a:r>
              <a:rPr lang="ru-RU" dirty="0" err="1"/>
              <a:t>Жемерова</a:t>
            </a:r>
            <a:r>
              <a:rPr lang="ru-RU" dirty="0"/>
              <a:t>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- 474, [6] с. : </a:t>
            </a:r>
            <a:r>
              <a:rPr lang="ru-RU" dirty="0" err="1"/>
              <a:t>портр</a:t>
            </a:r>
            <a:r>
              <a:rPr lang="ru-RU" dirty="0"/>
              <a:t>., ил., табл., </a:t>
            </a:r>
            <a:r>
              <a:rPr lang="ru-RU" dirty="0" err="1"/>
              <a:t>м.карты</a:t>
            </a:r>
            <a:r>
              <a:rPr lang="ru-RU" dirty="0"/>
              <a:t>. - (Великие русские путешественники)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внутренняя память 8"/>
          <p:cNvSpPr/>
          <p:nvPr/>
        </p:nvSpPr>
        <p:spPr>
          <a:xfrm>
            <a:off x="2768138" y="156369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57600" y="381000"/>
            <a:ext cx="5105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Макаров Степан Осипович</a:t>
            </a:r>
          </a:p>
          <a:p>
            <a:pPr eaLnBrk="0" hangingPunct="0"/>
            <a:endParaRPr lang="ru-RU" sz="24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выдающийся русский флотоводец, военно-морской деятель, полярный исследователь, неутомимый мореплаватель, ученый-океанограф, вице-адмирал, талантливый изобретатель,</a:t>
            </a:r>
          </a:p>
          <a:p>
            <a:pPr lvl="0" eaLnBrk="0" hangingPunct="0"/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создавший теорию непотопляемости кораблей и их живучести. Автор более 50 научных работ по различным отраслям военно-морского дела.</a:t>
            </a:r>
          </a:p>
        </p:txBody>
      </p:sp>
      <p:sp>
        <p:nvSpPr>
          <p:cNvPr id="32772" name="AutoShape 4" descr="&amp;Mcy;&amp;acy;&amp;kcy;&amp;acy;&amp;rcy;&amp;ocy;&amp;vcy;, &amp;Scy;&amp;tcy;&amp;iecy;&amp;pcy;&amp;acy;&amp;ncy; &amp;Ocy;&amp;scy;&amp;icy;&amp;pcy;&amp;ocy;&amp;vcy;&amp;icy;&amp;chcy;.jpg"/>
          <p:cNvSpPr>
            <a:spLocks noChangeAspect="1" noChangeArrowheads="1"/>
          </p:cNvSpPr>
          <p:nvPr/>
        </p:nvSpPr>
        <p:spPr bwMode="auto">
          <a:xfrm>
            <a:off x="155575" y="-1112838"/>
            <a:ext cx="2171700" cy="2324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&amp;Mcy;&amp;acy;&amp;kcy;&amp;acy;&amp;rcy;&amp;ocy;&amp;vcy;, &amp;Scy;&amp;tcy;&amp;iecy;&amp;pcy;&amp;acy;&amp;ncy; &amp;Ocy;&amp;scy;&amp;icy;&amp;pcy;&amp;ocy;&amp;vcy;&amp;icy;&amp;chcy;.jpg"/>
          <p:cNvSpPr>
            <a:spLocks noChangeAspect="1" noChangeArrowheads="1"/>
          </p:cNvSpPr>
          <p:nvPr/>
        </p:nvSpPr>
        <p:spPr bwMode="auto">
          <a:xfrm>
            <a:off x="155575" y="-1112838"/>
            <a:ext cx="2171700" cy="2324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6" name="Picture 8" descr="http://www.hrono.ru/img/foto/makarov19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828800"/>
            <a:ext cx="2752725" cy="3810000"/>
          </a:xfrm>
          <a:prstGeom prst="rect">
            <a:avLst/>
          </a:prstGeom>
          <a:noFill/>
        </p:spPr>
      </p:pic>
      <p:pic>
        <p:nvPicPr>
          <p:cNvPr id="32778" name="Picture 10" descr="&amp;Mcy;&amp;acy;&amp;kcy;&amp;acy;&amp;rcy;&amp;ocy;&amp;vcy; &amp;Scy;&amp;tcy;&amp;iecy;&amp;pcy;&amp;acy;&amp;ncy; &amp;Ocy;&amp;scy;&amp;icy;&amp;pcy;&amp;ocy;&amp;vcy;&amp;icy;&amp;ch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830263"/>
            <a:ext cx="1409700" cy="1743076"/>
          </a:xfrm>
          <a:prstGeom prst="rect">
            <a:avLst/>
          </a:prstGeom>
          <a:noFill/>
        </p:spPr>
      </p:pic>
      <p:pic>
        <p:nvPicPr>
          <p:cNvPr id="32780" name="Picture 12" descr="&amp;Mcy;&amp;acy;&amp;kcy;&amp;acy;&amp;rcy;&amp;ocy;&amp;vcy; &amp;Scy;&amp;tcy;&amp;iecy;&amp;pcy;&amp;acy;&amp;ncy; &amp;Ocy;&amp;scy;&amp;icy;&amp;pcy;&amp;ocy;&amp;vcy;&amp;icy;&amp;ch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830263"/>
            <a:ext cx="1409700" cy="1743076"/>
          </a:xfrm>
          <a:prstGeom prst="rect">
            <a:avLst/>
          </a:prstGeom>
          <a:noFill/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3"/>
          <a:srcRect l="80000" t="20703" r="6194" b="58203"/>
          <a:stretch>
            <a:fillRect/>
          </a:stretch>
        </p:blipFill>
        <p:spPr bwMode="auto">
          <a:xfrm>
            <a:off x="397337" y="381000"/>
            <a:ext cx="2057400" cy="251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Управляющая кнопка: назад 9">
            <a:hlinkClick r:id="rId4" action="ppaction://hlinksldjump" highlightClick="1"/>
          </p:cNvPr>
          <p:cNvSpPr/>
          <p:nvPr/>
        </p:nvSpPr>
        <p:spPr>
          <a:xfrm>
            <a:off x="331176" y="3060251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3500" y="301256"/>
            <a:ext cx="3886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Врангель Фердинанд Петрович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Путешествие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по Сибири и Ледовитому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морю</a:t>
            </a:r>
            <a:endParaRPr lang="ru-RU" sz="20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 книге содержатся описания неизведанных мест, обычаев местных жителей, рассказы об экстремальных ситуациях и путевых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приключениях.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Прекрасное подарочное издание для интересующихся историей путешествий и биографиями выдающихся личностей. Богатый иллюстративный материал - старинные картины, рисунки и карты.</a:t>
            </a:r>
          </a:p>
        </p:txBody>
      </p:sp>
      <p:pic>
        <p:nvPicPr>
          <p:cNvPr id="3" name="Picture 1" descr="C:\Documents and Settings\Admin\Рабочий стол\Рабочая папка\сканы обложек\серия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60361"/>
            <a:ext cx="1676400" cy="266220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66700" y="301256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3657600"/>
            <a:ext cx="4572000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В 81</a:t>
            </a:r>
            <a:endParaRPr lang="ru-RU" dirty="0"/>
          </a:p>
          <a:p>
            <a:r>
              <a:rPr lang="ru-RU" b="1" dirty="0"/>
              <a:t>Врангель, Фердинанд Петрович</a:t>
            </a:r>
            <a:r>
              <a:rPr lang="ru-RU" dirty="0"/>
              <a:t> (1796-1870). </a:t>
            </a:r>
          </a:p>
          <a:p>
            <a:r>
              <a:rPr lang="ru-RU" dirty="0"/>
              <a:t>Путешествия по Сибири и Ледовитому морю / Ф. П. Врангель ; ред. А. </a:t>
            </a:r>
            <a:r>
              <a:rPr lang="ru-RU" dirty="0" err="1"/>
              <a:t>Жемерова</a:t>
            </a:r>
            <a:r>
              <a:rPr lang="ru-RU" dirty="0"/>
              <a:t>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- 475, [5] с. : </a:t>
            </a:r>
            <a:r>
              <a:rPr lang="ru-RU" dirty="0" err="1"/>
              <a:t>портр</a:t>
            </a:r>
            <a:r>
              <a:rPr lang="ru-RU" dirty="0"/>
              <a:t>., ил., </a:t>
            </a:r>
            <a:r>
              <a:rPr lang="ru-RU" dirty="0" err="1"/>
              <a:t>м.карты</a:t>
            </a:r>
            <a:r>
              <a:rPr lang="ru-RU" dirty="0"/>
              <a:t>. - (Великие русские путешественники)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>
            <a:off x="2768138" y="156369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657600" y="279613"/>
            <a:ext cx="51054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Врангель Фердинанд </a:t>
            </a: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Петрович</a:t>
            </a:r>
          </a:p>
          <a:p>
            <a:endParaRPr lang="ru-RU" sz="24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военный и государственный деятель, мореплаватель и полярный исследователь, адмирал, почетный член Петербургской Академии наук, учредитель Русского Императорского географического общества, участник кругосветной экспедиции, исследователь северо-восточного побережья Сибири. Обследовал всё западное североамериканское побережье от Берингова пролива до Калифорнии, создал магнитно-метеорологическую обсерваторию.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68750" t="46485" r="5938" b="17187"/>
          <a:stretch>
            <a:fillRect/>
          </a:stretch>
        </p:blipFill>
        <p:spPr bwMode="auto">
          <a:xfrm>
            <a:off x="381000" y="381000"/>
            <a:ext cx="2057400" cy="2362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331176" y="3060251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Рабочая папка\сканы обложек\серия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368" y="323027"/>
            <a:ext cx="1886363" cy="29600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Прямоугольник 3"/>
          <p:cNvSpPr/>
          <p:nvPr/>
        </p:nvSpPr>
        <p:spPr>
          <a:xfrm>
            <a:off x="4724400" y="304800"/>
            <a:ext cx="4114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Беринг </a:t>
            </a:r>
            <a:r>
              <a:rPr lang="ru-RU" sz="20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Витус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Йонассен</a:t>
            </a:r>
            <a:endParaRPr lang="ru-RU" sz="20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Камчатские экспедиции</a:t>
            </a:r>
            <a:endParaRPr lang="ru-RU" sz="20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 книге собраны документы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участников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Первой и Второй  Камчатских экспедиций,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рассказано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о ходе исследований в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Сибири  и на Дальнем Востоке. Кроме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документов экспедиции и сочинений ее участников: С. </a:t>
            </a:r>
            <a:r>
              <a:rPr lang="ru-RU" sz="20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Вакселя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 Миллера и С. П. Крашенинникова,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 книгу вошли обзорные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труды историка российского флота и морских географических открытий В. Н. </a:t>
            </a:r>
            <a:r>
              <a:rPr lang="ru-RU" sz="20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Берха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и немецкого географа Ф. </a:t>
            </a:r>
            <a:r>
              <a:rPr lang="ru-RU" sz="20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Гельвальда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>
            <a:hlinkClick r:id="rId5" action="ppaction://hlinksldjump"/>
          </p:cNvPr>
          <p:cNvSpPr txBox="1"/>
          <p:nvPr/>
        </p:nvSpPr>
        <p:spPr>
          <a:xfrm>
            <a:off x="266700" y="301256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6" name="Управляющая кнопка: назад 5">
            <a:hlinkClick r:id="rId6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3886200"/>
            <a:ext cx="4572000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Б 48</a:t>
            </a:r>
            <a:endParaRPr lang="ru-RU" dirty="0"/>
          </a:p>
          <a:p>
            <a:r>
              <a:rPr lang="ru-RU" b="1" dirty="0"/>
              <a:t>Беринг, </a:t>
            </a:r>
            <a:r>
              <a:rPr lang="ru-RU" b="1" dirty="0" err="1"/>
              <a:t>Витус</a:t>
            </a:r>
            <a:r>
              <a:rPr lang="ru-RU" b="1" dirty="0"/>
              <a:t> </a:t>
            </a:r>
            <a:r>
              <a:rPr lang="ru-RU" b="1" dirty="0" err="1"/>
              <a:t>Йонассен</a:t>
            </a:r>
            <a:r>
              <a:rPr lang="ru-RU" dirty="0"/>
              <a:t> (1681-1741). </a:t>
            </a:r>
          </a:p>
          <a:p>
            <a:r>
              <a:rPr lang="ru-RU" dirty="0"/>
              <a:t>Камчатские экспедиции / В. Й. Беринг ; ред. А. </a:t>
            </a:r>
            <a:r>
              <a:rPr lang="ru-RU" dirty="0" err="1"/>
              <a:t>Жемерова</a:t>
            </a:r>
            <a:r>
              <a:rPr lang="ru-RU" dirty="0"/>
              <a:t>, С. Бабанин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- 475, [5] с. : </a:t>
            </a:r>
            <a:r>
              <a:rPr lang="ru-RU" dirty="0" err="1"/>
              <a:t>портр</a:t>
            </a:r>
            <a:r>
              <a:rPr lang="ru-RU" dirty="0"/>
              <a:t>., ил., </a:t>
            </a:r>
            <a:r>
              <a:rPr lang="ru-RU" dirty="0" err="1"/>
              <a:t>м.карты</a:t>
            </a:r>
            <a:r>
              <a:rPr lang="ru-RU" dirty="0"/>
              <a:t>. - (Великие русские путешественники)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>
            <a:off x="2768138" y="156369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55242" y="533400"/>
            <a:ext cx="55626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Беринг </a:t>
            </a:r>
            <a:r>
              <a:rPr lang="ru-RU" sz="24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Витус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Йонассен</a:t>
            </a:r>
            <a:endParaRPr lang="ru-RU" sz="24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мореплаватель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, офицер русского флота,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капитан-командор.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По происхождению датчанин.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 1725-1730 и 1733-1741 г.г. руководил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Первой и Второй Камчатскими экспедициями.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Прошёл по проливу между Чукоткой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 Аляской (впоследствии Берингов пролив), достиг Северной Америки и открыл ряд островов Алеутской гряды.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Именем Беринга названы остров,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пролив и море на севере Тихого океана,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а также Командорские острова.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75313" t="33594" r="5937" b="34766"/>
          <a:stretch>
            <a:fillRect/>
          </a:stretch>
        </p:blipFill>
        <p:spPr bwMode="auto">
          <a:xfrm>
            <a:off x="533400" y="377190"/>
            <a:ext cx="1752600" cy="23660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331176" y="3060251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4058" y="377456"/>
            <a:ext cx="3782786" cy="51706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u="sng" dirty="0" err="1" smtClean="0"/>
              <a:t>Белинсгаузен</a:t>
            </a:r>
            <a:r>
              <a:rPr lang="ru-RU" sz="2200" b="1" u="sng" dirty="0" smtClean="0"/>
              <a:t> </a:t>
            </a:r>
            <a:r>
              <a:rPr lang="ru-RU" sz="2200" b="1" u="sng" dirty="0" err="1" smtClean="0"/>
              <a:t>Фаддей</a:t>
            </a:r>
            <a:r>
              <a:rPr lang="ru-RU" sz="2200" b="1" u="sng" dirty="0" smtClean="0"/>
              <a:t> </a:t>
            </a:r>
            <a:r>
              <a:rPr lang="ru-RU" sz="2200" b="1" u="sng" dirty="0" err="1" smtClean="0"/>
              <a:t>Фаддеевич</a:t>
            </a:r>
            <a:r>
              <a:rPr lang="ru-RU" sz="2200" dirty="0" smtClean="0"/>
              <a:t> «</a:t>
            </a:r>
            <a:r>
              <a:rPr lang="ru-RU" sz="2200" b="1" dirty="0" smtClean="0"/>
              <a:t>Открытие Антарктики»</a:t>
            </a:r>
          </a:p>
          <a:p>
            <a:r>
              <a:rPr lang="ru-RU" sz="2200" b="1" dirty="0" smtClean="0"/>
              <a:t>Эта книга - путевой дневник, который вел автор во время кругосветного плавания. Книга захватывает и увлекает читателя изобилием ярких подробностей. Автор подробно описывает все случившееся в чужеземных портах и в открытом море, выразительно характеризует участников экспедиции.</a:t>
            </a:r>
          </a:p>
        </p:txBody>
      </p:sp>
      <p:pic>
        <p:nvPicPr>
          <p:cNvPr id="1026" name="Picture 2" descr="C:\Documents and Settings\Admin\Рабочий стол\Рабочая папка\сканы обложек\серия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8944" y="381000"/>
            <a:ext cx="1749412" cy="28178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266700" y="301256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5" name="Управляющая кнопка: назад 4">
            <a:hlinkClick r:id="rId6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5814" y="3735757"/>
            <a:ext cx="4572000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Б 43</a:t>
            </a:r>
            <a:endParaRPr lang="ru-RU" dirty="0"/>
          </a:p>
          <a:p>
            <a:r>
              <a:rPr lang="ru-RU" b="1" dirty="0"/>
              <a:t>Беллинсгаузен, </a:t>
            </a:r>
            <a:r>
              <a:rPr lang="ru-RU" b="1" dirty="0" err="1"/>
              <a:t>Фаддей</a:t>
            </a:r>
            <a:r>
              <a:rPr lang="ru-RU" b="1" dirty="0"/>
              <a:t> </a:t>
            </a:r>
            <a:r>
              <a:rPr lang="ru-RU" b="1" dirty="0" err="1"/>
              <a:t>Фаддеевич</a:t>
            </a:r>
            <a:r>
              <a:rPr lang="ru-RU" dirty="0"/>
              <a:t> (1778-1852). </a:t>
            </a:r>
          </a:p>
          <a:p>
            <a:r>
              <a:rPr lang="ru-RU" dirty="0"/>
              <a:t>Открытие Антарктиды / Ф. Ф. Беллинсгаузен ; ред. А. </a:t>
            </a:r>
            <a:r>
              <a:rPr lang="ru-RU" dirty="0" err="1"/>
              <a:t>Жемерова</a:t>
            </a:r>
            <a:r>
              <a:rPr lang="ru-RU" dirty="0"/>
              <a:t>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- 474, [6] с. : </a:t>
            </a:r>
            <a:r>
              <a:rPr lang="ru-RU" dirty="0" err="1"/>
              <a:t>портр</a:t>
            </a:r>
            <a:r>
              <a:rPr lang="ru-RU" dirty="0"/>
              <a:t>., ил., </a:t>
            </a:r>
            <a:r>
              <a:rPr lang="ru-RU" dirty="0" err="1"/>
              <a:t>м.карты</a:t>
            </a:r>
            <a:r>
              <a:rPr lang="ru-RU" dirty="0"/>
              <a:t>. - (Великие русские путешественники)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>
            <a:off x="2768138" y="156369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81400" y="533400"/>
            <a:ext cx="53589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Белинсгаузен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Фаддей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Фаддеевич</a:t>
            </a:r>
            <a:endParaRPr lang="ru-RU" sz="24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Автор книги 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- русский мореплаватель, флотоводец, адмирал, </a:t>
            </a: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первооткрыватель Антарктиды. 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Командуя Гвардейским экипажем </a:t>
            </a:r>
            <a:r>
              <a:rPr lang="ru-RU" sz="24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Фаддей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Фаддеевич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участвовал в Русско-турецкой войне 1828—1829. Именем Беллинсгаузена названы море в Тихом океане, мыс на Сахалине, </a:t>
            </a: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ледник и кратер</a:t>
            </a: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Луне.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67813" t="16016" r="8750" b="44140"/>
          <a:stretch>
            <a:fillRect/>
          </a:stretch>
        </p:blipFill>
        <p:spPr bwMode="auto">
          <a:xfrm>
            <a:off x="533400" y="381000"/>
            <a:ext cx="1905000" cy="259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Управляющая кнопка: назад 4">
            <a:hlinkClick r:id="rId5" action="ppaction://hlinksldjump" highlightClick="1"/>
          </p:cNvPr>
          <p:cNvSpPr/>
          <p:nvPr/>
        </p:nvSpPr>
        <p:spPr>
          <a:xfrm>
            <a:off x="266700" y="32385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848686" y="314198"/>
            <a:ext cx="43062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Никитин Афанасий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Хождение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за три моря</a:t>
            </a:r>
          </a:p>
          <a:p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Захватывающие рассказы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о странствиях, совершенных в разные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годы в Индию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 сопредельные страны.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Многочисленные старинные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изображения описываемых мест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дают наглядное представление о том,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какими они были 500 лет назад.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Издание адресовано всем,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интересующимся драматической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историей географических открытий</a:t>
            </a:r>
          </a:p>
          <a:p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 старинной восточной экзотикой.</a:t>
            </a:r>
          </a:p>
        </p:txBody>
      </p:sp>
      <p:pic>
        <p:nvPicPr>
          <p:cNvPr id="11265" name="Picture 1" descr="C:\Documents and Settings\Admin\Рабочий стол\Географич журнал\серия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452" y="328470"/>
            <a:ext cx="1602482" cy="2514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66700" y="301256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5800" y="3354020"/>
            <a:ext cx="4572000" cy="31393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Н62</a:t>
            </a:r>
          </a:p>
          <a:p>
            <a:r>
              <a:rPr lang="ru-RU" b="1" dirty="0"/>
              <a:t>Никитин, Афанасий</a:t>
            </a:r>
            <a:r>
              <a:rPr lang="ru-RU" dirty="0"/>
              <a:t>. </a:t>
            </a:r>
          </a:p>
          <a:p>
            <a:r>
              <a:rPr lang="ru-RU" dirty="0" smtClean="0"/>
              <a:t>        Хождение </a:t>
            </a:r>
            <a:r>
              <a:rPr lang="ru-RU" dirty="0"/>
              <a:t>за три моря : с приложением описания путешествий других купцов и промышленных людей в Средние века / А. Никитин ; ред. А. </a:t>
            </a:r>
            <a:r>
              <a:rPr lang="ru-RU" dirty="0" err="1"/>
              <a:t>Жемерова</a:t>
            </a:r>
            <a:r>
              <a:rPr lang="ru-RU" dirty="0"/>
              <a:t> ; пер. на соврем. рус. яз. Н. С. Чаев [и др.]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- 475, [5] с. : </a:t>
            </a:r>
            <a:r>
              <a:rPr lang="ru-RU" dirty="0" err="1"/>
              <a:t>портр</a:t>
            </a:r>
            <a:r>
              <a:rPr lang="ru-RU" dirty="0"/>
              <a:t>., ил., </a:t>
            </a:r>
            <a:r>
              <a:rPr lang="ru-RU" dirty="0" err="1"/>
              <a:t>м.карты</a:t>
            </a:r>
            <a:r>
              <a:rPr lang="ru-RU" dirty="0"/>
              <a:t>. - (Великие русские путешественники)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1524000" y="3505200"/>
            <a:ext cx="6096000" cy="1200329"/>
          </a:xfrm>
          <a:prstGeom prst="rect">
            <a:avLst/>
          </a:prstGeom>
          <a:solidFill>
            <a:schemeClr val="accent3">
              <a:alpha val="83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Путешествия в дальние страны и вокруг света</a:t>
            </a:r>
          </a:p>
        </p:txBody>
      </p:sp>
      <p:sp>
        <p:nvSpPr>
          <p:cNvPr id="17" name="TextBox 16">
            <a:hlinkClick r:id="rId4" action="ppaction://hlinksldjump"/>
          </p:cNvPr>
          <p:cNvSpPr txBox="1"/>
          <p:nvPr/>
        </p:nvSpPr>
        <p:spPr>
          <a:xfrm>
            <a:off x="762000" y="5257800"/>
            <a:ext cx="7772400" cy="1077218"/>
          </a:xfrm>
          <a:prstGeom prst="rect">
            <a:avLst/>
          </a:prstGeom>
          <a:solidFill>
            <a:schemeClr val="accent5">
              <a:alpha val="71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800" b="1" dirty="0" smtClean="0"/>
          </a:p>
          <a:p>
            <a:pPr algn="ctr"/>
            <a:r>
              <a:rPr lang="ru-RU" sz="4000" b="1" dirty="0" smtClean="0"/>
              <a:t>Путешествия с Севера на Юг</a:t>
            </a:r>
          </a:p>
          <a:p>
            <a:pPr algn="ctr"/>
            <a:endParaRPr lang="ru-RU" sz="800" b="1" dirty="0" smtClean="0"/>
          </a:p>
          <a:p>
            <a:pPr algn="ctr"/>
            <a:endParaRPr lang="ru-RU" sz="800" dirty="0"/>
          </a:p>
        </p:txBody>
      </p:sp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2590800" y="1752600"/>
            <a:ext cx="4114800" cy="1200329"/>
          </a:xfrm>
          <a:prstGeom prst="rect">
            <a:avLst/>
          </a:prstGeom>
          <a:solidFill>
            <a:schemeClr val="accent6">
              <a:alpha val="79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Путешествия на Восток</a:t>
            </a:r>
          </a:p>
          <a:p>
            <a:pPr algn="ctr"/>
            <a:endParaRPr lang="ru-RU" sz="800" dirty="0"/>
          </a:p>
        </p:txBody>
      </p:sp>
      <p:pic>
        <p:nvPicPr>
          <p:cNvPr id="16385" name="Picture 1" descr="C:\Documents and Settings\Admin\Рабочий стол\Рабочая папка\ship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04800"/>
            <a:ext cx="2628900" cy="2164461"/>
          </a:xfrm>
          <a:prstGeom prst="rect">
            <a:avLst/>
          </a:prstGeom>
          <a:noFill/>
        </p:spPr>
      </p:pic>
      <p:pic>
        <p:nvPicPr>
          <p:cNvPr id="16386" name="Picture 2" descr="C:\Documents and Settings\Admin\Рабочий стол\Рабочая папка\корабль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6600" y="1066800"/>
            <a:ext cx="1865565" cy="1952625"/>
          </a:xfrm>
          <a:prstGeom prst="rect">
            <a:avLst/>
          </a:prstGeom>
          <a:noFill/>
        </p:spPr>
      </p:pic>
      <p:pic>
        <p:nvPicPr>
          <p:cNvPr id="16387" name="Picture 3" descr="C:\Documents and Settings\Admin\Рабочий стол\Рабочая папка\image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95800" y="0"/>
            <a:ext cx="1524000" cy="16735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внутренняя память 4"/>
          <p:cNvSpPr/>
          <p:nvPr/>
        </p:nvSpPr>
        <p:spPr>
          <a:xfrm>
            <a:off x="2768138" y="156369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81400" y="304800"/>
            <a:ext cx="5410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Никитин Афанасий </a:t>
            </a:r>
            <a:endParaRPr lang="ru-RU" sz="24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родился 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 семье крестьянина Никиты (таким образом, «Никитин» — отчество Афанасия, а не фамилия). Совершил путешествие в 1468-1474 годах </a:t>
            </a: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Персии, Индии и Турции; составил описание этого путешествия в книге «</a:t>
            </a:r>
            <a:r>
              <a:rPr lang="ru-RU" sz="24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Хожение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за три моря». Это было первое в русской литературе описание не паломничества, а коммерческой поездки, насыщенное наблюдениями о политическом устройстве, экономике и культуре других стран.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250" t="37109" r="80938" b="32422"/>
          <a:stretch>
            <a:fillRect/>
          </a:stretch>
        </p:blipFill>
        <p:spPr bwMode="auto">
          <a:xfrm>
            <a:off x="533400" y="393031"/>
            <a:ext cx="1828800" cy="2502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331176" y="3060251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950279" y="457200"/>
            <a:ext cx="3886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Крузенштерн Иван Фёдорович.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Первое Российское плавание вокруг света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книге описана первая русская кругосветная экспедиция в сторону Аляски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Калифорнии.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Во время плавания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собран такой огромный астрономический, географический и этнографический материал, что он не до конца изучен еще и сегодня. Особенно любопытны описания быта и нравов местных жителей, рассказы о Камчатке и Японии. </a:t>
            </a:r>
          </a:p>
        </p:txBody>
      </p:sp>
      <p:pic>
        <p:nvPicPr>
          <p:cNvPr id="40962" name="Picture 2" descr="C:\Documents and Settings\Admin\Рабочий стол\Географич журнал\серия934.jpg"/>
          <p:cNvPicPr>
            <a:picLocks noChangeAspect="1" noChangeArrowheads="1"/>
          </p:cNvPicPr>
          <p:nvPr/>
        </p:nvPicPr>
        <p:blipFill>
          <a:blip r:embed="rId2" cstate="print"/>
          <a:srcRect b="1037"/>
          <a:stretch>
            <a:fillRect/>
          </a:stretch>
        </p:blipFill>
        <p:spPr bwMode="auto">
          <a:xfrm>
            <a:off x="2926897" y="345329"/>
            <a:ext cx="1600199" cy="25148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66700" y="301256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3581400"/>
            <a:ext cx="4572000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К84</a:t>
            </a:r>
          </a:p>
          <a:p>
            <a:r>
              <a:rPr lang="ru-RU" b="1" dirty="0"/>
              <a:t>Крузенштерн, Иван Федорович</a:t>
            </a:r>
            <a:r>
              <a:rPr lang="ru-RU" dirty="0"/>
              <a:t> (1770-1846). </a:t>
            </a:r>
          </a:p>
          <a:p>
            <a:r>
              <a:rPr lang="ru-RU" dirty="0"/>
              <a:t>Первое российское плавание вокруг света / И. Ф. Крузенштерн ; ред. А. </a:t>
            </a:r>
            <a:r>
              <a:rPr lang="ru-RU" dirty="0" err="1"/>
              <a:t>Жемерова</a:t>
            </a:r>
            <a:r>
              <a:rPr lang="ru-RU" dirty="0"/>
              <a:t>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- 475, [5] с. : </a:t>
            </a:r>
            <a:r>
              <a:rPr lang="ru-RU" dirty="0" err="1"/>
              <a:t>портр</a:t>
            </a:r>
            <a:r>
              <a:rPr lang="ru-RU" dirty="0"/>
              <a:t>., ил., </a:t>
            </a:r>
            <a:r>
              <a:rPr lang="ru-RU" dirty="0" err="1"/>
              <a:t>м.карты</a:t>
            </a:r>
            <a:r>
              <a:rPr lang="ru-RU" dirty="0"/>
              <a:t>. - (Великие русские путешественники)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>
            <a:off x="2768138" y="156369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657600" y="196334"/>
            <a:ext cx="4953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Крузенштерн Иван Фёдорович</a:t>
            </a:r>
          </a:p>
          <a:p>
            <a:endParaRPr lang="ru-RU" sz="24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потомок немецкого 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дворянского рода, российский мореплаватель и адмирал. Он разработал подробную инструкцию для кругосветной экспедиции. </a:t>
            </a: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 1803 г. отправился в Первую русскую кругосветную экспедицию. 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Корабли направилась через Атлантический океан, обогнули мыс Горн, Камчатку, Курильские острова и Сахалин. После экспедиции Крузенштерн был определён инспектором классов морского кадетского корпуса.  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 l="74375" t="44141" r="5000" b="27734"/>
          <a:stretch>
            <a:fillRect/>
          </a:stretch>
        </p:blipFill>
        <p:spPr bwMode="auto">
          <a:xfrm>
            <a:off x="331176" y="304800"/>
            <a:ext cx="2235200" cy="243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331176" y="3060251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849586" y="461608"/>
            <a:ext cx="4343400" cy="470898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Гончаров Иван Александрович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Фрегат «Паллада»</a:t>
            </a:r>
          </a:p>
          <a:p>
            <a:pPr lvl="0" eaLnBrk="0" hangingPunct="0"/>
            <a:r>
              <a:rPr lang="ru-RU" sz="2000" b="1" dirty="0" smtClean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Цикл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очерков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Гончарова был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впервые опубликован в середине 50-х годов прошлого века. В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его основу легли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впечатления от экспедиции на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фрегате к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берегам Японии с дипломатическими целями. Очерковый цикл представляет собой блестящий образец русской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прозы, в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котором в полной мере раскрывается мастерство И. А.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Гончарова как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художника, </a:t>
            </a:r>
            <a:r>
              <a:rPr lang="ru-RU" sz="2000" b="1" dirty="0" smtClean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психолога и 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бытописателя.</a:t>
            </a:r>
          </a:p>
        </p:txBody>
      </p:sp>
      <p:pic>
        <p:nvPicPr>
          <p:cNvPr id="8194" name="Picture 2" descr="C:\Documents and Settings\Admin\Рабочий стол\Географич журнал\серия936.jpg"/>
          <p:cNvPicPr>
            <a:picLocks noChangeAspect="1" noChangeArrowheads="1"/>
          </p:cNvPicPr>
          <p:nvPr/>
        </p:nvPicPr>
        <p:blipFill>
          <a:blip r:embed="rId5" cstate="print"/>
          <a:srcRect b="1037"/>
          <a:stretch>
            <a:fillRect/>
          </a:stretch>
        </p:blipFill>
        <p:spPr bwMode="auto">
          <a:xfrm>
            <a:off x="2890157" y="370505"/>
            <a:ext cx="1600200" cy="25148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TextBox 3">
            <a:hlinkClick r:id="rId6" action="ppaction://hlinksldjump"/>
          </p:cNvPr>
          <p:cNvSpPr txBox="1"/>
          <p:nvPr/>
        </p:nvSpPr>
        <p:spPr>
          <a:xfrm>
            <a:off x="266700" y="301256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5" name="Управляющая кнопка: назад 4">
            <a:hlinkClick r:id="rId7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6700" y="3733800"/>
            <a:ext cx="4572000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Г65</a:t>
            </a:r>
          </a:p>
          <a:p>
            <a:r>
              <a:rPr lang="ru-RU" b="1" dirty="0"/>
              <a:t>Гончаров, Иван Александрович</a:t>
            </a:r>
            <a:endParaRPr lang="ru-RU" dirty="0"/>
          </a:p>
          <a:p>
            <a:r>
              <a:rPr lang="ru-RU" dirty="0"/>
              <a:t>Фрегат "Паллада" : путевой дневник кругосветного путешествия / И. А. Гончаров ; ред. А. </a:t>
            </a:r>
            <a:r>
              <a:rPr lang="ru-RU" dirty="0" err="1"/>
              <a:t>Жемерова</a:t>
            </a:r>
            <a:r>
              <a:rPr lang="ru-RU" dirty="0"/>
              <a:t>, А. Хорошевский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- 506, [6] с. : </a:t>
            </a:r>
            <a:r>
              <a:rPr lang="ru-RU" dirty="0" err="1"/>
              <a:t>портр</a:t>
            </a:r>
            <a:r>
              <a:rPr lang="ru-RU" dirty="0"/>
              <a:t>., ил., табл., </a:t>
            </a:r>
            <a:r>
              <a:rPr lang="ru-RU" dirty="0" err="1"/>
              <a:t>м.карты</a:t>
            </a:r>
            <a:r>
              <a:rPr lang="ru-RU" dirty="0"/>
              <a:t>. - (Великие русские путешественники)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внутренняя память 5"/>
          <p:cNvSpPr/>
          <p:nvPr/>
        </p:nvSpPr>
        <p:spPr>
          <a:xfrm>
            <a:off x="2768138" y="156369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478876" y="457200"/>
            <a:ext cx="54614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Гончаров Иван Александрович</a:t>
            </a:r>
          </a:p>
          <a:p>
            <a:endParaRPr lang="ru-RU" sz="24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русский 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писатель, с октября 1852 года по август 1854 года Гончаров участвовал в экспедиции вице-адмирала </a:t>
            </a:r>
            <a:r>
              <a:rPr lang="ru-RU" sz="24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Ефимия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Путятина в Японию на военном фрегате «Паллада» в качестве его секретаря. Во время экспедиции Иван Гончаров побывал в Англии, Южной Африке, Малайе, Китае, Японии. В феврале 1855 года вернулся в Петербург сухопутным путем, через Сибирь и Заволжье.</a:t>
            </a:r>
          </a:p>
        </p:txBody>
      </p:sp>
      <p:sp>
        <p:nvSpPr>
          <p:cNvPr id="45058" name="AutoShape 2" descr="https://search.disconnect.me/image?l=aHR0cHM6Ly9lbmNyeXB0ZWQtdGJuMi5nc3RhdGljLmNvbS9pbWFnZXM/cT10Ym46QU5kOUdjU2RVUkVTTVZUVWdyaFhXbjZvX2ZpRkEzR1FpMFNCWG9JV051VFdWYVdNeXhfekxvaUY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0" name="AutoShape 4" descr="https://search.disconnect.me/image?l=aHR0cHM6Ly9lbmNyeXB0ZWQtdGJuMi5nc3RhdGljLmNvbS9pbWFnZXM/cT10Ym46QU5kOUdjU2RVUkVTTVZUVWdyaFhXbjZvX2ZpRkEzR1FpMFNCWG9JV051VFdWYVdNeXhfekxvaUY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62" name="Picture 6" descr="http://litopys.net/img/thisday/Jun/18-06/goncharov.jpg"/>
          <p:cNvPicPr>
            <a:picLocks noChangeAspect="1" noChangeArrowheads="1"/>
          </p:cNvPicPr>
          <p:nvPr/>
        </p:nvPicPr>
        <p:blipFill>
          <a:blip r:embed="rId2"/>
          <a:srcRect l="6723"/>
          <a:stretch>
            <a:fillRect/>
          </a:stretch>
        </p:blipFill>
        <p:spPr bwMode="auto">
          <a:xfrm>
            <a:off x="475160" y="202801"/>
            <a:ext cx="1981200" cy="25841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Управляющая кнопка: назад 6">
            <a:hlinkClick r:id="rId3" action="ppaction://hlinksldjump" highlightClick="1"/>
          </p:cNvPr>
          <p:cNvSpPr/>
          <p:nvPr/>
        </p:nvSpPr>
        <p:spPr>
          <a:xfrm>
            <a:off x="331176" y="3060251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029200" y="333913"/>
            <a:ext cx="37338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Миклухо-Маклай Николай Николаевич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Путешествия на земли </a:t>
            </a:r>
            <a:r>
              <a:rPr lang="ru-RU" sz="20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Маклая</a:t>
            </a: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 книгу вошли дневниковые записи и статьи, в которых рассказывается о посещениях Новой Гвинеи в 70-х годах XIX века, о жизни среди аборигенов, их быте, об изучении природы и населения этого района Меланезии.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Издание богато иллюстрировано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 обращено ко всем, кто интересуется путешествиями, природой, экзотическими культурами Земли.</a:t>
            </a:r>
          </a:p>
        </p:txBody>
      </p:sp>
      <p:pic>
        <p:nvPicPr>
          <p:cNvPr id="3073" name="Picture 1" descr="C:\Documents and Settings\Admin\Рабочий стол\Рабочая папка\сканы обложек\серия940.jpg"/>
          <p:cNvPicPr>
            <a:picLocks noChangeAspect="1" noChangeArrowheads="1"/>
          </p:cNvPicPr>
          <p:nvPr/>
        </p:nvPicPr>
        <p:blipFill>
          <a:blip r:embed="rId4" cstate="print"/>
          <a:srcRect b="1037"/>
          <a:stretch>
            <a:fillRect/>
          </a:stretch>
        </p:blipFill>
        <p:spPr bwMode="auto">
          <a:xfrm>
            <a:off x="2957320" y="301256"/>
            <a:ext cx="1667260" cy="26202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266700" y="301256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5" name="Управляющая кнопка: назад 4">
            <a:hlinkClick r:id="rId6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3886200"/>
            <a:ext cx="4572000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М59</a:t>
            </a:r>
          </a:p>
          <a:p>
            <a:r>
              <a:rPr lang="ru-RU" b="1" dirty="0"/>
              <a:t>Миклухо-Маклай, Николай Николаевич</a:t>
            </a:r>
            <a:r>
              <a:rPr lang="ru-RU" dirty="0"/>
              <a:t> (1846-1888). </a:t>
            </a:r>
          </a:p>
          <a:p>
            <a:r>
              <a:rPr lang="ru-RU" dirty="0"/>
              <a:t>Путешествия на берег </a:t>
            </a:r>
            <a:r>
              <a:rPr lang="ru-RU" dirty="0" err="1"/>
              <a:t>Маклая</a:t>
            </a:r>
            <a:r>
              <a:rPr lang="ru-RU" dirty="0"/>
              <a:t> / Н. Н. Миклухо-Маклай ; ред. А. </a:t>
            </a:r>
            <a:r>
              <a:rPr lang="ru-RU" dirty="0" err="1"/>
              <a:t>Жемерова</a:t>
            </a:r>
            <a:r>
              <a:rPr lang="ru-RU" dirty="0"/>
              <a:t>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- 506, [6] с. : </a:t>
            </a:r>
            <a:r>
              <a:rPr lang="ru-RU" dirty="0" err="1"/>
              <a:t>портр</a:t>
            </a:r>
            <a:r>
              <a:rPr lang="ru-RU" dirty="0"/>
              <a:t>., ил. - (Великие русские путешественники)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внутренняя память 3"/>
          <p:cNvSpPr/>
          <p:nvPr/>
        </p:nvSpPr>
        <p:spPr>
          <a:xfrm>
            <a:off x="2768138" y="156369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81400" y="152400"/>
            <a:ext cx="51816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Миклухо-Маклай Николай Николаевич </a:t>
            </a:r>
            <a:endParaRPr lang="ru-RU" sz="2400" b="1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знаменитый 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русский </a:t>
            </a: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путешественник. 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В 1866 году отправился в научное путешествие: Мадейра, Тенерифе, Гран </a:t>
            </a:r>
            <a:r>
              <a:rPr lang="ru-RU" sz="24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Канария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, остров </a:t>
            </a:r>
            <a:r>
              <a:rPr lang="ru-RU" sz="2400" b="1" dirty="0" err="1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Ланцерот</a:t>
            </a:r>
            <a:r>
              <a:rPr lang="ru-RU" sz="2400" b="1" dirty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, Марокко, Гибралтар, Испания, Париж. Этнограф открыл миру Новую Гвинею, познал культуру населявших её аборигенов. В год 150-летия со дня рождения Миклухо-Маклай был назван ЮНЕСКО Гражданином мира. Его имя носит Институт этнологии и антропологии Российской академии наук</a:t>
            </a:r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 l="30312" t="54688" r="57500" b="24218"/>
          <a:stretch>
            <a:fillRect/>
          </a:stretch>
        </p:blipFill>
        <p:spPr bwMode="auto">
          <a:xfrm>
            <a:off x="594464" y="228600"/>
            <a:ext cx="1905000" cy="26376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331176" y="3060251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Домашнее задание\Географич журнал\серия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994" y="137160"/>
            <a:ext cx="1583455" cy="2514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4821" name="Picture 5" descr="F:\Домашнее задание\Географич журнал\серия941.jpg"/>
          <p:cNvPicPr>
            <a:picLocks noChangeAspect="1" noChangeArrowheads="1"/>
          </p:cNvPicPr>
          <p:nvPr/>
        </p:nvPicPr>
        <p:blipFill>
          <a:blip r:embed="rId3" cstate="print"/>
          <a:srcRect l="292" b="1037"/>
          <a:stretch>
            <a:fillRect/>
          </a:stretch>
        </p:blipFill>
        <p:spPr bwMode="auto">
          <a:xfrm>
            <a:off x="6629399" y="121920"/>
            <a:ext cx="1595371" cy="2514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4822" name="Picture 6" descr="F:\Домашнее задание\Географич журнал\серия944.jpg"/>
          <p:cNvPicPr>
            <a:picLocks noChangeAspect="1" noChangeArrowheads="1"/>
          </p:cNvPicPr>
          <p:nvPr/>
        </p:nvPicPr>
        <p:blipFill>
          <a:blip r:embed="rId4" cstate="print"/>
          <a:srcRect l="292" b="440"/>
          <a:stretch>
            <a:fillRect/>
          </a:stretch>
        </p:blipFill>
        <p:spPr bwMode="auto">
          <a:xfrm>
            <a:off x="3621492" y="121920"/>
            <a:ext cx="1604864" cy="2514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31321" y="2679192"/>
            <a:ext cx="2590800" cy="584775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Семёнов</a:t>
            </a:r>
            <a:r>
              <a:rPr lang="ru-RU" sz="1600" b="1" dirty="0"/>
              <a:t>-</a:t>
            </a:r>
            <a:r>
              <a:rPr lang="ru-RU" sz="1600" b="1" dirty="0" smtClean="0"/>
              <a:t>Тянь-Шаньский Пётр Петрович</a:t>
            </a:r>
            <a:endParaRPr lang="ru-RU" sz="1600" dirty="0"/>
          </a:p>
        </p:txBody>
      </p:sp>
      <p:sp>
        <p:nvSpPr>
          <p:cNvPr id="9" name="TextBox 8">
            <a:hlinkClick r:id="rId6" action="ppaction://hlinksldjump"/>
          </p:cNvPr>
          <p:cNvSpPr txBox="1"/>
          <p:nvPr/>
        </p:nvSpPr>
        <p:spPr>
          <a:xfrm>
            <a:off x="3128524" y="2679191"/>
            <a:ext cx="2590800" cy="584775"/>
          </a:xfrm>
          <a:prstGeom prst="rect">
            <a:avLst/>
          </a:prstGeom>
          <a:solidFill>
            <a:schemeClr val="accent6">
              <a:alpha val="91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/>
              <a:t>Янчевецкий</a:t>
            </a:r>
            <a:r>
              <a:rPr lang="ru-RU" sz="1600" b="1" dirty="0" smtClean="0"/>
              <a:t> </a:t>
            </a:r>
          </a:p>
          <a:p>
            <a:pPr algn="ctr"/>
            <a:r>
              <a:rPr lang="ru-RU" sz="1600" b="1" dirty="0" smtClean="0"/>
              <a:t>Дмитрий Григорьевич</a:t>
            </a:r>
            <a:endParaRPr lang="ru-RU" sz="1600" dirty="0"/>
          </a:p>
        </p:txBody>
      </p:sp>
      <p:sp>
        <p:nvSpPr>
          <p:cNvPr id="10" name="TextBox 9">
            <a:hlinkClick r:id="rId7" action="ppaction://hlinksldjump"/>
          </p:cNvPr>
          <p:cNvSpPr txBox="1"/>
          <p:nvPr/>
        </p:nvSpPr>
        <p:spPr>
          <a:xfrm>
            <a:off x="6131684" y="2679191"/>
            <a:ext cx="2590800" cy="584775"/>
          </a:xfrm>
          <a:prstGeom prst="rect">
            <a:avLst/>
          </a:prstGeom>
          <a:solidFill>
            <a:schemeClr val="accent6">
              <a:alpha val="91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Пржевальский</a:t>
            </a:r>
          </a:p>
          <a:p>
            <a:pPr algn="ctr"/>
            <a:r>
              <a:rPr lang="ru-RU" sz="1600" b="1" dirty="0" smtClean="0"/>
              <a:t>Николай Михайлович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69" y="3358675"/>
            <a:ext cx="1749704" cy="2773920"/>
          </a:xfrm>
          <a:prstGeom prst="rect">
            <a:avLst/>
          </a:prstGeom>
        </p:spPr>
      </p:pic>
      <p:sp>
        <p:nvSpPr>
          <p:cNvPr id="12" name="TextBox 11">
            <a:hlinkClick r:id="rId9" action="ppaction://hlinksldjump"/>
          </p:cNvPr>
          <p:cNvSpPr txBox="1"/>
          <p:nvPr/>
        </p:nvSpPr>
        <p:spPr>
          <a:xfrm>
            <a:off x="113033" y="6202920"/>
            <a:ext cx="2590800" cy="584775"/>
          </a:xfrm>
          <a:prstGeom prst="rect">
            <a:avLst/>
          </a:prstGeom>
          <a:solidFill>
            <a:schemeClr val="accent6">
              <a:alpha val="91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Крашенинников</a:t>
            </a:r>
          </a:p>
          <a:p>
            <a:pPr algn="ctr"/>
            <a:r>
              <a:rPr lang="ru-RU" sz="1600" b="1" dirty="0" smtClean="0"/>
              <a:t>Степан</a:t>
            </a:r>
            <a:r>
              <a:rPr lang="en-US" sz="1600" b="1" dirty="0" smtClean="0"/>
              <a:t> </a:t>
            </a:r>
            <a:r>
              <a:rPr lang="ru-RU" sz="1600" b="1" dirty="0" smtClean="0"/>
              <a:t>Петрович</a:t>
            </a:r>
            <a:endParaRPr lang="ru-RU" sz="1600" dirty="0"/>
          </a:p>
        </p:txBody>
      </p:sp>
      <p:pic>
        <p:nvPicPr>
          <p:cNvPr id="13" name="Picture 7" descr="F:\Домашнее задание\Географич журнал\серия94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3684" y="3349770"/>
            <a:ext cx="1748163" cy="2743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4" name="TextBox 13">
            <a:hlinkClick r:id="rId11" action="ppaction://hlinksldjump"/>
          </p:cNvPr>
          <p:cNvSpPr txBox="1"/>
          <p:nvPr/>
        </p:nvSpPr>
        <p:spPr>
          <a:xfrm>
            <a:off x="3212365" y="6157438"/>
            <a:ext cx="2590800" cy="584775"/>
          </a:xfrm>
          <a:prstGeom prst="rect">
            <a:avLst/>
          </a:prstGeom>
          <a:solidFill>
            <a:schemeClr val="accent6">
              <a:alpha val="91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/>
              <a:t>Цыбиков</a:t>
            </a:r>
            <a:endParaRPr lang="ru-RU" sz="1600" b="1" dirty="0" smtClean="0"/>
          </a:p>
          <a:p>
            <a:pPr algn="ctr"/>
            <a:r>
              <a:rPr lang="ru-RU" sz="1600" b="1" dirty="0" err="1" smtClean="0"/>
              <a:t>Гомбожаб</a:t>
            </a:r>
            <a:r>
              <a:rPr lang="en-US" sz="1600" b="1" dirty="0"/>
              <a:t> </a:t>
            </a:r>
            <a:r>
              <a:rPr lang="ru-RU" sz="1600" b="1" dirty="0" err="1" smtClean="0"/>
              <a:t>Цэбекович</a:t>
            </a:r>
            <a:endParaRPr lang="ru-RU" sz="1600" dirty="0"/>
          </a:p>
        </p:txBody>
      </p:sp>
      <p:pic>
        <p:nvPicPr>
          <p:cNvPr id="15" name="Picture 3" descr="F:\Домашнее задание\Географич журнал\серия935.jpg"/>
          <p:cNvPicPr>
            <a:picLocks noChangeAspect="1" noChangeArrowheads="1"/>
          </p:cNvPicPr>
          <p:nvPr/>
        </p:nvPicPr>
        <p:blipFill>
          <a:blip r:embed="rId12" cstate="print"/>
          <a:srcRect l="292" b="1037"/>
          <a:stretch>
            <a:fillRect/>
          </a:stretch>
        </p:blipFill>
        <p:spPr bwMode="auto">
          <a:xfrm>
            <a:off x="6554003" y="3331021"/>
            <a:ext cx="1746161" cy="27522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6" name="TextBox 15">
            <a:hlinkClick r:id="rId13" action="ppaction://hlinksldjump"/>
          </p:cNvPr>
          <p:cNvSpPr txBox="1"/>
          <p:nvPr/>
        </p:nvSpPr>
        <p:spPr>
          <a:xfrm>
            <a:off x="6311697" y="6148517"/>
            <a:ext cx="2590800" cy="584775"/>
          </a:xfrm>
          <a:prstGeom prst="rect">
            <a:avLst/>
          </a:prstGeom>
          <a:solidFill>
            <a:schemeClr val="accent6">
              <a:alpha val="92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Обручев Владимир Афанасьевич</a:t>
            </a:r>
            <a:endParaRPr lang="ru-RU" sz="1600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43869" y="12192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омой 18">
            <a:hlinkClick r:id="rId14" action="ppaction://hlinksldjump" highlightClick="1"/>
          </p:cNvPr>
          <p:cNvSpPr/>
          <p:nvPr/>
        </p:nvSpPr>
        <p:spPr>
          <a:xfrm>
            <a:off x="43869" y="638216"/>
            <a:ext cx="533400" cy="381000"/>
          </a:xfrm>
          <a:prstGeom prst="actionButtonHome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Домашнее задание\Географич журнал\серия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442" y="990600"/>
            <a:ext cx="1602482" cy="25145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6867" name="Picture 3" descr="F:\Домашнее задание\Географич журнал\серия9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13" y="381000"/>
            <a:ext cx="1583454" cy="2514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6868" name="Picture 4" descr="F:\Домашнее задание\Географич журнал\серия931.jpg"/>
          <p:cNvPicPr>
            <a:picLocks noChangeAspect="1" noChangeArrowheads="1"/>
          </p:cNvPicPr>
          <p:nvPr/>
        </p:nvPicPr>
        <p:blipFill>
          <a:blip r:embed="rId4" cstate="print"/>
          <a:srcRect b="1037"/>
          <a:stretch>
            <a:fillRect/>
          </a:stretch>
        </p:blipFill>
        <p:spPr bwMode="auto">
          <a:xfrm>
            <a:off x="3657600" y="2438400"/>
            <a:ext cx="1697355" cy="2514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6869" name="Picture 5" descr="F:\Домашнее задание\Географич журнал\серия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5210" y="3091047"/>
            <a:ext cx="1579349" cy="24715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TextBox 6">
            <a:hlinkClick r:id="rId6" action="ppaction://hlinksldjump"/>
          </p:cNvPr>
          <p:cNvSpPr txBox="1"/>
          <p:nvPr/>
        </p:nvSpPr>
        <p:spPr>
          <a:xfrm>
            <a:off x="185057" y="3126313"/>
            <a:ext cx="1447800" cy="11387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Фердинанд Петрович Врангель</a:t>
            </a:r>
          </a:p>
          <a:p>
            <a:pPr algn="ctr"/>
            <a:endParaRPr lang="ru-RU" sz="800" b="1" dirty="0" smtClean="0"/>
          </a:p>
        </p:txBody>
      </p:sp>
      <p:sp>
        <p:nvSpPr>
          <p:cNvPr id="8" name="TextBox 7">
            <a:hlinkClick r:id="rId7" action="ppaction://hlinksldjump"/>
          </p:cNvPr>
          <p:cNvSpPr txBox="1"/>
          <p:nvPr/>
        </p:nvSpPr>
        <p:spPr>
          <a:xfrm>
            <a:off x="1794383" y="3583512"/>
            <a:ext cx="1752600" cy="11387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/>
              <a:t>Витус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Йонассен</a:t>
            </a:r>
            <a:r>
              <a:rPr lang="ru-RU" sz="2000" b="1" i="1" dirty="0" smtClean="0"/>
              <a:t> Беринг</a:t>
            </a:r>
          </a:p>
          <a:p>
            <a:pPr algn="ctr"/>
            <a:endParaRPr lang="ru-RU" sz="800" b="1" dirty="0" smtClean="0"/>
          </a:p>
        </p:txBody>
      </p:sp>
      <p:sp>
        <p:nvSpPr>
          <p:cNvPr id="9" name="TextBox 8">
            <a:hlinkClick r:id="rId8" action="ppaction://hlinksldjump"/>
          </p:cNvPr>
          <p:cNvSpPr txBox="1"/>
          <p:nvPr/>
        </p:nvSpPr>
        <p:spPr>
          <a:xfrm>
            <a:off x="3657600" y="5029200"/>
            <a:ext cx="1600200" cy="11387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Василий Михайлович Головнин</a:t>
            </a:r>
          </a:p>
          <a:p>
            <a:pPr algn="ctr"/>
            <a:endParaRPr lang="ru-RU" sz="800" b="1" dirty="0" smtClean="0"/>
          </a:p>
        </p:txBody>
      </p:sp>
      <p:sp>
        <p:nvSpPr>
          <p:cNvPr id="10" name="TextBox 9">
            <a:hlinkClick r:id="rId9" action="ppaction://hlinksldjump"/>
          </p:cNvPr>
          <p:cNvSpPr txBox="1"/>
          <p:nvPr/>
        </p:nvSpPr>
        <p:spPr>
          <a:xfrm>
            <a:off x="5365381" y="5598586"/>
            <a:ext cx="1905000" cy="11387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/>
              <a:t>Фаддей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Фаддеевич</a:t>
            </a:r>
            <a:r>
              <a:rPr lang="ru-RU" sz="2000" b="1" i="1" dirty="0" smtClean="0"/>
              <a:t> Беллинсгаузен</a:t>
            </a:r>
          </a:p>
          <a:p>
            <a:pPr algn="ctr"/>
            <a:endParaRPr lang="ru-RU" sz="800" b="1" dirty="0" smtClean="0"/>
          </a:p>
        </p:txBody>
      </p:sp>
      <p:pic>
        <p:nvPicPr>
          <p:cNvPr id="36865" name="Picture 1" descr="C:\Documents and Settings\Admin\Рабочий стол\Рабочая папка\сканы обложек\серия93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79698" y="543791"/>
            <a:ext cx="1583453" cy="25145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2" name="TextBox 11">
            <a:hlinkClick r:id="rId11" action="ppaction://hlinksldjump"/>
          </p:cNvPr>
          <p:cNvSpPr txBox="1"/>
          <p:nvPr/>
        </p:nvSpPr>
        <p:spPr>
          <a:xfrm>
            <a:off x="7379698" y="3198936"/>
            <a:ext cx="1600200" cy="11387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Макаров</a:t>
            </a:r>
          </a:p>
          <a:p>
            <a:pPr algn="ctr"/>
            <a:r>
              <a:rPr lang="ru-RU" sz="2000" b="1" i="1" dirty="0" smtClean="0"/>
              <a:t>Степан</a:t>
            </a:r>
          </a:p>
          <a:p>
            <a:pPr algn="ctr"/>
            <a:r>
              <a:rPr lang="ru-RU" sz="2000" b="1" i="1" dirty="0" smtClean="0"/>
              <a:t>Осипович</a:t>
            </a:r>
          </a:p>
          <a:p>
            <a:pPr algn="ctr"/>
            <a:endParaRPr lang="ru-RU" sz="800" b="1" dirty="0" smtClean="0"/>
          </a:p>
        </p:txBody>
      </p:sp>
      <p:sp>
        <p:nvSpPr>
          <p:cNvPr id="13" name="Управляющая кнопка: назад 12">
            <a:hlinkClick r:id="rId12" action="ppaction://hlinksldjump" highlightClick="1"/>
          </p:cNvPr>
          <p:cNvSpPr/>
          <p:nvPr/>
        </p:nvSpPr>
        <p:spPr>
          <a:xfrm>
            <a:off x="4299964" y="1023649"/>
            <a:ext cx="533400" cy="381000"/>
          </a:xfrm>
          <a:prstGeom prst="actionButtonBackPrevious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омой 13">
            <a:hlinkClick r:id="rId12" action="ppaction://hlinksldjump" highlightClick="1"/>
          </p:cNvPr>
          <p:cNvSpPr/>
          <p:nvPr/>
        </p:nvSpPr>
        <p:spPr>
          <a:xfrm>
            <a:off x="4299964" y="1539945"/>
            <a:ext cx="533400" cy="381000"/>
          </a:xfrm>
          <a:prstGeom prst="actionButtonHome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min\Рабочий стол\Географич журнал\серия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3002" y="1943100"/>
            <a:ext cx="1505362" cy="2362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9938" name="Picture 2" descr="C:\Documents and Settings\Admin\Рабочий стол\Географич журнал\серия940.jpg"/>
          <p:cNvPicPr>
            <a:picLocks noChangeAspect="1" noChangeArrowheads="1"/>
          </p:cNvPicPr>
          <p:nvPr/>
        </p:nvPicPr>
        <p:blipFill>
          <a:blip r:embed="rId3" cstate="print"/>
          <a:srcRect b="1037"/>
          <a:stretch>
            <a:fillRect/>
          </a:stretch>
        </p:blipFill>
        <p:spPr bwMode="auto">
          <a:xfrm>
            <a:off x="457200" y="565827"/>
            <a:ext cx="1524000" cy="23950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9939" name="Picture 3" descr="C:\Documents and Settings\Admin\Рабочий стол\Географич журнал\серия936.jpg"/>
          <p:cNvPicPr>
            <a:picLocks noChangeAspect="1" noChangeArrowheads="1"/>
          </p:cNvPicPr>
          <p:nvPr/>
        </p:nvPicPr>
        <p:blipFill>
          <a:blip r:embed="rId4" cstate="print"/>
          <a:srcRect b="1037"/>
          <a:stretch>
            <a:fillRect/>
          </a:stretch>
        </p:blipFill>
        <p:spPr bwMode="auto">
          <a:xfrm>
            <a:off x="7177831" y="565827"/>
            <a:ext cx="1503073" cy="2362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9940" name="Picture 4" descr="C:\Documents and Settings\Admin\Рабочий стол\Географич журнал\серия934.jpg"/>
          <p:cNvPicPr>
            <a:picLocks noChangeAspect="1" noChangeArrowheads="1"/>
          </p:cNvPicPr>
          <p:nvPr/>
        </p:nvPicPr>
        <p:blipFill>
          <a:blip r:embed="rId5" cstate="print"/>
          <a:srcRect b="1037"/>
          <a:stretch>
            <a:fillRect/>
          </a:stretch>
        </p:blipFill>
        <p:spPr bwMode="auto">
          <a:xfrm>
            <a:off x="2570040" y="1970782"/>
            <a:ext cx="1551560" cy="2438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6" name="TextBox 5">
            <a:hlinkClick r:id="rId6" action="ppaction://hlinksldjump"/>
          </p:cNvPr>
          <p:cNvSpPr txBox="1"/>
          <p:nvPr/>
        </p:nvSpPr>
        <p:spPr>
          <a:xfrm>
            <a:off x="152400" y="3189982"/>
            <a:ext cx="2133600" cy="1077218"/>
          </a:xfrm>
          <a:prstGeom prst="rect">
            <a:avLst/>
          </a:prstGeom>
          <a:solidFill>
            <a:schemeClr val="accent3">
              <a:alpha val="83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Миклухо-Маклай</a:t>
            </a:r>
          </a:p>
          <a:p>
            <a:pPr algn="ctr"/>
            <a:r>
              <a:rPr lang="ru-RU" sz="2000" b="1" dirty="0" smtClean="0"/>
              <a:t>Николай</a:t>
            </a:r>
          </a:p>
          <a:p>
            <a:pPr algn="ctr"/>
            <a:r>
              <a:rPr lang="ru-RU" sz="2000" b="1" dirty="0" smtClean="0"/>
              <a:t>Николаевич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7" name="TextBox 6">
            <a:hlinkClick r:id="rId7" action="ppaction://hlinksldjump"/>
          </p:cNvPr>
          <p:cNvSpPr txBox="1"/>
          <p:nvPr/>
        </p:nvSpPr>
        <p:spPr>
          <a:xfrm>
            <a:off x="2286000" y="4638249"/>
            <a:ext cx="1981200" cy="1015663"/>
          </a:xfrm>
          <a:prstGeom prst="rect">
            <a:avLst/>
          </a:prstGeom>
          <a:solidFill>
            <a:schemeClr val="accent3">
              <a:alpha val="83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Крузенштерн</a:t>
            </a:r>
          </a:p>
          <a:p>
            <a:pPr algn="ctr"/>
            <a:r>
              <a:rPr lang="ru-RU" sz="2000" b="1" dirty="0" smtClean="0"/>
              <a:t>Иван</a:t>
            </a:r>
          </a:p>
          <a:p>
            <a:pPr algn="ctr"/>
            <a:r>
              <a:rPr lang="ru-RU" sz="2000" b="1" dirty="0" smtClean="0"/>
              <a:t>Фёдорович</a:t>
            </a:r>
            <a:endParaRPr lang="ru-RU" sz="2400" dirty="0"/>
          </a:p>
        </p:txBody>
      </p:sp>
      <p:sp>
        <p:nvSpPr>
          <p:cNvPr id="8" name="TextBox 7">
            <a:hlinkClick r:id="rId8" action="ppaction://hlinksldjump"/>
          </p:cNvPr>
          <p:cNvSpPr txBox="1"/>
          <p:nvPr/>
        </p:nvSpPr>
        <p:spPr>
          <a:xfrm>
            <a:off x="4791281" y="4688919"/>
            <a:ext cx="1981200" cy="954107"/>
          </a:xfrm>
          <a:prstGeom prst="rect">
            <a:avLst/>
          </a:prstGeom>
          <a:solidFill>
            <a:schemeClr val="accent3">
              <a:alpha val="83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800" b="1" dirty="0" smtClean="0"/>
          </a:p>
          <a:p>
            <a:pPr algn="ctr"/>
            <a:r>
              <a:rPr lang="ru-RU" sz="2000" b="1" dirty="0" smtClean="0"/>
              <a:t>Никитин</a:t>
            </a:r>
          </a:p>
          <a:p>
            <a:pPr algn="ctr"/>
            <a:r>
              <a:rPr lang="ru-RU" sz="2000" b="1" dirty="0" smtClean="0"/>
              <a:t>Афанасий</a:t>
            </a:r>
          </a:p>
          <a:p>
            <a:pPr algn="ctr"/>
            <a:endParaRPr lang="ru-RU" sz="800" dirty="0"/>
          </a:p>
        </p:txBody>
      </p:sp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6934200" y="3124200"/>
            <a:ext cx="1981200" cy="1015663"/>
          </a:xfrm>
          <a:prstGeom prst="rect">
            <a:avLst/>
          </a:prstGeom>
          <a:solidFill>
            <a:schemeClr val="accent3">
              <a:alpha val="83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Гончаров</a:t>
            </a:r>
          </a:p>
          <a:p>
            <a:pPr algn="ctr"/>
            <a:r>
              <a:rPr lang="ru-RU" sz="2000" b="1" dirty="0" smtClean="0"/>
              <a:t>Иван</a:t>
            </a:r>
          </a:p>
          <a:p>
            <a:pPr algn="ctr"/>
            <a:r>
              <a:rPr lang="ru-RU" sz="2000" b="1" dirty="0" smtClean="0"/>
              <a:t>Александрович</a:t>
            </a:r>
            <a:endParaRPr lang="ru-RU" sz="2400" dirty="0"/>
          </a:p>
        </p:txBody>
      </p:sp>
      <p:sp>
        <p:nvSpPr>
          <p:cNvPr id="10" name="Управляющая кнопка: назад 9">
            <a:hlinkClick r:id="rId10" action="ppaction://hlinksldjump" highlightClick="1"/>
          </p:cNvPr>
          <p:cNvSpPr/>
          <p:nvPr/>
        </p:nvSpPr>
        <p:spPr>
          <a:xfrm>
            <a:off x="762000" y="4953000"/>
            <a:ext cx="533400" cy="381000"/>
          </a:xfrm>
          <a:prstGeom prst="actionButtonBackPrevious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rId10" action="ppaction://hlinksldjump" highlightClick="1"/>
          </p:cNvPr>
          <p:cNvSpPr/>
          <p:nvPr/>
        </p:nvSpPr>
        <p:spPr>
          <a:xfrm>
            <a:off x="762000" y="5469296"/>
            <a:ext cx="533400" cy="381000"/>
          </a:xfrm>
          <a:prstGeom prst="actionButtonHome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1600" y="375405"/>
            <a:ext cx="3657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Издание об истории Тибета и Лхасы начала ХХ в, о природе и традициях местных жителей. Книга иллюстрирована рисунками, картинами, фотографиями и картами. В конце книги представлен  словарь тибетских слов. Рекомендуется для любителей путешествий, буддистов и поклонников этой страны. </a:t>
            </a:r>
            <a:endParaRPr lang="ru-RU" sz="24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Picture 1" descr="F:\Домашнее задание\Географич журнал\серия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42104"/>
            <a:ext cx="2017266" cy="31654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Прямоугольник 2"/>
          <p:cNvSpPr/>
          <p:nvPr/>
        </p:nvSpPr>
        <p:spPr>
          <a:xfrm>
            <a:off x="304800" y="3505200"/>
            <a:ext cx="4572000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Ц93</a:t>
            </a:r>
          </a:p>
          <a:p>
            <a:r>
              <a:rPr lang="ru-RU" b="1" dirty="0" err="1"/>
              <a:t>Цыбиков</a:t>
            </a:r>
            <a:r>
              <a:rPr lang="ru-RU" b="1" dirty="0"/>
              <a:t>, </a:t>
            </a:r>
            <a:r>
              <a:rPr lang="ru-RU" b="1" dirty="0" err="1"/>
              <a:t>Гомбожаб</a:t>
            </a:r>
            <a:r>
              <a:rPr lang="ru-RU" b="1" dirty="0"/>
              <a:t> </a:t>
            </a:r>
            <a:r>
              <a:rPr lang="ru-RU" b="1" dirty="0" err="1"/>
              <a:t>Цэбекович</a:t>
            </a:r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 Буддист-паломник </a:t>
            </a:r>
            <a:r>
              <a:rPr lang="ru-RU" dirty="0"/>
              <a:t>у святынь Тибета / Г. Ц. </a:t>
            </a:r>
            <a:r>
              <a:rPr lang="ru-RU" dirty="0" err="1"/>
              <a:t>Цыбиков</a:t>
            </a:r>
            <a:r>
              <a:rPr lang="ru-RU" dirty="0"/>
              <a:t> ; ред. А. </a:t>
            </a:r>
            <a:r>
              <a:rPr lang="ru-RU" dirty="0" err="1"/>
              <a:t>Жемерова</a:t>
            </a:r>
            <a:r>
              <a:rPr lang="ru-RU" dirty="0"/>
              <a:t>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- 473, [7] с. : </a:t>
            </a:r>
            <a:r>
              <a:rPr lang="ru-RU" dirty="0" err="1"/>
              <a:t>портр</a:t>
            </a:r>
            <a:r>
              <a:rPr lang="ru-RU" dirty="0"/>
              <a:t>., ил., </a:t>
            </a:r>
            <a:r>
              <a:rPr lang="ru-RU" dirty="0" err="1"/>
              <a:t>м.карты</a:t>
            </a:r>
            <a:r>
              <a:rPr lang="ru-RU" dirty="0"/>
              <a:t>. - (Великие русские путешественники)</a:t>
            </a:r>
          </a:p>
          <a:p>
            <a:pPr algn="just"/>
            <a:endParaRPr lang="ru-RU" dirty="0"/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228600" y="357110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304800" y="1343841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внутренняя память 2"/>
          <p:cNvSpPr/>
          <p:nvPr/>
        </p:nvSpPr>
        <p:spPr>
          <a:xfrm>
            <a:off x="2615551" y="160338"/>
            <a:ext cx="6172200" cy="6545262"/>
          </a:xfrm>
          <a:prstGeom prst="flowChartInternalStorage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3364851" y="457200"/>
            <a:ext cx="54102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u="sng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Цыбиков</a:t>
            </a:r>
            <a:r>
              <a:rPr lang="ru-RU" sz="2800" b="1" u="sng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Гомбожаб</a:t>
            </a:r>
            <a:r>
              <a:rPr lang="ru-RU" sz="2800" b="1" u="sng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Цэбекович</a:t>
            </a:r>
            <a:endParaRPr lang="ru-RU" sz="2800" b="1" u="sng" dirty="0" smtClean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описал свои приключения экспедиции на Тибет в конце </a:t>
            </a:r>
            <a:r>
              <a:rPr lang="en-US" sz="28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IX </a:t>
            </a:r>
            <a:r>
              <a:rPr lang="ru-RU" sz="28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- начале</a:t>
            </a:r>
            <a:r>
              <a:rPr lang="en-US" sz="28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XX</a:t>
            </a:r>
            <a:r>
              <a:rPr lang="ru-RU" sz="28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 веков. Прекрасный этнограф, </a:t>
            </a:r>
            <a:r>
              <a:rPr lang="ru-RU" sz="28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тибетолог</a:t>
            </a:r>
            <a:r>
              <a:rPr lang="ru-RU" sz="28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буддолог</a:t>
            </a:r>
            <a:r>
              <a:rPr lang="ru-RU" sz="28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, востоковед, монголист, государственный и общественный деятель Российской империи, СССР и Монголии, переводчик, профессор ряда университетов. Автор прославился как первый фотограф Лхасы и Центрального Тибета. </a:t>
            </a:r>
            <a:endParaRPr lang="ru-RU" sz="28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AutoShape 2" descr="&amp;TScy;&amp;ycy;&amp;bcy;&amp;icy;&amp;kcy;&amp;ocy;&amp;vcy; &amp;Gcy;&amp;ocy;&amp;mcy;&amp;bcy;&amp;ocy;&amp;zhcy;&amp;acy;&amp;bcy;.jpg"/>
          <p:cNvSpPr>
            <a:spLocks noChangeAspect="1" noChangeArrowheads="1"/>
          </p:cNvSpPr>
          <p:nvPr/>
        </p:nvSpPr>
        <p:spPr bwMode="auto">
          <a:xfrm>
            <a:off x="155575" y="-1104900"/>
            <a:ext cx="1905000" cy="2305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&amp;TScy;&amp;ycy;&amp;bcy;&amp;icy;&amp;kcy;&amp;ocy;&amp;vcy; &amp;Gcy;&amp;ocy;&amp;mcy;&amp;bcy;&amp;ocy;&amp;zhcy;&amp;acy;&amp;bcy;.jpg"/>
          <p:cNvSpPr>
            <a:spLocks noChangeAspect="1" noChangeArrowheads="1"/>
          </p:cNvSpPr>
          <p:nvPr/>
        </p:nvSpPr>
        <p:spPr bwMode="auto">
          <a:xfrm>
            <a:off x="155575" y="-1104900"/>
            <a:ext cx="1905000" cy="2305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&amp;TScy;&amp;ycy;&amp;bcy;&amp;icy;&amp;kcy;&amp;ocy;&amp;vcy; &amp;Gcy;&amp;ocy;&amp;mcy;&amp;bcy;&amp;ocy;&amp;zhcy;&amp;acy;&amp;bcy;.jpg"/>
          <p:cNvSpPr>
            <a:spLocks noChangeAspect="1" noChangeArrowheads="1"/>
          </p:cNvSpPr>
          <p:nvPr/>
        </p:nvSpPr>
        <p:spPr bwMode="auto">
          <a:xfrm>
            <a:off x="0" y="-1981200"/>
            <a:ext cx="4238625" cy="5124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https://upload.wikimedia.org/wikipedia/commons/thumb/8/8f/%D0%A6%D1%8B%D0%B1%D0%B8%D0%BA%D0%BE%D0%B2_%D0%93%D0%BE%D0%BC%D0%B1%D0%BE%D0%B6%D0%B0%D0%B1.jpg/300px-%D0%A6%D1%8B%D0%B1%D0%B8%D0%BA%D0%BE%D0%B2_%D0%93%D0%BE%D0%BC%D0%B1%D0%BE%D0%B6%D0%B0%D0%B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2"/>
          <a:srcRect l="35000" t="28906" r="35938" b="27735"/>
          <a:stretch>
            <a:fillRect/>
          </a:stretch>
        </p:blipFill>
        <p:spPr bwMode="auto">
          <a:xfrm>
            <a:off x="155575" y="228601"/>
            <a:ext cx="2323070" cy="27726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304800" y="32766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Домашнее задание\Географич журнал\серия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8125" y="228600"/>
            <a:ext cx="1905000" cy="30252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Прямоугольник 2"/>
          <p:cNvSpPr/>
          <p:nvPr/>
        </p:nvSpPr>
        <p:spPr>
          <a:xfrm>
            <a:off x="4953000" y="304800"/>
            <a:ext cx="39624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Семенов-Тян-Шанский Петр Петрович Путешествие в Тян-Шань</a:t>
            </a:r>
          </a:p>
          <a:p>
            <a:pPr eaLnBrk="0" hangingPunct="0"/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Эта книга изобилует подробностями о природе региона, о внешнем виде, быте и нравах населения. Издание иллюстрировано картинами,</a:t>
            </a:r>
          </a:p>
          <a:p>
            <a:pPr eaLnBrk="0" hangingPunct="0"/>
            <a:r>
              <a:rPr lang="ru-RU" sz="2400" b="1" dirty="0" smtClean="0">
                <a:ln>
                  <a:solidFill>
                    <a:srgbClr val="990033"/>
                  </a:solidFill>
                </a:ln>
                <a:latin typeface="Times New Roman" pitchFamily="18" charset="0"/>
                <a:cs typeface="Times New Roman" pitchFamily="18" charset="0"/>
              </a:rPr>
              <a:t>рисунками и старинными фотографиями, рассчитано на всех, кто интересуется географией и историей России, содержательными и достоверными рассказами об уголках нашей Земли.</a:t>
            </a:r>
            <a:endParaRPr lang="ru-RU" sz="2400" b="1" dirty="0">
              <a:ln>
                <a:solidFill>
                  <a:srgbClr val="990033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700" y="3352800"/>
            <a:ext cx="4572000" cy="31393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26.89</a:t>
            </a:r>
          </a:p>
          <a:p>
            <a:r>
              <a:rPr lang="ru-RU" b="1" dirty="0"/>
              <a:t>С30</a:t>
            </a:r>
          </a:p>
          <a:p>
            <a:r>
              <a:rPr lang="ru-RU" b="1" dirty="0"/>
              <a:t>Семенов-Тян-Шанский, Петр Петрович</a:t>
            </a:r>
            <a:r>
              <a:rPr lang="ru-RU" dirty="0"/>
              <a:t> </a:t>
            </a:r>
            <a:r>
              <a:rPr lang="ru-RU" dirty="0" smtClean="0"/>
              <a:t>     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 Путешествие </a:t>
            </a:r>
            <a:r>
              <a:rPr lang="ru-RU" dirty="0"/>
              <a:t>в Тянь-Шань : с приложением очерков «Небесный хребет и </a:t>
            </a:r>
            <a:r>
              <a:rPr lang="ru-RU" dirty="0" err="1"/>
              <a:t>Заилийский</a:t>
            </a:r>
            <a:r>
              <a:rPr lang="ru-RU" dirty="0"/>
              <a:t> край» и «Сибирь»/ П. П. Семенов-Тян-Шанский ; ред. А. </a:t>
            </a:r>
            <a:r>
              <a:rPr lang="ru-RU" dirty="0" err="1"/>
              <a:t>Жемерова</a:t>
            </a:r>
            <a:r>
              <a:rPr lang="ru-RU" dirty="0"/>
              <a:t> ; Рус. географ. о-во. - Москва : </a:t>
            </a:r>
            <a:r>
              <a:rPr lang="ru-RU" dirty="0" err="1"/>
              <a:t>Эксмо</a:t>
            </a:r>
            <a:r>
              <a:rPr lang="ru-RU" dirty="0"/>
              <a:t> : Око Медиа, 2015. - 473, [7] с. : </a:t>
            </a:r>
            <a:r>
              <a:rPr lang="ru-RU" dirty="0" err="1"/>
              <a:t>портр</a:t>
            </a:r>
            <a:r>
              <a:rPr lang="ru-RU" dirty="0"/>
              <a:t>., ил., </a:t>
            </a:r>
            <a:r>
              <a:rPr lang="ru-RU" dirty="0" err="1"/>
              <a:t>м.карты</a:t>
            </a:r>
            <a:r>
              <a:rPr lang="ru-RU" dirty="0"/>
              <a:t>. - (Великие русские путешественники)</a:t>
            </a: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266700" y="228600"/>
            <a:ext cx="22860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Краткая справка о путешественнике</a:t>
            </a:r>
            <a:endParaRPr lang="ru-RU" b="1" dirty="0"/>
          </a:p>
        </p:txBody>
      </p:sp>
      <p:sp>
        <p:nvSpPr>
          <p:cNvPr id="6" name="Управляющая кнопка: назад 5">
            <a:hlinkClick r:id="rId4" action="ppaction://hlinksldjump" highlightClick="1"/>
          </p:cNvPr>
          <p:cNvSpPr/>
          <p:nvPr/>
        </p:nvSpPr>
        <p:spPr>
          <a:xfrm>
            <a:off x="268288" y="1143000"/>
            <a:ext cx="533400" cy="3810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3333</TotalTime>
  <Words>2750</Words>
  <Application>Microsoft Office PowerPoint</Application>
  <PresentationFormat>Экран (4:3)</PresentationFormat>
  <Paragraphs>230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Impact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Второй</cp:lastModifiedBy>
  <cp:revision>645</cp:revision>
  <dcterms:modified xsi:type="dcterms:W3CDTF">2015-11-20T08:55:30Z</dcterms:modified>
</cp:coreProperties>
</file>