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84" r:id="rId2"/>
    <p:sldId id="281" r:id="rId3"/>
    <p:sldId id="263" r:id="rId4"/>
    <p:sldId id="259" r:id="rId5"/>
    <p:sldId id="260" r:id="rId6"/>
    <p:sldId id="261" r:id="rId7"/>
    <p:sldId id="264" r:id="rId8"/>
    <p:sldId id="257" r:id="rId9"/>
    <p:sldId id="283" r:id="rId10"/>
    <p:sldId id="265" r:id="rId11"/>
    <p:sldId id="266" r:id="rId12"/>
    <p:sldId id="268" r:id="rId13"/>
    <p:sldId id="269" r:id="rId14"/>
    <p:sldId id="270" r:id="rId15"/>
    <p:sldId id="271" r:id="rId16"/>
    <p:sldId id="282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FF7321-03C7-407B-B72E-C494B1F8100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0974A8-AD6F-447A-B09F-30780FCD224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Что? </a:t>
          </a:r>
          <a:endParaRPr lang="ru-RU" sz="1600" dirty="0">
            <a:solidFill>
              <a:schemeClr val="bg1"/>
            </a:solidFill>
          </a:endParaRPr>
        </a:p>
      </dgm:t>
    </dgm:pt>
    <dgm:pt modelId="{4B0A6719-F29E-4B27-84D3-96671F679615}" type="parTrans" cxnId="{1B7896BC-4AFC-4748-BC84-3C4289D36D83}">
      <dgm:prSet/>
      <dgm:spPr/>
      <dgm:t>
        <a:bodyPr/>
        <a:lstStyle/>
        <a:p>
          <a:endParaRPr lang="ru-RU" sz="1800">
            <a:solidFill>
              <a:schemeClr val="bg1"/>
            </a:solidFill>
          </a:endParaRPr>
        </a:p>
      </dgm:t>
    </dgm:pt>
    <dgm:pt modelId="{217D8AA2-D991-4895-B8AB-271E8C78F38E}" type="sibTrans" cxnId="{1B7896BC-4AFC-4748-BC84-3C4289D36D83}">
      <dgm:prSet/>
      <dgm:spPr/>
      <dgm:t>
        <a:bodyPr/>
        <a:lstStyle/>
        <a:p>
          <a:endParaRPr lang="ru-RU" sz="1800">
            <a:solidFill>
              <a:schemeClr val="bg1"/>
            </a:solidFill>
          </a:endParaRPr>
        </a:p>
      </dgm:t>
    </dgm:pt>
    <dgm:pt modelId="{3F7B97A2-50D7-4D9A-8E32-2855BDFA0B5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Как?</a:t>
          </a:r>
          <a:endParaRPr lang="ru-RU" sz="1600" dirty="0">
            <a:solidFill>
              <a:schemeClr val="bg1"/>
            </a:solidFill>
          </a:endParaRPr>
        </a:p>
      </dgm:t>
    </dgm:pt>
    <dgm:pt modelId="{8473D90D-1EA5-4835-9D23-791F57A3F863}" type="parTrans" cxnId="{5536507F-2FF5-4C49-B256-6530B8244FBE}">
      <dgm:prSet/>
      <dgm:spPr/>
      <dgm:t>
        <a:bodyPr/>
        <a:lstStyle/>
        <a:p>
          <a:endParaRPr lang="ru-RU" sz="1800">
            <a:solidFill>
              <a:schemeClr val="bg1"/>
            </a:solidFill>
          </a:endParaRPr>
        </a:p>
      </dgm:t>
    </dgm:pt>
    <dgm:pt modelId="{104E3C9D-3C3B-4339-A593-2F7A592F62D1}" type="sibTrans" cxnId="{5536507F-2FF5-4C49-B256-6530B8244FBE}">
      <dgm:prSet/>
      <dgm:spPr/>
      <dgm:t>
        <a:bodyPr/>
        <a:lstStyle/>
        <a:p>
          <a:endParaRPr lang="ru-RU" sz="1800">
            <a:solidFill>
              <a:schemeClr val="bg1"/>
            </a:solidFill>
          </a:endParaRPr>
        </a:p>
      </dgm:t>
    </dgm:pt>
    <dgm:pt modelId="{C0070519-95F0-4904-872C-BCAD455F642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Когда?</a:t>
          </a:r>
          <a:endParaRPr lang="ru-RU" sz="1600" dirty="0">
            <a:solidFill>
              <a:schemeClr val="bg1"/>
            </a:solidFill>
          </a:endParaRPr>
        </a:p>
      </dgm:t>
    </dgm:pt>
    <dgm:pt modelId="{1C72DC2A-2F9B-4702-8F8F-814EF5E02690}" type="parTrans" cxnId="{928DAC54-E79C-4974-868E-BBE89D5D042A}">
      <dgm:prSet/>
      <dgm:spPr/>
      <dgm:t>
        <a:bodyPr/>
        <a:lstStyle/>
        <a:p>
          <a:endParaRPr lang="ru-RU" sz="1800">
            <a:solidFill>
              <a:schemeClr val="bg1"/>
            </a:solidFill>
          </a:endParaRPr>
        </a:p>
      </dgm:t>
    </dgm:pt>
    <dgm:pt modelId="{CBEF6A14-15D8-449E-A7EB-692457EC0454}" type="sibTrans" cxnId="{928DAC54-E79C-4974-868E-BBE89D5D042A}">
      <dgm:prSet/>
      <dgm:spPr/>
      <dgm:t>
        <a:bodyPr/>
        <a:lstStyle/>
        <a:p>
          <a:endParaRPr lang="ru-RU" sz="1800">
            <a:solidFill>
              <a:schemeClr val="bg1"/>
            </a:solidFill>
          </a:endParaRPr>
        </a:p>
      </dgm:t>
    </dgm:pt>
    <dgm:pt modelId="{5088F784-8A09-45FD-BB7B-E011AE7237A7}">
      <dgm:prSet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Где?</a:t>
          </a:r>
          <a:endParaRPr lang="ru-RU" sz="1600" dirty="0">
            <a:solidFill>
              <a:schemeClr val="bg1"/>
            </a:solidFill>
          </a:endParaRPr>
        </a:p>
      </dgm:t>
    </dgm:pt>
    <dgm:pt modelId="{F65DB835-432D-450E-A869-EF12CFC1253C}" type="parTrans" cxnId="{3BA2137F-E304-4C7A-9F05-75AEF51D9352}">
      <dgm:prSet/>
      <dgm:spPr/>
      <dgm:t>
        <a:bodyPr/>
        <a:lstStyle/>
        <a:p>
          <a:endParaRPr lang="ru-RU" sz="1800">
            <a:solidFill>
              <a:schemeClr val="bg1"/>
            </a:solidFill>
          </a:endParaRPr>
        </a:p>
      </dgm:t>
    </dgm:pt>
    <dgm:pt modelId="{F2ADE6F9-2B95-42B8-A7F6-C9DD6E2982AE}" type="sibTrans" cxnId="{3BA2137F-E304-4C7A-9F05-75AEF51D9352}">
      <dgm:prSet/>
      <dgm:spPr/>
      <dgm:t>
        <a:bodyPr/>
        <a:lstStyle/>
        <a:p>
          <a:endParaRPr lang="ru-RU" sz="1800">
            <a:solidFill>
              <a:schemeClr val="bg1"/>
            </a:solidFill>
          </a:endParaRPr>
        </a:p>
      </dgm:t>
    </dgm:pt>
    <dgm:pt modelId="{F087E149-AE8B-4DC0-80BD-1773E9221DFB}">
      <dgm:prSet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Чем?</a:t>
          </a:r>
          <a:endParaRPr lang="ru-RU" sz="1600" dirty="0">
            <a:solidFill>
              <a:schemeClr val="bg1"/>
            </a:solidFill>
          </a:endParaRPr>
        </a:p>
      </dgm:t>
    </dgm:pt>
    <dgm:pt modelId="{4581091E-4DE4-46C1-B829-7E61AC6DCBD5}" type="parTrans" cxnId="{C10226F6-559B-46F5-AB4F-2469901EF8E1}">
      <dgm:prSet/>
      <dgm:spPr/>
      <dgm:t>
        <a:bodyPr/>
        <a:lstStyle/>
        <a:p>
          <a:endParaRPr lang="ru-RU" sz="1800">
            <a:solidFill>
              <a:schemeClr val="bg1"/>
            </a:solidFill>
          </a:endParaRPr>
        </a:p>
      </dgm:t>
    </dgm:pt>
    <dgm:pt modelId="{CB76D394-6B06-4475-8EA0-336781472140}" type="sibTrans" cxnId="{C10226F6-559B-46F5-AB4F-2469901EF8E1}">
      <dgm:prSet/>
      <dgm:spPr/>
      <dgm:t>
        <a:bodyPr/>
        <a:lstStyle/>
        <a:p>
          <a:endParaRPr lang="ru-RU" sz="1800">
            <a:solidFill>
              <a:schemeClr val="bg1"/>
            </a:solidFill>
          </a:endParaRPr>
        </a:p>
      </dgm:t>
    </dgm:pt>
    <dgm:pt modelId="{17309438-9CF3-4F74-95E3-290A966C051C}">
      <dgm:prSet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Зачем?</a:t>
          </a:r>
          <a:endParaRPr lang="ru-RU" sz="1600" dirty="0">
            <a:solidFill>
              <a:schemeClr val="bg1"/>
            </a:solidFill>
          </a:endParaRPr>
        </a:p>
      </dgm:t>
    </dgm:pt>
    <dgm:pt modelId="{1E03AD9F-8090-488F-ACA9-DA940DF05057}" type="parTrans" cxnId="{3AF01FE5-A70D-498D-A9C4-F28591A0A33A}">
      <dgm:prSet/>
      <dgm:spPr/>
      <dgm:t>
        <a:bodyPr/>
        <a:lstStyle/>
        <a:p>
          <a:endParaRPr lang="ru-RU" sz="1800">
            <a:solidFill>
              <a:schemeClr val="bg1"/>
            </a:solidFill>
          </a:endParaRPr>
        </a:p>
      </dgm:t>
    </dgm:pt>
    <dgm:pt modelId="{3F26E7BA-C79A-4C98-8C5C-4AD6B2F11D1A}" type="sibTrans" cxnId="{3AF01FE5-A70D-498D-A9C4-F28591A0A33A}">
      <dgm:prSet/>
      <dgm:spPr/>
      <dgm:t>
        <a:bodyPr/>
        <a:lstStyle/>
        <a:p>
          <a:endParaRPr lang="ru-RU" sz="1800">
            <a:solidFill>
              <a:schemeClr val="bg1"/>
            </a:solidFill>
          </a:endParaRPr>
        </a:p>
      </dgm:t>
    </dgm:pt>
    <dgm:pt modelId="{C54A35F4-E041-416D-8B68-2F9387044A50}">
      <dgm:prSet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Почему?</a:t>
          </a:r>
          <a:endParaRPr lang="ru-RU" sz="1400" dirty="0">
            <a:solidFill>
              <a:schemeClr val="bg1"/>
            </a:solidFill>
          </a:endParaRPr>
        </a:p>
      </dgm:t>
    </dgm:pt>
    <dgm:pt modelId="{AA6A6565-6537-4AA9-95A5-58672E03CDC0}" type="parTrans" cxnId="{4FE8EFEA-C5B8-4DE1-AAA2-E5735CBCDEF7}">
      <dgm:prSet/>
      <dgm:spPr/>
      <dgm:t>
        <a:bodyPr/>
        <a:lstStyle/>
        <a:p>
          <a:endParaRPr lang="ru-RU" sz="1800">
            <a:solidFill>
              <a:schemeClr val="bg1"/>
            </a:solidFill>
          </a:endParaRPr>
        </a:p>
      </dgm:t>
    </dgm:pt>
    <dgm:pt modelId="{AB13F0A8-8548-485B-B88C-9CDD557CC91D}" type="sibTrans" cxnId="{4FE8EFEA-C5B8-4DE1-AAA2-E5735CBCDEF7}">
      <dgm:prSet/>
      <dgm:spPr/>
      <dgm:t>
        <a:bodyPr/>
        <a:lstStyle/>
        <a:p>
          <a:endParaRPr lang="ru-RU" sz="1800">
            <a:solidFill>
              <a:schemeClr val="bg1"/>
            </a:solidFill>
          </a:endParaRPr>
        </a:p>
      </dgm:t>
    </dgm:pt>
    <dgm:pt modelId="{99A96AE7-BB79-48A2-92F2-4BDBBF5A4F8E}" type="pres">
      <dgm:prSet presAssocID="{FCFF7321-03C7-407B-B72E-C494B1F810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A3C445-6FD3-44AF-8BA7-C9E513983B26}" type="pres">
      <dgm:prSet presAssocID="{500974A8-AD6F-447A-B09F-30780FCD2242}" presName="Name5" presStyleLbl="vennNode1" presStyleIdx="0" presStyleCnt="7" custLinFactNeighborX="-43864" custLinFactNeighborY="3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F8868-B422-41E3-AF07-B4FFEF3B9D8B}" type="pres">
      <dgm:prSet presAssocID="{217D8AA2-D991-4895-B8AB-271E8C78F38E}" presName="space" presStyleCnt="0"/>
      <dgm:spPr/>
    </dgm:pt>
    <dgm:pt modelId="{66ABFD7F-9E7B-4C5F-A8C6-3EC3B3912AC9}" type="pres">
      <dgm:prSet presAssocID="{3F7B97A2-50D7-4D9A-8E32-2855BDFA0B5B}" presName="Name5" presStyleLbl="vennNode1" presStyleIdx="1" presStyleCnt="7" custLinFactNeighborX="-10966" custLinFactNeighborY="1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48839-AB2D-4214-B50D-A9199D831918}" type="pres">
      <dgm:prSet presAssocID="{104E3C9D-3C3B-4339-A593-2F7A592F62D1}" presName="space" presStyleCnt="0"/>
      <dgm:spPr/>
    </dgm:pt>
    <dgm:pt modelId="{0ED00FC1-62FD-403E-9A9A-913BDA48E8AC}" type="pres">
      <dgm:prSet presAssocID="{C0070519-95F0-4904-872C-BCAD455F6428}" presName="Name5" presStyleLbl="vennNode1" presStyleIdx="2" presStyleCnt="7" custScaleX="116199" custLinFactNeighborX="-48657" custLinFactNeighborY="4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6C6AC-54EB-44E4-BBB8-10173791D9C6}" type="pres">
      <dgm:prSet presAssocID="{CBEF6A14-15D8-449E-A7EB-692457EC0454}" presName="space" presStyleCnt="0"/>
      <dgm:spPr/>
    </dgm:pt>
    <dgm:pt modelId="{337AC1FC-885D-4A00-99D6-DBB6B6C07590}" type="pres">
      <dgm:prSet presAssocID="{5088F784-8A09-45FD-BB7B-E011AE7237A7}" presName="Name5" presStyleLbl="vennNode1" presStyleIdx="3" presStyleCnt="7" custLinFactNeighborX="-36553" custLinFactNeighborY="-1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5F254-9993-47DD-B91C-13E2ADC36D3D}" type="pres">
      <dgm:prSet presAssocID="{F2ADE6F9-2B95-42B8-A7F6-C9DD6E2982AE}" presName="space" presStyleCnt="0"/>
      <dgm:spPr/>
    </dgm:pt>
    <dgm:pt modelId="{6C8CF04D-8BD4-4FED-83D8-100C6BC273C5}" type="pres">
      <dgm:prSet presAssocID="{F087E149-AE8B-4DC0-80BD-1773E9221DFB}" presName="Name5" presStyleLbl="vennNode1" presStyleIdx="4" presStyleCnt="7" custLinFactNeighborX="-62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31CBD-6989-414D-97A5-2941EEE81575}" type="pres">
      <dgm:prSet presAssocID="{CB76D394-6B06-4475-8EA0-336781472140}" presName="space" presStyleCnt="0"/>
      <dgm:spPr/>
    </dgm:pt>
    <dgm:pt modelId="{E400C40E-B55A-488F-A6E0-61714EBDC8EF}" type="pres">
      <dgm:prSet presAssocID="{17309438-9CF3-4F74-95E3-290A966C051C}" presName="Name5" presStyleLbl="vennNode1" presStyleIdx="5" presStyleCnt="7" custScaleX="112473" custLinFactNeighborX="-84072" custLinFactNeighborY="1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D74D1-4A45-4AEC-B38E-61D848C9055E}" type="pres">
      <dgm:prSet presAssocID="{3F26E7BA-C79A-4C98-8C5C-4AD6B2F11D1A}" presName="space" presStyleCnt="0"/>
      <dgm:spPr/>
    </dgm:pt>
    <dgm:pt modelId="{5B48F721-C469-4338-826F-6747A99C3FD4}" type="pres">
      <dgm:prSet presAssocID="{C54A35F4-E041-416D-8B68-2F9387044A50}" presName="Name5" presStyleLbl="vennNode1" presStyleIdx="6" presStyleCnt="7" custScaleX="113811" custScaleY="93907" custLinFactNeighborX="-47519" custLinFactNeighborY="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901813-CAFB-4773-8A40-098BD62F8288}" type="presOf" srcId="{F087E149-AE8B-4DC0-80BD-1773E9221DFB}" destId="{6C8CF04D-8BD4-4FED-83D8-100C6BC273C5}" srcOrd="0" destOrd="0" presId="urn:microsoft.com/office/officeart/2005/8/layout/venn3"/>
    <dgm:cxn modelId="{3BA2137F-E304-4C7A-9F05-75AEF51D9352}" srcId="{FCFF7321-03C7-407B-B72E-C494B1F81001}" destId="{5088F784-8A09-45FD-BB7B-E011AE7237A7}" srcOrd="3" destOrd="0" parTransId="{F65DB835-432D-450E-A869-EF12CFC1253C}" sibTransId="{F2ADE6F9-2B95-42B8-A7F6-C9DD6E2982AE}"/>
    <dgm:cxn modelId="{4FE8EFEA-C5B8-4DE1-AAA2-E5735CBCDEF7}" srcId="{FCFF7321-03C7-407B-B72E-C494B1F81001}" destId="{C54A35F4-E041-416D-8B68-2F9387044A50}" srcOrd="6" destOrd="0" parTransId="{AA6A6565-6537-4AA9-95A5-58672E03CDC0}" sibTransId="{AB13F0A8-8548-485B-B88C-9CDD557CC91D}"/>
    <dgm:cxn modelId="{C10226F6-559B-46F5-AB4F-2469901EF8E1}" srcId="{FCFF7321-03C7-407B-B72E-C494B1F81001}" destId="{F087E149-AE8B-4DC0-80BD-1773E9221DFB}" srcOrd="4" destOrd="0" parTransId="{4581091E-4DE4-46C1-B829-7E61AC6DCBD5}" sibTransId="{CB76D394-6B06-4475-8EA0-336781472140}"/>
    <dgm:cxn modelId="{3AF01FE5-A70D-498D-A9C4-F28591A0A33A}" srcId="{FCFF7321-03C7-407B-B72E-C494B1F81001}" destId="{17309438-9CF3-4F74-95E3-290A966C051C}" srcOrd="5" destOrd="0" parTransId="{1E03AD9F-8090-488F-ACA9-DA940DF05057}" sibTransId="{3F26E7BA-C79A-4C98-8C5C-4AD6B2F11D1A}"/>
    <dgm:cxn modelId="{CB0C4CF1-3385-4C20-BD0D-84A4017085AB}" type="presOf" srcId="{17309438-9CF3-4F74-95E3-290A966C051C}" destId="{E400C40E-B55A-488F-A6E0-61714EBDC8EF}" srcOrd="0" destOrd="0" presId="urn:microsoft.com/office/officeart/2005/8/layout/venn3"/>
    <dgm:cxn modelId="{5536507F-2FF5-4C49-B256-6530B8244FBE}" srcId="{FCFF7321-03C7-407B-B72E-C494B1F81001}" destId="{3F7B97A2-50D7-4D9A-8E32-2855BDFA0B5B}" srcOrd="1" destOrd="0" parTransId="{8473D90D-1EA5-4835-9D23-791F57A3F863}" sibTransId="{104E3C9D-3C3B-4339-A593-2F7A592F62D1}"/>
    <dgm:cxn modelId="{4FC30F20-328D-4671-8BA3-791F6C030CEA}" type="presOf" srcId="{FCFF7321-03C7-407B-B72E-C494B1F81001}" destId="{99A96AE7-BB79-48A2-92F2-4BDBBF5A4F8E}" srcOrd="0" destOrd="0" presId="urn:microsoft.com/office/officeart/2005/8/layout/venn3"/>
    <dgm:cxn modelId="{40AFE6D1-0D2F-4942-8768-F510D542C870}" type="presOf" srcId="{3F7B97A2-50D7-4D9A-8E32-2855BDFA0B5B}" destId="{66ABFD7F-9E7B-4C5F-A8C6-3EC3B3912AC9}" srcOrd="0" destOrd="0" presId="urn:microsoft.com/office/officeart/2005/8/layout/venn3"/>
    <dgm:cxn modelId="{1B7896BC-4AFC-4748-BC84-3C4289D36D83}" srcId="{FCFF7321-03C7-407B-B72E-C494B1F81001}" destId="{500974A8-AD6F-447A-B09F-30780FCD2242}" srcOrd="0" destOrd="0" parTransId="{4B0A6719-F29E-4B27-84D3-96671F679615}" sibTransId="{217D8AA2-D991-4895-B8AB-271E8C78F38E}"/>
    <dgm:cxn modelId="{AE8C766C-AE50-4B46-A475-F82CDBC9FEAE}" type="presOf" srcId="{C0070519-95F0-4904-872C-BCAD455F6428}" destId="{0ED00FC1-62FD-403E-9A9A-913BDA48E8AC}" srcOrd="0" destOrd="0" presId="urn:microsoft.com/office/officeart/2005/8/layout/venn3"/>
    <dgm:cxn modelId="{8D7674E8-AE8A-4F6C-BA5A-4A3E93E89598}" type="presOf" srcId="{5088F784-8A09-45FD-BB7B-E011AE7237A7}" destId="{337AC1FC-885D-4A00-99D6-DBB6B6C07590}" srcOrd="0" destOrd="0" presId="urn:microsoft.com/office/officeart/2005/8/layout/venn3"/>
    <dgm:cxn modelId="{A5B80775-4C84-4852-82A9-841993DD290B}" type="presOf" srcId="{C54A35F4-E041-416D-8B68-2F9387044A50}" destId="{5B48F721-C469-4338-826F-6747A99C3FD4}" srcOrd="0" destOrd="0" presId="urn:microsoft.com/office/officeart/2005/8/layout/venn3"/>
    <dgm:cxn modelId="{928DAC54-E79C-4974-868E-BBE89D5D042A}" srcId="{FCFF7321-03C7-407B-B72E-C494B1F81001}" destId="{C0070519-95F0-4904-872C-BCAD455F6428}" srcOrd="2" destOrd="0" parTransId="{1C72DC2A-2F9B-4702-8F8F-814EF5E02690}" sibTransId="{CBEF6A14-15D8-449E-A7EB-692457EC0454}"/>
    <dgm:cxn modelId="{63D529C1-57B1-4999-818B-93EF32B6C851}" type="presOf" srcId="{500974A8-AD6F-447A-B09F-30780FCD2242}" destId="{60A3C445-6FD3-44AF-8BA7-C9E513983B26}" srcOrd="0" destOrd="0" presId="urn:microsoft.com/office/officeart/2005/8/layout/venn3"/>
    <dgm:cxn modelId="{1C8DF931-A23F-49D0-BE31-8C3A9CD700C8}" type="presParOf" srcId="{99A96AE7-BB79-48A2-92F2-4BDBBF5A4F8E}" destId="{60A3C445-6FD3-44AF-8BA7-C9E513983B26}" srcOrd="0" destOrd="0" presId="urn:microsoft.com/office/officeart/2005/8/layout/venn3"/>
    <dgm:cxn modelId="{080C014F-BAA5-4EDF-B24C-FF04799C783D}" type="presParOf" srcId="{99A96AE7-BB79-48A2-92F2-4BDBBF5A4F8E}" destId="{D17F8868-B422-41E3-AF07-B4FFEF3B9D8B}" srcOrd="1" destOrd="0" presId="urn:microsoft.com/office/officeart/2005/8/layout/venn3"/>
    <dgm:cxn modelId="{2A3999F9-6ADB-41A5-9891-028B0F50A72F}" type="presParOf" srcId="{99A96AE7-BB79-48A2-92F2-4BDBBF5A4F8E}" destId="{66ABFD7F-9E7B-4C5F-A8C6-3EC3B3912AC9}" srcOrd="2" destOrd="0" presId="urn:microsoft.com/office/officeart/2005/8/layout/venn3"/>
    <dgm:cxn modelId="{29D30EDB-85FB-441F-970F-5E8191A9E3CC}" type="presParOf" srcId="{99A96AE7-BB79-48A2-92F2-4BDBBF5A4F8E}" destId="{A7B48839-AB2D-4214-B50D-A9199D831918}" srcOrd="3" destOrd="0" presId="urn:microsoft.com/office/officeart/2005/8/layout/venn3"/>
    <dgm:cxn modelId="{EBC77409-A2B7-426B-A944-EAF6833DEA85}" type="presParOf" srcId="{99A96AE7-BB79-48A2-92F2-4BDBBF5A4F8E}" destId="{0ED00FC1-62FD-403E-9A9A-913BDA48E8AC}" srcOrd="4" destOrd="0" presId="urn:microsoft.com/office/officeart/2005/8/layout/venn3"/>
    <dgm:cxn modelId="{4B993EBA-7CED-49E1-8D54-0A1264C5FB0D}" type="presParOf" srcId="{99A96AE7-BB79-48A2-92F2-4BDBBF5A4F8E}" destId="{05F6C6AC-54EB-44E4-BBB8-10173791D9C6}" srcOrd="5" destOrd="0" presId="urn:microsoft.com/office/officeart/2005/8/layout/venn3"/>
    <dgm:cxn modelId="{AB7634DD-A5A7-4F66-A602-D4A5429A9FBE}" type="presParOf" srcId="{99A96AE7-BB79-48A2-92F2-4BDBBF5A4F8E}" destId="{337AC1FC-885D-4A00-99D6-DBB6B6C07590}" srcOrd="6" destOrd="0" presId="urn:microsoft.com/office/officeart/2005/8/layout/venn3"/>
    <dgm:cxn modelId="{DCF6CEC8-3A02-448A-9D38-3A0D4AC4F027}" type="presParOf" srcId="{99A96AE7-BB79-48A2-92F2-4BDBBF5A4F8E}" destId="{1105F254-9993-47DD-B91C-13E2ADC36D3D}" srcOrd="7" destOrd="0" presId="urn:microsoft.com/office/officeart/2005/8/layout/venn3"/>
    <dgm:cxn modelId="{1757BBBC-8B1E-48D3-9A57-F2C29A8FEA7C}" type="presParOf" srcId="{99A96AE7-BB79-48A2-92F2-4BDBBF5A4F8E}" destId="{6C8CF04D-8BD4-4FED-83D8-100C6BC273C5}" srcOrd="8" destOrd="0" presId="urn:microsoft.com/office/officeart/2005/8/layout/venn3"/>
    <dgm:cxn modelId="{840DCEF1-87C8-49A8-97CE-127205188A72}" type="presParOf" srcId="{99A96AE7-BB79-48A2-92F2-4BDBBF5A4F8E}" destId="{8F631CBD-6989-414D-97A5-2941EEE81575}" srcOrd="9" destOrd="0" presId="urn:microsoft.com/office/officeart/2005/8/layout/venn3"/>
    <dgm:cxn modelId="{BCA2E186-C91A-46B7-B074-A2D89C45DE6A}" type="presParOf" srcId="{99A96AE7-BB79-48A2-92F2-4BDBBF5A4F8E}" destId="{E400C40E-B55A-488F-A6E0-61714EBDC8EF}" srcOrd="10" destOrd="0" presId="urn:microsoft.com/office/officeart/2005/8/layout/venn3"/>
    <dgm:cxn modelId="{94A37FFB-B556-411B-89A4-ED179575CDFD}" type="presParOf" srcId="{99A96AE7-BB79-48A2-92F2-4BDBBF5A4F8E}" destId="{44FD74D1-4A45-4AEC-B38E-61D848C9055E}" srcOrd="11" destOrd="0" presId="urn:microsoft.com/office/officeart/2005/8/layout/venn3"/>
    <dgm:cxn modelId="{3340B8ED-F601-4BDA-95D9-F0EE7D88E485}" type="presParOf" srcId="{99A96AE7-BB79-48A2-92F2-4BDBBF5A4F8E}" destId="{5B48F721-C469-4338-826F-6747A99C3FD4}" srcOrd="12" destOrd="0" presId="urn:microsoft.com/office/officeart/2005/8/layout/venn3"/>
  </dgm:cxnLst>
  <dgm:bg>
    <a:gradFill>
      <a:gsLst>
        <a:gs pos="0">
          <a:srgbClr val="FFFF00"/>
        </a:gs>
        <a:gs pos="39999">
          <a:srgbClr val="0A128C"/>
        </a:gs>
        <a:gs pos="70000">
          <a:srgbClr val="181CC7"/>
        </a:gs>
        <a:gs pos="88000">
          <a:srgbClr val="7005D4"/>
        </a:gs>
        <a:gs pos="100000">
          <a:srgbClr val="8C3D91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41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0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93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71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33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803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570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023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43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0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32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7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55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62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2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8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7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7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ru.wikipedia.org/wiki/%D0%9F%D1%80%D0%BE%D1%86%D0%B5%D1%81%D1%81%D0%BE%D1%8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dpk.narod.ru/blok/processor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mvtom.ru/index.php/%D0%A4%D0%B0%D0%B9%D0%BB:79905465.jpg" TargetMode="External"/><Relationship Id="rId3" Type="http://schemas.openxmlformats.org/officeDocument/2006/relationships/image" Target="../media/image13.jpeg"/><Relationship Id="rId7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microsoft.com/office/2007/relationships/hdphoto" Target="../media/hdphoto5.wdp"/><Relationship Id="rId4" Type="http://schemas.openxmlformats.org/officeDocument/2006/relationships/hyperlink" Target="http://wiki.mvtom.ru/index.php/%D0%A4%D0%B0%D0%B9%D0%BB:MMCPINS.JPG" TargetMode="Externa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9267" y="1811863"/>
            <a:ext cx="6553200" cy="1515533"/>
          </a:xfrm>
        </p:spPr>
        <p:txBody>
          <a:bodyPr/>
          <a:lstStyle/>
          <a:p>
            <a:r>
              <a:rPr lang="ru-RU" sz="4400" b="1" dirty="0" smtClean="0"/>
              <a:t>Принципы обработки компьютера 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106327"/>
            <a:ext cx="5308866" cy="1377651"/>
          </a:xfrm>
        </p:spPr>
        <p:txBody>
          <a:bodyPr/>
          <a:lstStyle/>
          <a:p>
            <a:pPr algn="r"/>
            <a:r>
              <a:rPr lang="ru-RU" b="1" dirty="0" err="1" smtClean="0"/>
              <a:t>Стафеева</a:t>
            </a:r>
            <a:r>
              <a:rPr lang="ru-RU" b="1" dirty="0" smtClean="0"/>
              <a:t> Инна Николаевна</a:t>
            </a:r>
            <a:r>
              <a:rPr lang="ru-RU" dirty="0" smtClean="0"/>
              <a:t>, преподаватель информатики ГАПОУ </a:t>
            </a:r>
            <a:r>
              <a:rPr lang="ru-RU" dirty="0"/>
              <a:t>ТО «Ишимский многопрофильный техникум»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58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2667" y="1671639"/>
            <a:ext cx="7948018" cy="3406321"/>
            <a:chOff x="113" y="1298"/>
            <a:chExt cx="5398" cy="218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340" y="2115"/>
              <a:ext cx="5080" cy="5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95" y="2109"/>
              <a:ext cx="136" cy="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5375" y="2105"/>
              <a:ext cx="136" cy="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4105" y="2205"/>
              <a:ext cx="1134" cy="36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b="1" dirty="0">
                  <a:latin typeface="Arial Black" panose="020B0A04020102020204" pitchFamily="34" charset="0"/>
                </a:rPr>
                <a:t>Магистраль</a:t>
              </a: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431" y="2296"/>
              <a:ext cx="20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431" y="2478"/>
              <a:ext cx="20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21" y="2115"/>
              <a:ext cx="1089" cy="22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dirty="0">
                  <a:latin typeface="Arial Black" panose="020B0A04020102020204" pitchFamily="34" charset="0"/>
                </a:rPr>
                <a:t>Шина данных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62" y="2295"/>
              <a:ext cx="1089" cy="22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dirty="0">
                  <a:latin typeface="Arial Black" panose="020B0A04020102020204" pitchFamily="34" charset="0"/>
                </a:rPr>
                <a:t>Шина адреса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57" y="2477"/>
              <a:ext cx="1271" cy="22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dirty="0">
                  <a:latin typeface="Arial Black" panose="020B0A04020102020204" pitchFamily="34" charset="0"/>
                </a:rPr>
                <a:t>Шина управления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21" y="1298"/>
              <a:ext cx="1429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000" b="1" dirty="0">
                  <a:latin typeface="Arial Black" panose="020B0A04020102020204" pitchFamily="34" charset="0"/>
                </a:rPr>
                <a:t>Процессор</a:t>
              </a:r>
              <a:br>
                <a:rPr lang="ru-RU" sz="2000" b="1" dirty="0">
                  <a:latin typeface="Arial Black" panose="020B0A04020102020204" pitchFamily="34" charset="0"/>
                </a:rPr>
              </a:br>
              <a:r>
                <a:rPr lang="ru-RU" sz="1200" b="1" dirty="0">
                  <a:latin typeface="Arial Black" panose="020B0A04020102020204" pitchFamily="34" charset="0"/>
                </a:rPr>
                <a:t>Обработка данных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243" y="1343"/>
              <a:ext cx="1860" cy="4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b="1" dirty="0">
                  <a:latin typeface="Arial Black" panose="020B0A04020102020204" pitchFamily="34" charset="0"/>
                </a:rPr>
                <a:t>Оперативная память</a:t>
              </a:r>
              <a:br>
                <a:rPr lang="ru-RU" b="1" dirty="0">
                  <a:latin typeface="Arial Black" panose="020B0A04020102020204" pitchFamily="34" charset="0"/>
                </a:rPr>
              </a:br>
              <a:r>
                <a:rPr lang="ru-RU" sz="1200" b="1" dirty="0">
                  <a:latin typeface="Arial Black" panose="020B0A04020102020204" pitchFamily="34" charset="0"/>
                </a:rPr>
                <a:t>Хранение данных и программ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13" y="2886"/>
              <a:ext cx="1315" cy="5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600" dirty="0">
                  <a:latin typeface="Arial Black" panose="020B0A04020102020204" pitchFamily="34" charset="0"/>
                </a:rPr>
                <a:t>Устройства </a:t>
              </a:r>
              <a:endParaRPr lang="ru-RU" sz="1600" dirty="0" smtClean="0">
                <a:latin typeface="Arial Black" panose="020B0A04020102020204" pitchFamily="34" charset="0"/>
              </a:endParaRPr>
            </a:p>
            <a:p>
              <a:pPr algn="ctr"/>
              <a:r>
                <a:rPr lang="ru-RU" sz="1600" dirty="0" smtClean="0">
                  <a:latin typeface="Arial Black" panose="020B0A04020102020204" pitchFamily="34" charset="0"/>
                </a:rPr>
                <a:t>ввода</a:t>
              </a:r>
              <a:r>
                <a:rPr lang="ru-RU" dirty="0">
                  <a:latin typeface="Arial Black" panose="020B0A04020102020204" pitchFamily="34" charset="0"/>
                </a:rPr>
                <a:t/>
              </a:r>
              <a:br>
                <a:rPr lang="ru-RU" dirty="0">
                  <a:latin typeface="Arial Black" panose="020B0A04020102020204" pitchFamily="34" charset="0"/>
                </a:rPr>
              </a:br>
              <a:r>
                <a:rPr lang="ru-RU" sz="1200" dirty="0">
                  <a:latin typeface="Arial Black" panose="020B0A04020102020204" pitchFamily="34" charset="0"/>
                </a:rPr>
                <a:t>Ввод данных</a:t>
              </a: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474" y="2886"/>
              <a:ext cx="1361" cy="5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dirty="0" smtClean="0">
                  <a:latin typeface="Arial Black" panose="020B0A04020102020204" pitchFamily="34" charset="0"/>
                </a:rPr>
                <a:t>Устройства</a:t>
              </a:r>
            </a:p>
            <a:p>
              <a:pPr algn="ctr"/>
              <a:r>
                <a:rPr lang="ru-RU" dirty="0" smtClean="0">
                  <a:latin typeface="Arial Black" panose="020B0A04020102020204" pitchFamily="34" charset="0"/>
                </a:rPr>
                <a:t> </a:t>
              </a:r>
              <a:r>
                <a:rPr lang="ru-RU" dirty="0">
                  <a:latin typeface="Arial Black" panose="020B0A04020102020204" pitchFamily="34" charset="0"/>
                </a:rPr>
                <a:t>вывода</a:t>
              </a:r>
              <a:br>
                <a:rPr lang="ru-RU" dirty="0">
                  <a:latin typeface="Arial Black" panose="020B0A04020102020204" pitchFamily="34" charset="0"/>
                </a:rPr>
              </a:br>
              <a:r>
                <a:rPr lang="ru-RU" sz="1200" dirty="0">
                  <a:latin typeface="Arial Black" panose="020B0A04020102020204" pitchFamily="34" charset="0"/>
                </a:rPr>
                <a:t>Вывод данных</a:t>
              </a: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2925" y="2886"/>
              <a:ext cx="1407" cy="59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600" dirty="0">
                  <a:latin typeface="Arial Black" panose="020B0A04020102020204" pitchFamily="34" charset="0"/>
                </a:rPr>
                <a:t>Долговременная</a:t>
              </a:r>
              <a:br>
                <a:rPr lang="ru-RU" sz="1600" dirty="0">
                  <a:latin typeface="Arial Black" panose="020B0A04020102020204" pitchFamily="34" charset="0"/>
                </a:rPr>
              </a:br>
              <a:r>
                <a:rPr lang="ru-RU" sz="1600" dirty="0">
                  <a:latin typeface="Arial Black" panose="020B0A04020102020204" pitchFamily="34" charset="0"/>
                </a:rPr>
                <a:t> память</a:t>
              </a:r>
              <a:br>
                <a:rPr lang="ru-RU" sz="1600" dirty="0">
                  <a:latin typeface="Arial Black" panose="020B0A04020102020204" pitchFamily="34" charset="0"/>
                </a:rPr>
              </a:br>
              <a:r>
                <a:rPr lang="ru-RU" sz="1600" dirty="0">
                  <a:latin typeface="Arial Black" panose="020B0A04020102020204" pitchFamily="34" charset="0"/>
                </a:rPr>
                <a:t> </a:t>
              </a:r>
              <a:r>
                <a:rPr lang="ru-RU" sz="1200" dirty="0">
                  <a:latin typeface="Arial Black" panose="020B0A04020102020204" pitchFamily="34" charset="0"/>
                </a:rPr>
                <a:t>Хранение данных </a:t>
              </a:r>
              <a:endParaRPr lang="ru-RU" sz="1200" dirty="0" smtClean="0">
                <a:latin typeface="Arial Black" panose="020B0A04020102020204" pitchFamily="34" charset="0"/>
              </a:endParaRPr>
            </a:p>
            <a:p>
              <a:pPr algn="ctr"/>
              <a:r>
                <a:rPr lang="ru-RU" sz="1200" dirty="0" smtClean="0">
                  <a:latin typeface="Arial Black" panose="020B0A04020102020204" pitchFamily="34" charset="0"/>
                </a:rPr>
                <a:t>и </a:t>
              </a:r>
              <a:r>
                <a:rPr lang="ru-RU" sz="1200" dirty="0">
                  <a:latin typeface="Arial Black" panose="020B0A04020102020204" pitchFamily="34" charset="0"/>
                </a:rPr>
                <a:t>программ</a:t>
              </a: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422" y="2886"/>
              <a:ext cx="1089" cy="5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dirty="0">
                  <a:latin typeface="Arial Black" panose="020B0A04020102020204" pitchFamily="34" charset="0"/>
                </a:rPr>
                <a:t>Сетевые </a:t>
              </a:r>
              <a:br>
                <a:rPr lang="ru-RU" dirty="0">
                  <a:latin typeface="Arial Black" panose="020B0A04020102020204" pitchFamily="34" charset="0"/>
                </a:rPr>
              </a:br>
              <a:r>
                <a:rPr lang="ru-RU" dirty="0">
                  <a:latin typeface="Arial Black" panose="020B0A04020102020204" pitchFamily="34" charset="0"/>
                </a:rPr>
                <a:t>устройства</a:t>
              </a:r>
              <a:r>
                <a:rPr lang="ru-RU" dirty="0"/>
                <a:t/>
              </a:r>
              <a:br>
                <a:rPr lang="ru-RU" dirty="0"/>
              </a:br>
              <a:endParaRPr lang="ru-RU" sz="1200" dirty="0"/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>
              <a:off x="1020" y="1842"/>
              <a:ext cx="182" cy="273"/>
            </a:xfrm>
            <a:prstGeom prst="upDownArrow">
              <a:avLst>
                <a:gd name="adj1" fmla="val 50000"/>
                <a:gd name="adj2" fmla="val 3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" name="AutoShape 20"/>
            <p:cNvSpPr>
              <a:spLocks noChangeArrowheads="1"/>
            </p:cNvSpPr>
            <p:nvPr/>
          </p:nvSpPr>
          <p:spPr bwMode="auto">
            <a:xfrm>
              <a:off x="4105" y="1842"/>
              <a:ext cx="182" cy="273"/>
            </a:xfrm>
            <a:prstGeom prst="upDownArrow">
              <a:avLst>
                <a:gd name="adj1" fmla="val 50000"/>
                <a:gd name="adj2" fmla="val 3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" name="AutoShape 21"/>
            <p:cNvSpPr>
              <a:spLocks noChangeArrowheads="1"/>
            </p:cNvSpPr>
            <p:nvPr/>
          </p:nvSpPr>
          <p:spPr bwMode="auto">
            <a:xfrm>
              <a:off x="839" y="2659"/>
              <a:ext cx="181" cy="227"/>
            </a:xfrm>
            <a:prstGeom prst="upDownArrow">
              <a:avLst>
                <a:gd name="adj1" fmla="val 50000"/>
                <a:gd name="adj2" fmla="val 2508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AutoShape 22"/>
            <p:cNvSpPr>
              <a:spLocks noChangeArrowheads="1"/>
            </p:cNvSpPr>
            <p:nvPr/>
          </p:nvSpPr>
          <p:spPr bwMode="auto">
            <a:xfrm>
              <a:off x="2064" y="2659"/>
              <a:ext cx="181" cy="227"/>
            </a:xfrm>
            <a:prstGeom prst="upDownArrow">
              <a:avLst>
                <a:gd name="adj1" fmla="val 50000"/>
                <a:gd name="adj2" fmla="val 2508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3515" y="2659"/>
              <a:ext cx="181" cy="227"/>
            </a:xfrm>
            <a:prstGeom prst="upDownArrow">
              <a:avLst>
                <a:gd name="adj1" fmla="val 50000"/>
                <a:gd name="adj2" fmla="val 2508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4830" y="2659"/>
              <a:ext cx="181" cy="227"/>
            </a:xfrm>
            <a:prstGeom prst="upDownArrow">
              <a:avLst>
                <a:gd name="adj1" fmla="val 50000"/>
                <a:gd name="adj2" fmla="val 2508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448733" y="528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Магистрально-модульное устройство компьютера</a:t>
            </a:r>
            <a:endParaRPr kumimoji="0" lang="ru-RU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357716" y="5207000"/>
            <a:ext cx="849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latin typeface="Arial Black" panose="020B0A04020102020204" pitchFamily="34" charset="0"/>
              </a:rPr>
              <a:t>Для обеспечения информационного обмена между различными устройствами должна быть предусмотрена какая-то магистраль для перемещения потоков информации.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93146" y="877799"/>
            <a:ext cx="792112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small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Изучаемые пункты:</a:t>
            </a:r>
            <a:endParaRPr kumimoji="0" lang="ru-RU" sz="2400" b="1" i="0" u="none" strike="noStrike" cap="small" normalizeH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small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Системная плата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назначение, устройство, характеристика.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small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Процессор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характеристика, назначение, принцип действия.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small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Оперативная память</a:t>
            </a:r>
            <a:endParaRPr kumimoji="0" lang="ru-RU" sz="2000" b="1" i="0" u="none" strike="noStrike" cap="small" normalizeH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small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Магистраль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шина адреса, шина, данных, шина управления описать какую роль выполняет каждая шина, какие процессы происходят.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small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Устройство ввода </a:t>
            </a:r>
            <a:endParaRPr kumimoji="0" lang="ru-RU" sz="2000" b="1" i="0" u="none" strike="noStrike" cap="small" normalizeH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small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Устройство вывода информации</a:t>
            </a:r>
            <a:endParaRPr kumimoji="0" lang="ru-RU" sz="2000" b="1" i="0" u="none" strike="noStrike" cap="small" normalizeH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small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Что такое магистрально-модульный принцип построения архитектуры компьютера?</a:t>
            </a:r>
            <a:endParaRPr kumimoji="0" lang="ru-RU" sz="2000" b="1" i="0" u="none" strike="noStrike" cap="small" normalizeH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47" descr="MCj043438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84799" y="4219342"/>
            <a:ext cx="1551171" cy="221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2961" y="505254"/>
            <a:ext cx="4072466" cy="89517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Алгоритм </a:t>
            </a:r>
            <a:r>
              <a:rPr lang="ru-RU" sz="2800" b="1" dirty="0" smtClean="0">
                <a:solidFill>
                  <a:srgbClr val="C00000"/>
                </a:solidFill>
              </a:rPr>
              <a:t>Цицерона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35888" y="1161535"/>
          <a:ext cx="6423226" cy="2298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668" y="457200"/>
            <a:ext cx="1602030" cy="21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26075" y="4581436"/>
            <a:ext cx="799894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предложенных понятий: </a:t>
            </a:r>
            <a:r>
              <a:rPr lang="ru-RU" dirty="0" smtClean="0"/>
              <a:t>Системная плата, Процессор, Оперативная память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dirty="0" smtClean="0"/>
              <a:t>Магистраль, Устройство ввода, Устройство вывода информации, Что такое магистрально-модульный принцип построения архитектуры компьютера?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нужно сформулировать ответы на все вопросы алгоритма.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51935" y="3489237"/>
            <a:ext cx="79907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Древнеримский оратор Цицерон считал, что правильно построенная речь содержит ответы на семь вопросов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Что? Как? Когда? Где? Чем? Зачем? Почему?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2666" y="586939"/>
            <a:ext cx="79671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Системная плата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- основной аппарат устройства компьютера. На ней реализована магистраль, позволяющая осуществлять взаимодействие между процессором и остальными компонентами компьютера. На системной плате есть разъемы для установки процессора и модулей оперативной памяти: слоты для подключения контроллеров внешних устройств.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neverhood.su/wp-content/uploads/motheboard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231" y="2429933"/>
            <a:ext cx="6784036" cy="399286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664751" y="2429933"/>
            <a:ext cx="190351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Black" panose="020B0A04020102020204" pitchFamily="34" charset="0"/>
              </a:rPr>
              <a:t>Разъемы для подключения внешних устройств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4751" y="3147941"/>
            <a:ext cx="190351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Black" panose="020B0A04020102020204" pitchFamily="34" charset="0"/>
              </a:rPr>
              <a:t>Разъемы для процессора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6284" y="5372596"/>
            <a:ext cx="190351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Black" panose="020B0A04020102020204" pitchFamily="34" charset="0"/>
              </a:rPr>
              <a:t>Разъемы для памяти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6283" y="5922929"/>
            <a:ext cx="190351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Black" panose="020B0A04020102020204" pitchFamily="34" charset="0"/>
              </a:rPr>
              <a:t>Разъемы для питания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4751" y="3744344"/>
            <a:ext cx="1903515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Black" panose="020B0A04020102020204" pitchFamily="34" charset="0"/>
              </a:rPr>
              <a:t>Слоты расширения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6282" y="4553229"/>
            <a:ext cx="190351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Black" panose="020B0A04020102020204" pitchFamily="34" charset="0"/>
              </a:rPr>
              <a:t>Микросхема системной логики</a:t>
            </a:r>
            <a:endParaRPr lang="ru-RU" sz="12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http://as96.ru/img/big/anunturi_crop_medium_161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908" y="2245886"/>
            <a:ext cx="3552824" cy="2920422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33721" y="635765"/>
            <a:ext cx="7375586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Процессор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(микропроцессор,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кристалл) – это основной рабочий компонент компьютера, который: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-выполняет арифметические и логические операции;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-управляет вычислительным процессом;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координирует работу всех устройств компьютера.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3" name="Picture 5" descr="http://go1.imgsmail.ru/imgpreview?key=63eb89e28bdf9cef&amp;mb=imgdb_preview_2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375" y="2345267"/>
            <a:ext cx="3376449" cy="23256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99934" y="4776169"/>
            <a:ext cx="492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Реализуется процессор в виде большой</a:t>
            </a:r>
          </a:p>
          <a:p>
            <a:r>
              <a:rPr lang="ru-RU" sz="2000" b="1" dirty="0" smtClean="0">
                <a:latin typeface="Times New Roman" pitchFamily="18" charset="0"/>
              </a:rPr>
              <a:t>интегральной схемы (БИС) на которой</a:t>
            </a:r>
          </a:p>
          <a:p>
            <a:r>
              <a:rPr lang="ru-RU" sz="2000" b="1" dirty="0" smtClean="0">
                <a:latin typeface="Times New Roman" pitchFamily="18" charset="0"/>
              </a:rPr>
              <a:t>размешаются десятки миллионов функциональных элементов.</a:t>
            </a:r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67267" y="1104757"/>
            <a:ext cx="8051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Оперативная память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характеризуется типом и ёмкостью.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Чем больше оперативная память компьютера, тем более сложные программы он может использовать, большие объемы информации и с большей </a:t>
            </a: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скоростью обрабатывать</a:t>
            </a:r>
            <a:r>
              <a:rPr lang="ru-RU" sz="2000" b="1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95222" y="5241675"/>
            <a:ext cx="7927676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время работы компьютера хранит выполняемый машинный код, а также входные, выходные и промежуточные данные, обрабатываемые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Процессор"/>
              </a:rPr>
              <a:t>процессором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6" name="Picture 4" descr="http://nicecomputer.ru/uploads/posts/2012-05/1336294287_memo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909" y="2759074"/>
            <a:ext cx="4794776" cy="239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http://campguru.ru/wp-content/uploads/2015/04/%D0%BE%D0%BF%D0%B5%D1%80%D0%B0%D1%82%D0%B8%D0%B2%D0%BD%D0%B0%D1%8F-%D0%BF%D0%B0%D0%BC%D1%8F%D1%82%D1%8C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071534" y="2685098"/>
            <a:ext cx="3530520" cy="2471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1447800"/>
            <a:ext cx="12192000" cy="9753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87449" y="0"/>
            <a:ext cx="5678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физкультминутка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52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455" y="629488"/>
            <a:ext cx="7998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</a:rPr>
              <a:t>Магистраль (системная шина) включает в себя три многоразрядные шины: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454" y="1275819"/>
            <a:ext cx="79986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Шина данных </a:t>
            </a:r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</a:rPr>
              <a:t>служит для пересылки данных между ЦП и памятью или ЦП и устройствами ввода/вывода. Эти данные могут представлять собой как команды ЦП, так и информацию, которую ЦП посылает в порты ввода/вывода или принимает оттуда. </a:t>
            </a:r>
            <a:endParaRPr lang="ru-RU" dirty="0"/>
          </a:p>
        </p:txBody>
      </p:sp>
      <p:pic>
        <p:nvPicPr>
          <p:cNvPr id="3074" name="Picture 2" descr="http://yoshop.ru/articles/images/436/101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331" y="2512015"/>
            <a:ext cx="3600887" cy="3653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585148/data/images/img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96" y="3271101"/>
            <a:ext cx="3542163" cy="2853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0577" y="749879"/>
            <a:ext cx="784971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ШИНА АДРЕСА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Выбор </a:t>
            </a:r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устройства или ячейки памяти, куда пересылаются или откуда считываются данные по шине данных, </a:t>
            </a:r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производит </a:t>
            </a:r>
            <a:r>
              <a:rPr lang="ru-RU" sz="2000" b="1" dirty="0" smtClean="0">
                <a:solidFill>
                  <a:srgbClr val="0000FF"/>
                </a:solidFill>
                <a:latin typeface="Tahoma" panose="020B0604030504040204" pitchFamily="34" charset="0"/>
                <a:hlinkClick r:id="rId3"/>
              </a:rPr>
              <a:t>процессор</a:t>
            </a:r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. </a:t>
            </a:r>
            <a:endParaRPr lang="ru-RU" sz="2000" b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Каждое </a:t>
            </a:r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устройство или ячейка оперативной памяти имеет свой адрес. Адрес передается по адресной шине, причем сигналы по ней передаются в одном направлении - от процессора к оперативной памяти и </a:t>
            </a:r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устройствам.</a:t>
            </a:r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117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059" y="802792"/>
            <a:ext cx="2918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шина управления</a:t>
            </a:r>
            <a:endParaRPr lang="ru-RU" sz="2000" cap="all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1596" y="1202902"/>
            <a:ext cx="80033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</a:rPr>
              <a:t>По шине управления передаются управляющие сигналы, определяющие характер обмена информацией по магистрали и предназначенные памяти и устройствам ввода/вывода. Сигналы управления показывают, какую операцию - считывание или запись информации из памяти - нужно производить, синхронизируют обмен информацией между устройствами и так далее.</a:t>
            </a:r>
            <a:endParaRPr lang="ru-RU" dirty="0"/>
          </a:p>
        </p:txBody>
      </p:sp>
      <p:pic>
        <p:nvPicPr>
          <p:cNvPr id="4098" name="Picture 2" descr="http://embedded.prosoft.ru/cms/i/439734$%5b600x400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58" y="3026005"/>
            <a:ext cx="4303304" cy="3146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463" y="762927"/>
            <a:ext cx="78713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Black" panose="020B0A04020102020204" pitchFamily="34" charset="0"/>
              </a:rPr>
              <a:t>Кто воздвигнет тебя к небесам?</a:t>
            </a:r>
            <a:br>
              <a:rPr lang="ru-RU" sz="2400" b="1" dirty="0">
                <a:latin typeface="Arial Black" panose="020B0A04020102020204" pitchFamily="34" charset="0"/>
              </a:rPr>
            </a:br>
            <a:r>
              <a:rPr lang="ru-RU" sz="2400" b="1" dirty="0">
                <a:latin typeface="Arial Black" panose="020B0A04020102020204" pitchFamily="34" charset="0"/>
              </a:rPr>
              <a:t>Только сам.</a:t>
            </a:r>
            <a:br>
              <a:rPr lang="ru-RU" sz="2400" b="1" dirty="0">
                <a:latin typeface="Arial Black" panose="020B0A04020102020204" pitchFamily="34" charset="0"/>
              </a:rPr>
            </a:br>
            <a:r>
              <a:rPr lang="ru-RU" sz="2400" b="1" dirty="0">
                <a:latin typeface="Arial Black" panose="020B0A04020102020204" pitchFamily="34" charset="0"/>
              </a:rPr>
              <a:t>Кто низвергнет тебя с высоты?</a:t>
            </a:r>
            <a:br>
              <a:rPr lang="ru-RU" sz="2400" b="1" dirty="0">
                <a:latin typeface="Arial Black" panose="020B0A04020102020204" pitchFamily="34" charset="0"/>
              </a:rPr>
            </a:br>
            <a:r>
              <a:rPr lang="ru-RU" sz="2400" b="1" dirty="0">
                <a:latin typeface="Arial Black" panose="020B0A04020102020204" pitchFamily="34" charset="0"/>
              </a:rPr>
              <a:t>Только ты.</a:t>
            </a:r>
            <a:br>
              <a:rPr lang="ru-RU" sz="2400" b="1" dirty="0">
                <a:latin typeface="Arial Black" panose="020B0A04020102020204" pitchFamily="34" charset="0"/>
              </a:rPr>
            </a:br>
            <a:r>
              <a:rPr lang="ru-RU" sz="2400" b="1" dirty="0">
                <a:latin typeface="Arial Black" panose="020B0A04020102020204" pitchFamily="34" charset="0"/>
              </a:rPr>
              <a:t>Где куются ключи к твоей горькой судьбе?</a:t>
            </a:r>
            <a:br>
              <a:rPr lang="ru-RU" sz="2400" b="1" dirty="0">
                <a:latin typeface="Arial Black" panose="020B0A04020102020204" pitchFamily="34" charset="0"/>
              </a:rPr>
            </a:br>
            <a:r>
              <a:rPr lang="ru-RU" sz="2400" b="1" dirty="0">
                <a:latin typeface="Arial Black" panose="020B0A04020102020204" pitchFamily="34" charset="0"/>
              </a:rPr>
              <a:t>Лишь в тебе.</a:t>
            </a:r>
            <a:br>
              <a:rPr lang="ru-RU" sz="2400" b="1" dirty="0">
                <a:latin typeface="Arial Black" panose="020B0A04020102020204" pitchFamily="34" charset="0"/>
              </a:rPr>
            </a:br>
            <a:r>
              <a:rPr lang="ru-RU" sz="2400" b="1" dirty="0">
                <a:latin typeface="Arial Black" panose="020B0A04020102020204" pitchFamily="34" charset="0"/>
              </a:rPr>
              <a:t>Чем расплатишься ты за проигранный бой?</a:t>
            </a:r>
            <a:br>
              <a:rPr lang="ru-RU" sz="2400" b="1" dirty="0">
                <a:latin typeface="Arial Black" panose="020B0A04020102020204" pitchFamily="34" charset="0"/>
              </a:rPr>
            </a:br>
            <a:r>
              <a:rPr lang="ru-RU" sz="2400" b="1" dirty="0">
                <a:latin typeface="Arial Black" panose="020B0A04020102020204" pitchFamily="34" charset="0"/>
              </a:rPr>
              <a:t>Лишь собой.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2052" name="Picture 4" descr="https://im3-tub-ru.yandex.net/i?id=ae528970d09a71db27261708252f62a6&amp;n=33&amp;h=190&amp;w=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489" y="3423803"/>
            <a:ext cx="4279736" cy="285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2495" y="579451"/>
            <a:ext cx="5590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ввода/вывода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</a:t>
            </a:r>
            <a:endParaRPr lang="ru-RU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6882" y="1041116"/>
            <a:ext cx="7951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</a:rPr>
              <a:t>Устройства ввода </a:t>
            </a:r>
            <a:r>
              <a:rPr lang="ru-RU" b="1" dirty="0">
                <a:latin typeface="Arial Black" panose="020B0A04020102020204" pitchFamily="34" charset="0"/>
              </a:rPr>
              <a:t>– аппаратные средства для преобразования информации из формы, понятной человеку, в форму, воспринимаемую компьютером.</a:t>
            </a:r>
          </a:p>
        </p:txBody>
      </p:sp>
      <p:pic>
        <p:nvPicPr>
          <p:cNvPr id="5122" name="Picture 2" descr="http://usersos.ru/wp-content/uploads/2015/10/ustrojstva-vvoda-informaci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3"/>
          <a:stretch/>
        </p:blipFill>
        <p:spPr bwMode="auto">
          <a:xfrm>
            <a:off x="1418732" y="2056778"/>
            <a:ext cx="6292394" cy="417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2495" y="3561067"/>
            <a:ext cx="1545997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Клавиатура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4544" y="3099560"/>
            <a:ext cx="1447016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Джойстик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6021" y="3561067"/>
            <a:ext cx="1234911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Сканер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6456" y="3635515"/>
            <a:ext cx="1263192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Модем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1262" y="5403909"/>
            <a:ext cx="1545997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Планшет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для рисования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7259" y="5729571"/>
            <a:ext cx="1918355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Манипуляторы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3022" y="5639187"/>
            <a:ext cx="1545997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Цифровые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устройства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8762" y="5235922"/>
            <a:ext cx="1432875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Микрофон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596" y="839780"/>
            <a:ext cx="7975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</a:rPr>
              <a:t>Устройства вывода </a:t>
            </a:r>
            <a:r>
              <a:rPr lang="ru-RU" sz="2000" b="1" dirty="0">
                <a:latin typeface="Arial Black" panose="020B0A04020102020204" pitchFamily="34" charset="0"/>
              </a:rPr>
              <a:t>– аппаратные средства для преобразования компьютерного </a:t>
            </a:r>
            <a:r>
              <a:rPr lang="ru-RU" sz="2000" b="1" dirty="0" smtClean="0">
                <a:latin typeface="Arial Black" panose="020B0A04020102020204" pitchFamily="34" charset="0"/>
              </a:rPr>
              <a:t>представления </a:t>
            </a:r>
            <a:r>
              <a:rPr lang="ru-RU" sz="2000" b="1" dirty="0">
                <a:latin typeface="Arial Black" panose="020B0A04020102020204" pitchFamily="34" charset="0"/>
              </a:rPr>
              <a:t>информации в форму, понятную </a:t>
            </a:r>
            <a:r>
              <a:rPr lang="ru-RU" sz="2000" b="1" dirty="0" smtClean="0">
                <a:latin typeface="Arial Black" panose="020B0A04020102020204" pitchFamily="34" charset="0"/>
              </a:rPr>
              <a:t>человеку.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pic>
        <p:nvPicPr>
          <p:cNvPr id="6148" name="Picture 4" descr="http://usersos.ru/wp-content/uploads/2015/10/ustrojstva-vyvoda-informaci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9"/>
          <a:stretch/>
        </p:blipFill>
        <p:spPr bwMode="auto">
          <a:xfrm>
            <a:off x="1478467" y="1926425"/>
            <a:ext cx="6703999" cy="433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9056" y="3452051"/>
            <a:ext cx="1545997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Монитор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6134" y="3452051"/>
            <a:ext cx="1545997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Принтер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2202" y="3557587"/>
            <a:ext cx="1545997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Плоттер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8467" y="5691525"/>
            <a:ext cx="1545997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Колонки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5053" y="5691525"/>
            <a:ext cx="1545997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Цифровые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устройства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2131" y="5092640"/>
            <a:ext cx="1545997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Проекторы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8571" y="5704852"/>
            <a:ext cx="1545997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Наушники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474" y="874981"/>
            <a:ext cx="7965650" cy="178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cap="all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Магистрально-модульный </a:t>
            </a:r>
            <a:r>
              <a:rPr lang="ru-RU" sz="2400" b="1" cap="all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архитектуры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компьютера положен в основу всех современных компьютеров. Он позволяет потребителю самому комплектовать нужную ему конфигурацию компьютера и производить при необходимости её модернизацию.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Image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06" y="2663484"/>
            <a:ext cx="7693385" cy="3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8618" y="3033166"/>
            <a:ext cx="1240182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Black" panose="020B0A04020102020204" pitchFamily="34" charset="0"/>
              </a:rPr>
              <a:t>Сбор </a:t>
            </a:r>
          </a:p>
          <a:p>
            <a:r>
              <a:rPr lang="ru-RU" sz="1100" dirty="0" smtClean="0">
                <a:latin typeface="Arial Black" panose="020B0A04020102020204" pitchFamily="34" charset="0"/>
              </a:rPr>
              <a:t>информации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4932" y="3033166"/>
            <a:ext cx="1389440" cy="6001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Black" panose="020B0A04020102020204" pitchFamily="34" charset="0"/>
              </a:rPr>
              <a:t>Кодирование</a:t>
            </a:r>
          </a:p>
          <a:p>
            <a:r>
              <a:rPr lang="ru-RU" sz="1100" dirty="0" smtClean="0">
                <a:latin typeface="Arial Black" panose="020B0A04020102020204" pitchFamily="34" charset="0"/>
              </a:rPr>
              <a:t>и ввод</a:t>
            </a:r>
          </a:p>
          <a:p>
            <a:r>
              <a:rPr lang="ru-RU" sz="1100" dirty="0" smtClean="0">
                <a:latin typeface="Arial Black" panose="020B0A04020102020204" pitchFamily="34" charset="0"/>
              </a:rPr>
              <a:t>информации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4607" y="3033166"/>
            <a:ext cx="1240182" cy="6001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Black" panose="020B0A04020102020204" pitchFamily="34" charset="0"/>
              </a:rPr>
              <a:t>Хранение</a:t>
            </a:r>
          </a:p>
          <a:p>
            <a:r>
              <a:rPr lang="ru-RU" sz="1100" dirty="0" smtClean="0">
                <a:latin typeface="Arial Black" panose="020B0A04020102020204" pitchFamily="34" charset="0"/>
              </a:rPr>
              <a:t>И обработка </a:t>
            </a:r>
          </a:p>
          <a:p>
            <a:r>
              <a:rPr lang="ru-RU" sz="1100" dirty="0" smtClean="0">
                <a:latin typeface="Arial Black" panose="020B0A04020102020204" pitchFamily="34" charset="0"/>
              </a:rPr>
              <a:t>информации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3835" y="3033166"/>
            <a:ext cx="1625110" cy="6001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Black" panose="020B0A04020102020204" pitchFamily="34" charset="0"/>
              </a:rPr>
              <a:t>Передача</a:t>
            </a:r>
          </a:p>
          <a:p>
            <a:r>
              <a:rPr lang="ru-RU" sz="1100" dirty="0" smtClean="0">
                <a:latin typeface="Arial Black" panose="020B0A04020102020204" pitchFamily="34" charset="0"/>
              </a:rPr>
              <a:t>И декодирование </a:t>
            </a:r>
          </a:p>
          <a:p>
            <a:r>
              <a:rPr lang="ru-RU" sz="1100" dirty="0" smtClean="0">
                <a:latin typeface="Arial Black" panose="020B0A04020102020204" pitchFamily="34" charset="0"/>
              </a:rPr>
              <a:t>информации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618" y="3933988"/>
            <a:ext cx="1240182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Black" panose="020B0A04020102020204" pitchFamily="34" charset="0"/>
              </a:rPr>
              <a:t>Входные</a:t>
            </a:r>
          </a:p>
          <a:p>
            <a:r>
              <a:rPr lang="ru-RU" sz="1100" dirty="0" smtClean="0">
                <a:latin typeface="Arial Black" panose="020B0A04020102020204" pitchFamily="34" charset="0"/>
              </a:rPr>
              <a:t>данные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0040" y="3933988"/>
            <a:ext cx="1240182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Black" panose="020B0A04020102020204" pitchFamily="34" charset="0"/>
              </a:rPr>
              <a:t>Выходные</a:t>
            </a:r>
          </a:p>
          <a:p>
            <a:r>
              <a:rPr lang="ru-RU" sz="1100" dirty="0" smtClean="0">
                <a:latin typeface="Arial Black" panose="020B0A04020102020204" pitchFamily="34" charset="0"/>
              </a:rPr>
              <a:t>данные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4139872"/>
            <a:ext cx="1345447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Black" panose="020B0A04020102020204" pitchFamily="34" charset="0"/>
              </a:rPr>
              <a:t>УСТРОЙСТВА</a:t>
            </a:r>
          </a:p>
          <a:p>
            <a:r>
              <a:rPr lang="ru-RU" sz="1100" dirty="0" smtClean="0">
                <a:latin typeface="Arial Black" panose="020B0A04020102020204" pitchFamily="34" charset="0"/>
              </a:rPr>
              <a:t>ВВОДА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1599" y="4123554"/>
            <a:ext cx="1345447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Black" panose="020B0A04020102020204" pitchFamily="34" charset="0"/>
              </a:rPr>
              <a:t>УСТРОЙСТВА</a:t>
            </a:r>
          </a:p>
          <a:p>
            <a:r>
              <a:rPr lang="ru-RU" sz="1100" dirty="0" smtClean="0">
                <a:latin typeface="Arial Black" panose="020B0A04020102020204" pitchFamily="34" charset="0"/>
              </a:rPr>
              <a:t>ВЫВОДА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3428" y="4093706"/>
            <a:ext cx="1345447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Black" panose="020B0A04020102020204" pitchFamily="34" charset="0"/>
              </a:rPr>
              <a:t>ПРОЦЕССОР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4607" y="5291028"/>
            <a:ext cx="1345447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Black" panose="020B0A04020102020204" pitchFamily="34" charset="0"/>
              </a:rPr>
              <a:t>ПАМЯТЬ</a:t>
            </a:r>
            <a:endParaRPr lang="ru-RU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n.new.fishki.net/26/upload/post/201503/26/1478412/cb9cd49f51db0606b688b598a3a8c2d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7" t="37549" r="8425" b="10869"/>
          <a:stretch/>
        </p:blipFill>
        <p:spPr bwMode="auto">
          <a:xfrm>
            <a:off x="5500397" y="3393650"/>
            <a:ext cx="3030860" cy="281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81026" y="1119840"/>
            <a:ext cx="7150231" cy="3808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cap="all" dirty="0">
                <a:solidFill>
                  <a:srgbClr val="00B05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фразеологизм или пословицу которые характеризуют вашу работу </a:t>
            </a:r>
            <a:endParaRPr lang="ru-RU" sz="2000" cap="all" dirty="0">
              <a:solidFill>
                <a:srgbClr val="00B05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Шевелить мозгами</a:t>
            </a:r>
          </a:p>
          <a:p>
            <a:pPr marL="342900" lvl="0" indent="-342900" algn="ctr"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Краем уха</a:t>
            </a:r>
          </a:p>
          <a:p>
            <a:pPr marL="342900" lvl="0" indent="-342900" algn="ctr"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Хлопать ушами</a:t>
            </a:r>
          </a:p>
          <a:p>
            <a:pPr marL="342900" lvl="0" indent="-342900" algn="ctr"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Засучив рукава</a:t>
            </a:r>
          </a:p>
          <a:p>
            <a:pPr marL="342900" lvl="0" indent="-342900" algn="ctr"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Считать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ворон</a:t>
            </a:r>
          </a:p>
          <a:p>
            <a:pPr marL="342900" lvl="0" indent="-342900" algn="ctr"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Бить баклуши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6" name="Picture 4" descr="https://im0-tub-ru.yandex.net/i?id=aab11e57b8c12277d60072388e1ef31f&amp;n=33&amp;h=190&amp;w=25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t="26093" r="5123"/>
          <a:stretch/>
        </p:blipFill>
        <p:spPr bwMode="auto">
          <a:xfrm>
            <a:off x="433633" y="3817854"/>
            <a:ext cx="2931045" cy="253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1.sndcdn.com/avatars-000007531469-y27dab-t500x500.jpg?ca77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24" y="1968047"/>
            <a:ext cx="1069942" cy="106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1.sndcdn.com/avatars-000007531469-y27dab-t500x500.jpg?ca77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6386" y="2293270"/>
            <a:ext cx="1069942" cy="106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6390" y="1958667"/>
            <a:ext cx="56797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 ВНИМАНИЕ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42" name="Picture 2" descr="http://www.tvoyakniga.ru/images/forum_uploads/0_2015010314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07" y="3483171"/>
            <a:ext cx="2835144" cy="283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7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32323" t="17439" r="32870" b="66476"/>
          <a:stretch>
            <a:fillRect/>
          </a:stretch>
        </p:blipFill>
        <p:spPr bwMode="auto">
          <a:xfrm>
            <a:off x="618068" y="880533"/>
            <a:ext cx="4044350" cy="2209799"/>
          </a:xfrm>
          <a:prstGeom prst="rect">
            <a:avLst/>
          </a:prstGeom>
          <a:noFill/>
        </p:spPr>
      </p:pic>
      <p:pic>
        <p:nvPicPr>
          <p:cNvPr id="24577" name="Рисунок 2" descr="Рисунок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 r="7436"/>
          <a:stretch>
            <a:fillRect/>
          </a:stretch>
        </p:blipFill>
        <p:spPr bwMode="auto">
          <a:xfrm>
            <a:off x="4745983" y="2294467"/>
            <a:ext cx="3796882" cy="19304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76799" y="1464733"/>
            <a:ext cx="3073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 smtClean="0">
                <a:solidFill>
                  <a:srgbClr val="FF0000"/>
                </a:solidFill>
                <a:latin typeface="Arial Black" pitchFamily="34" charset="0"/>
              </a:rPr>
              <a:t>обработка</a:t>
            </a:r>
            <a:endParaRPr lang="ru-RU" sz="3200" cap="all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63220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ХРАНЕНИЕ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4580" name="Picture 4" descr="http://player.myshared.ru/885850/data/images/img18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0442" y="4496328"/>
            <a:ext cx="4890559" cy="18095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71067" y="5020734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ПЕРЕДАЧА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7" descr="MCj043438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95" y="4887120"/>
            <a:ext cx="1380011" cy="197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06925" y="1813318"/>
            <a:ext cx="1009650" cy="6413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3600" i="1" dirty="0">
                <a:solidFill>
                  <a:srgbClr val="000066"/>
                </a:solidFill>
                <a:latin typeface="Algerian" panose="04020705040A02060702" pitchFamily="82" charset="0"/>
              </a:rPr>
              <a:t>№</a:t>
            </a:r>
            <a:r>
              <a:rPr lang="en-US" sz="3600" i="1" dirty="0">
                <a:solidFill>
                  <a:srgbClr val="000066"/>
                </a:solidFill>
                <a:latin typeface="Algerian" panose="04020705040A02060702" pitchFamily="82" charset="0"/>
              </a:rPr>
              <a:t>1</a:t>
            </a:r>
            <a:endParaRPr lang="ru-RU" sz="3600" i="1" dirty="0">
              <a:solidFill>
                <a:srgbClr val="000066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827088" y="620713"/>
            <a:ext cx="7559675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Определите соответствие</a:t>
            </a:r>
            <a:endParaRPr lang="ru-RU" sz="28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06925" y="2898314"/>
            <a:ext cx="1009650" cy="6413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3600" i="1" dirty="0" smtClean="0">
                <a:solidFill>
                  <a:srgbClr val="000066"/>
                </a:solidFill>
                <a:latin typeface="Algerian" panose="04020705040A02060702" pitchFamily="82" charset="0"/>
              </a:rPr>
              <a:t>№2</a:t>
            </a:r>
            <a:endParaRPr lang="ru-RU" sz="3600" i="1" dirty="0">
              <a:solidFill>
                <a:srgbClr val="000066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57725" y="4122567"/>
            <a:ext cx="1009650" cy="6413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3600" i="1" dirty="0" smtClean="0">
                <a:solidFill>
                  <a:srgbClr val="000066"/>
                </a:solidFill>
                <a:latin typeface="Algerian" panose="04020705040A02060702" pitchFamily="82" charset="0"/>
              </a:rPr>
              <a:t>№3</a:t>
            </a:r>
            <a:endParaRPr lang="ru-RU" sz="3600" i="1" dirty="0">
              <a:solidFill>
                <a:srgbClr val="000066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861" y="1802798"/>
            <a:ext cx="3026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Передача информации</a:t>
            </a:r>
            <a:endParaRPr lang="ru-RU" sz="2400" b="1" cap="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3605" y="2866425"/>
            <a:ext cx="2830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Хранение информации</a:t>
            </a:r>
            <a:endParaRPr lang="ru-RU" sz="2400" b="1" cap="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861" y="4137811"/>
            <a:ext cx="3319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Обработка информации</a:t>
            </a:r>
            <a:endParaRPr lang="ru-RU" sz="2400" b="1" cap="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65959" y="1697985"/>
            <a:ext cx="2620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Перевод текста с русского языка на немецкий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65959" y="2958757"/>
            <a:ext cx="196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 Разговор </a:t>
            </a:r>
            <a:endParaRPr lang="ru-RU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по </a:t>
            </a: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телефону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40559" y="4250110"/>
            <a:ext cx="272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Записная книжка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  </a:t>
            </a:r>
            <a:endParaRPr lang="ru-RU" dirty="0"/>
          </a:p>
        </p:txBody>
      </p:sp>
      <p:sp>
        <p:nvSpPr>
          <p:cNvPr id="14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06925" y="2887628"/>
            <a:ext cx="1009650" cy="6413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3600" i="1" dirty="0" smtClean="0">
                <a:solidFill>
                  <a:srgbClr val="000066"/>
                </a:solidFill>
                <a:latin typeface="Algerian" panose="04020705040A02060702" pitchFamily="82" charset="0"/>
              </a:rPr>
              <a:t>№2</a:t>
            </a:r>
            <a:endParaRPr lang="ru-RU" sz="3600" i="1" dirty="0">
              <a:solidFill>
                <a:srgbClr val="000066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861" y="1792112"/>
            <a:ext cx="3026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Передача информации</a:t>
            </a:r>
            <a:endParaRPr lang="ru-RU" sz="2400" b="1" cap="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6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7" descr="MCj043438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61" y="4887120"/>
            <a:ext cx="1380011" cy="197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06925" y="1813318"/>
            <a:ext cx="1009650" cy="6413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3600" i="1" dirty="0">
                <a:solidFill>
                  <a:srgbClr val="000066"/>
                </a:solidFill>
                <a:latin typeface="Algerian" panose="04020705040A02060702" pitchFamily="82" charset="0"/>
              </a:rPr>
              <a:t>№</a:t>
            </a:r>
            <a:r>
              <a:rPr lang="en-US" sz="3600" i="1" dirty="0">
                <a:solidFill>
                  <a:srgbClr val="000066"/>
                </a:solidFill>
                <a:latin typeface="Algerian" panose="04020705040A02060702" pitchFamily="82" charset="0"/>
              </a:rPr>
              <a:t>1</a:t>
            </a:r>
            <a:endParaRPr lang="ru-RU" sz="3600" i="1" dirty="0">
              <a:solidFill>
                <a:srgbClr val="000066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827088" y="620713"/>
            <a:ext cx="7559675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Определите соответствие</a:t>
            </a:r>
            <a:endParaRPr lang="ru-RU" sz="28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06925" y="2898314"/>
            <a:ext cx="1009650" cy="6413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3600" i="1" dirty="0" smtClean="0">
                <a:solidFill>
                  <a:srgbClr val="000066"/>
                </a:solidFill>
                <a:latin typeface="Algerian" panose="04020705040A02060702" pitchFamily="82" charset="0"/>
              </a:rPr>
              <a:t>№2</a:t>
            </a:r>
            <a:endParaRPr lang="ru-RU" sz="3600" i="1" dirty="0">
              <a:solidFill>
                <a:srgbClr val="000066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06925" y="4232634"/>
            <a:ext cx="1009650" cy="6413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3600" i="1" dirty="0" smtClean="0">
                <a:solidFill>
                  <a:srgbClr val="000066"/>
                </a:solidFill>
                <a:latin typeface="Algerian" panose="04020705040A02060702" pitchFamily="82" charset="0"/>
              </a:rPr>
              <a:t>№3</a:t>
            </a:r>
            <a:endParaRPr lang="ru-RU" sz="3600" i="1" dirty="0">
              <a:solidFill>
                <a:srgbClr val="000066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861" y="1802798"/>
            <a:ext cx="3026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Передача информации</a:t>
            </a:r>
            <a:endParaRPr lang="ru-RU" sz="2400" b="1" cap="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3605" y="2866425"/>
            <a:ext cx="2830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Хранение информации</a:t>
            </a:r>
            <a:endParaRPr lang="ru-RU" sz="2400" b="1" cap="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861" y="4137811"/>
            <a:ext cx="3319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Обработка информации</a:t>
            </a:r>
            <a:endParaRPr lang="ru-RU" sz="2400" b="1" cap="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06925" y="2887628"/>
            <a:ext cx="1009650" cy="6413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3600" i="1" dirty="0" smtClean="0">
                <a:solidFill>
                  <a:srgbClr val="000066"/>
                </a:solidFill>
                <a:latin typeface="Algerian" panose="04020705040A02060702" pitchFamily="82" charset="0"/>
              </a:rPr>
              <a:t>№2</a:t>
            </a:r>
            <a:endParaRPr lang="ru-RU" sz="3600" i="1" dirty="0">
              <a:solidFill>
                <a:srgbClr val="000066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861" y="1792112"/>
            <a:ext cx="3026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Передача информации</a:t>
            </a:r>
            <a:endParaRPr lang="ru-RU" sz="2400" b="1" cap="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44637" y="1825241"/>
            <a:ext cx="2055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Семейная </a:t>
            </a:r>
            <a:endParaRPr lang="ru-RU" dirty="0" smtClean="0">
              <a:solidFill>
                <a:srgbClr val="00000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 Black" pitchFamily="34" charset="0"/>
              </a:rPr>
              <a:t>фотография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   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68636" y="2882647"/>
            <a:ext cx="2608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Учитель сообщил </a:t>
            </a:r>
            <a:endParaRPr lang="ru-RU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тему </a:t>
            </a: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урока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18500" y="4232634"/>
            <a:ext cx="2249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Ученик учит </a:t>
            </a:r>
            <a:endParaRPr lang="ru-RU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стихотворение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50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7" descr="MCj043438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62" y="4887120"/>
            <a:ext cx="1380011" cy="197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378325" y="1855651"/>
            <a:ext cx="1009650" cy="6413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3600" i="1" dirty="0">
                <a:solidFill>
                  <a:srgbClr val="000066"/>
                </a:solidFill>
                <a:latin typeface="Algerian" panose="04020705040A02060702" pitchFamily="82" charset="0"/>
              </a:rPr>
              <a:t>№</a:t>
            </a:r>
            <a:r>
              <a:rPr lang="en-US" sz="3600" i="1" dirty="0">
                <a:solidFill>
                  <a:srgbClr val="000066"/>
                </a:solidFill>
                <a:latin typeface="Algerian" panose="04020705040A02060702" pitchFamily="82" charset="0"/>
              </a:rPr>
              <a:t>1</a:t>
            </a:r>
            <a:endParaRPr lang="ru-RU" sz="3600" i="1" dirty="0">
              <a:solidFill>
                <a:srgbClr val="000066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827088" y="620713"/>
            <a:ext cx="7559675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Определите соответствие</a:t>
            </a:r>
            <a:endParaRPr lang="ru-RU" sz="28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437592" y="4198768"/>
            <a:ext cx="1009650" cy="6413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3600" i="1" dirty="0" smtClean="0">
                <a:solidFill>
                  <a:srgbClr val="000066"/>
                </a:solidFill>
                <a:latin typeface="Algerian" panose="04020705040A02060702" pitchFamily="82" charset="0"/>
              </a:rPr>
              <a:t>№3</a:t>
            </a:r>
            <a:endParaRPr lang="ru-RU" sz="3600" i="1" dirty="0">
              <a:solidFill>
                <a:srgbClr val="000066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861" y="1802798"/>
            <a:ext cx="3026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Передача информации</a:t>
            </a:r>
            <a:endParaRPr lang="ru-RU" sz="2400" b="1" cap="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3605" y="2866425"/>
            <a:ext cx="2830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Хранение информации</a:t>
            </a:r>
            <a:endParaRPr lang="ru-RU" sz="2400" b="1" cap="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861" y="4137811"/>
            <a:ext cx="3319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Обработка информации</a:t>
            </a:r>
            <a:endParaRPr lang="ru-RU" sz="2400" b="1" cap="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395259" y="2980762"/>
            <a:ext cx="1009650" cy="6413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3600" i="1" dirty="0" smtClean="0">
                <a:solidFill>
                  <a:srgbClr val="000066"/>
                </a:solidFill>
                <a:latin typeface="Algerian" panose="04020705040A02060702" pitchFamily="82" charset="0"/>
              </a:rPr>
              <a:t>№2</a:t>
            </a:r>
            <a:endParaRPr lang="ru-RU" sz="3600" i="1" dirty="0">
              <a:solidFill>
                <a:srgbClr val="000066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861" y="1792112"/>
            <a:ext cx="3026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Передача информации</a:t>
            </a:r>
            <a:endParaRPr lang="ru-RU" sz="2400" b="1" cap="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25781" y="3068190"/>
            <a:ext cx="3052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Диск с песнями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83605" y="4181834"/>
            <a:ext cx="32944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Диктор сообщил </a:t>
            </a:r>
            <a:endParaRPr lang="ru-RU" sz="2400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прогноз </a:t>
            </a: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погоды 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  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48842" y="1557099"/>
            <a:ext cx="28504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переход </a:t>
            </a:r>
            <a:endParaRPr lang="ru-RU" sz="2400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перекрестка 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со </a:t>
            </a: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светофором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534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http://www.kolomna-school7-ict.narod.ru/DATA/p23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7410" y="1684180"/>
            <a:ext cx="3629025" cy="1814513"/>
          </a:xfrm>
          <a:prstGeom prst="rect">
            <a:avLst/>
          </a:prstGeom>
          <a:noFill/>
        </p:spPr>
      </p:pic>
      <p:pic>
        <p:nvPicPr>
          <p:cNvPr id="26626" name="Picture 2" descr="http://stelsys.by/images/uploads/162/lka_200__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061" y="1653374"/>
            <a:ext cx="2503149" cy="1956859"/>
          </a:xfrm>
          <a:prstGeom prst="rect">
            <a:avLst/>
          </a:prstGeom>
          <a:noFill/>
        </p:spPr>
      </p:pic>
      <p:pic>
        <p:nvPicPr>
          <p:cNvPr id="26629" name="Picture 5" descr="‎">
            <a:hlinkClick r:id="rId4" tooltip="‎"/>
          </p:cNvPr>
          <p:cNvPicPr>
            <a:picLocks noChangeAspect="1" noChangeArrowheads="1"/>
          </p:cNvPicPr>
          <p:nvPr/>
        </p:nvPicPr>
        <p:blipFill>
          <a:blip r:embed="rId5"/>
          <a:srcRect t="9096"/>
          <a:stretch>
            <a:fillRect/>
          </a:stretch>
        </p:blipFill>
        <p:spPr bwMode="auto">
          <a:xfrm>
            <a:off x="798385" y="3853900"/>
            <a:ext cx="2698348" cy="246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s://image.jimcdn.com/app/cms/image/transf/dimension=360x10000:format=jpg/path/se3e6959ba1edaab5/image/i05cd9bafe0b838ec/version/1365625171/image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91412" y="3984225"/>
            <a:ext cx="3429000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9905465">
            <a:hlinkClick r:id="rId8" tooltip="79905465.jpg"/>
          </p:cNvPr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90602" y="2633592"/>
            <a:ext cx="2780242" cy="1974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2529" y="594836"/>
            <a:ext cx="8027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КАКИЕ АППАРАТНЫЕ СРЕДСТВА ОТВЕЧАЮТ ЗА ОСНОВНЫЕ ИНФОРМАЦИОННЫЕ ПРОЦЕССЫ ОБРАБОТКА, ХРАНЕНИЕ, ПЕРЕДАЧА?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13"/>
          <p:cNvSpPr>
            <a:spLocks noChangeArrowheads="1"/>
          </p:cNvSpPr>
          <p:nvPr/>
        </p:nvSpPr>
        <p:spPr bwMode="auto">
          <a:xfrm>
            <a:off x="3978275" y="324643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/>
              <a:t> </a:t>
            </a:r>
          </a:p>
        </p:txBody>
      </p:sp>
      <p:sp>
        <p:nvSpPr>
          <p:cNvPr id="15367" name="Rectangle 14"/>
          <p:cNvSpPr>
            <a:spLocks noChangeArrowheads="1"/>
          </p:cNvSpPr>
          <p:nvPr/>
        </p:nvSpPr>
        <p:spPr bwMode="auto">
          <a:xfrm>
            <a:off x="3683000" y="3246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b="1"/>
              <a:t> </a:t>
            </a:r>
            <a:r>
              <a:rPr lang="ru-RU"/>
              <a:t> </a:t>
            </a:r>
          </a:p>
        </p:txBody>
      </p:sp>
      <p:graphicFrame>
        <p:nvGraphicFramePr>
          <p:cNvPr id="15368" name="Object 15"/>
          <p:cNvGraphicFramePr>
            <a:graphicFrameLocks noChangeAspect="1"/>
          </p:cNvGraphicFramePr>
          <p:nvPr/>
        </p:nvGraphicFramePr>
        <p:xfrm>
          <a:off x="4527550" y="3308350"/>
          <a:ext cx="88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Формула" r:id="rId3" imgW="88784" imgH="240986" progId="Equation.3">
                  <p:embed/>
                </p:oleObj>
              </mc:Choice>
              <mc:Fallback>
                <p:oleObj name="Формула" r:id="rId3" imgW="88784" imgH="240986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308350"/>
                        <a:ext cx="88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89466" y="749069"/>
            <a:ext cx="8322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Принципы обработки </a:t>
            </a:r>
          </a:p>
          <a:p>
            <a:pPr algn="ctr"/>
            <a:r>
              <a:rPr lang="ru-RU" sz="3600" b="1" cap="all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информации компьютером. </a:t>
            </a:r>
          </a:p>
        </p:txBody>
      </p:sp>
      <p:pic>
        <p:nvPicPr>
          <p:cNvPr id="1031" name="Picture 7" descr="http://line.cubecdn.net/uploads/54d8ea7a0ad035eb51a23e18_1423502391168_7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770030"/>
            <a:ext cx="2934904" cy="236830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61234" y="2229623"/>
            <a:ext cx="812600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занятия: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глубить знания об устройстве компьютера,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функциональных возможностях,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принципах взаимодействия устройств ПК,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принципах обработки информации компьютером.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5735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724931" y="4952364"/>
            <a:ext cx="76117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ПОЗНАКОМИМСЯ С ЧАСТЬЮ СХЕМЫ КОТОРАЯ ПОКА ВАМ НЕ ИЗВЕСТНА - ЭТО МАГИСТРАЛЬ (СОСТОЯЩАЯ ИЗ ТРЁХ ШИН: ШИНА АДРЕСА, ШИНА ДАННЫХ, ШИНА УПРАВЛЕНИЯ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0237" y="639114"/>
            <a:ext cx="77064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ЕСЛИ ПОСМОТРЕТЬ НА СЛЕДУЮЩУЮ СХЕМУ ТО МЫ УВИДИМ УЖЕ ЗНАКОМЫЕ НАМ ПОНЯТИЯ: ПРОЦЕССОР, УСТРОЙСТВА ВВОДА И УСТРОЙСТВА ВЫВОДА ИНФОРМАЦИИ, ВНЕШНЯЯ И ВНУТРЕННЯЯ ПАМЯТЬ, СЕТЕВЫЕ УСТРОЙСТВА. </a:t>
            </a:r>
            <a:endParaRPr lang="ru-RU" sz="2000" b="1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6033" y="2199503"/>
            <a:ext cx="7776562" cy="2726723"/>
            <a:chOff x="90" y="1298"/>
            <a:chExt cx="5421" cy="218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40" y="2115"/>
              <a:ext cx="5080" cy="5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95" y="2109"/>
              <a:ext cx="136" cy="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375" y="2105"/>
              <a:ext cx="136" cy="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105" y="2205"/>
              <a:ext cx="1134" cy="36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b="1" dirty="0">
                  <a:latin typeface="Arial Black" panose="020B0A04020102020204" pitchFamily="34" charset="0"/>
                </a:rPr>
                <a:t>Магистраль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431" y="2296"/>
              <a:ext cx="20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431" y="2478"/>
              <a:ext cx="20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21" y="2115"/>
              <a:ext cx="1089" cy="22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dirty="0">
                  <a:latin typeface="Arial Black" panose="020B0A04020102020204" pitchFamily="34" charset="0"/>
                </a:rPr>
                <a:t>Шина данных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62" y="2295"/>
              <a:ext cx="1089" cy="22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dirty="0">
                  <a:latin typeface="Arial Black" panose="020B0A04020102020204" pitchFamily="34" charset="0"/>
                </a:rPr>
                <a:t>Шина адреса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57" y="2477"/>
              <a:ext cx="1271" cy="22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dirty="0">
                  <a:latin typeface="Arial Black" panose="020B0A04020102020204" pitchFamily="34" charset="0"/>
                </a:rPr>
                <a:t>Шина управления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21" y="1298"/>
              <a:ext cx="1429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000" b="1" dirty="0">
                  <a:latin typeface="Arial Black" panose="020B0A04020102020204" pitchFamily="34" charset="0"/>
                </a:rPr>
                <a:t>Процессор</a:t>
              </a:r>
              <a:br>
                <a:rPr lang="ru-RU" sz="2000" b="1" dirty="0">
                  <a:latin typeface="Arial Black" panose="020B0A04020102020204" pitchFamily="34" charset="0"/>
                </a:rPr>
              </a:br>
              <a:r>
                <a:rPr lang="ru-RU" sz="1200" b="1" dirty="0">
                  <a:latin typeface="Arial Black" panose="020B0A04020102020204" pitchFamily="34" charset="0"/>
                </a:rPr>
                <a:t>Обработка данных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243" y="1343"/>
              <a:ext cx="1860" cy="4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b="1" dirty="0">
                  <a:latin typeface="Arial Black" panose="020B0A04020102020204" pitchFamily="34" charset="0"/>
                </a:rPr>
                <a:t>Оперативная память</a:t>
              </a:r>
              <a:br>
                <a:rPr lang="ru-RU" b="1" dirty="0">
                  <a:latin typeface="Arial Black" panose="020B0A04020102020204" pitchFamily="34" charset="0"/>
                </a:rPr>
              </a:br>
              <a:r>
                <a:rPr lang="ru-RU" sz="1200" b="1" dirty="0">
                  <a:latin typeface="Arial Black" panose="020B0A04020102020204" pitchFamily="34" charset="0"/>
                </a:rPr>
                <a:t>Хранение данных и программ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0" y="2816"/>
              <a:ext cx="1338" cy="6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600" dirty="0">
                  <a:latin typeface="Arial Black" panose="020B0A04020102020204" pitchFamily="34" charset="0"/>
                </a:rPr>
                <a:t>Устройства </a:t>
              </a:r>
              <a:endParaRPr lang="ru-RU" sz="1600" dirty="0" smtClean="0">
                <a:latin typeface="Arial Black" panose="020B0A04020102020204" pitchFamily="34" charset="0"/>
              </a:endParaRPr>
            </a:p>
            <a:p>
              <a:pPr algn="ctr"/>
              <a:r>
                <a:rPr lang="ru-RU" sz="1600" dirty="0" smtClean="0">
                  <a:latin typeface="Arial Black" panose="020B0A04020102020204" pitchFamily="34" charset="0"/>
                </a:rPr>
                <a:t>ввода</a:t>
              </a:r>
              <a:r>
                <a:rPr lang="ru-RU" dirty="0">
                  <a:latin typeface="Arial Black" panose="020B0A04020102020204" pitchFamily="34" charset="0"/>
                </a:rPr>
                <a:t/>
              </a:r>
              <a:br>
                <a:rPr lang="ru-RU" dirty="0">
                  <a:latin typeface="Arial Black" panose="020B0A04020102020204" pitchFamily="34" charset="0"/>
                </a:rPr>
              </a:br>
              <a:r>
                <a:rPr lang="ru-RU" sz="1200" dirty="0">
                  <a:latin typeface="Arial Black" panose="020B0A04020102020204" pitchFamily="34" charset="0"/>
                </a:rPr>
                <a:t>Ввод данных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451" y="2810"/>
              <a:ext cx="1384" cy="6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dirty="0" smtClean="0">
                  <a:latin typeface="Arial Black" panose="020B0A04020102020204" pitchFamily="34" charset="0"/>
                </a:rPr>
                <a:t>Устройства</a:t>
              </a:r>
            </a:p>
            <a:p>
              <a:pPr algn="ctr"/>
              <a:r>
                <a:rPr lang="ru-RU" dirty="0" smtClean="0">
                  <a:latin typeface="Arial Black" panose="020B0A04020102020204" pitchFamily="34" charset="0"/>
                </a:rPr>
                <a:t> </a:t>
              </a:r>
              <a:r>
                <a:rPr lang="ru-RU" dirty="0">
                  <a:latin typeface="Arial Black" panose="020B0A04020102020204" pitchFamily="34" charset="0"/>
                </a:rPr>
                <a:t>вывода</a:t>
              </a:r>
              <a:br>
                <a:rPr lang="ru-RU" dirty="0">
                  <a:latin typeface="Arial Black" panose="020B0A04020102020204" pitchFamily="34" charset="0"/>
                </a:rPr>
              </a:br>
              <a:r>
                <a:rPr lang="ru-RU" sz="1200" dirty="0">
                  <a:latin typeface="Arial Black" panose="020B0A04020102020204" pitchFamily="34" charset="0"/>
                </a:rPr>
                <a:t>Вывод данных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869" y="2803"/>
              <a:ext cx="1463" cy="6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dirty="0">
                  <a:latin typeface="Arial Black" panose="020B0A04020102020204" pitchFamily="34" charset="0"/>
                </a:rPr>
                <a:t>Долговременная</a:t>
              </a:r>
              <a:br>
                <a:rPr lang="ru-RU" sz="1400" dirty="0">
                  <a:latin typeface="Arial Black" panose="020B0A04020102020204" pitchFamily="34" charset="0"/>
                </a:rPr>
              </a:br>
              <a:r>
                <a:rPr lang="ru-RU" sz="1400" dirty="0">
                  <a:latin typeface="Arial Black" panose="020B0A04020102020204" pitchFamily="34" charset="0"/>
                </a:rPr>
                <a:t> память</a:t>
              </a:r>
              <a:r>
                <a:rPr lang="ru-RU" sz="1600" dirty="0">
                  <a:latin typeface="Arial Black" panose="020B0A04020102020204" pitchFamily="34" charset="0"/>
                </a:rPr>
                <a:t/>
              </a:r>
              <a:br>
                <a:rPr lang="ru-RU" sz="1600" dirty="0">
                  <a:latin typeface="Arial Black" panose="020B0A04020102020204" pitchFamily="34" charset="0"/>
                </a:rPr>
              </a:br>
              <a:r>
                <a:rPr lang="ru-RU" sz="1600" dirty="0">
                  <a:latin typeface="Arial Black" panose="020B0A04020102020204" pitchFamily="34" charset="0"/>
                </a:rPr>
                <a:t> </a:t>
              </a:r>
              <a:r>
                <a:rPr lang="ru-RU" sz="1200" dirty="0">
                  <a:latin typeface="Arial Black" panose="020B0A04020102020204" pitchFamily="34" charset="0"/>
                </a:rPr>
                <a:t>Хранение данных </a:t>
              </a:r>
              <a:endParaRPr lang="ru-RU" sz="1200" dirty="0" smtClean="0">
                <a:latin typeface="Arial Black" panose="020B0A04020102020204" pitchFamily="34" charset="0"/>
              </a:endParaRPr>
            </a:p>
            <a:p>
              <a:pPr algn="ctr"/>
              <a:r>
                <a:rPr lang="ru-RU" sz="1200" dirty="0" smtClean="0">
                  <a:latin typeface="Arial Black" panose="020B0A04020102020204" pitchFamily="34" charset="0"/>
                </a:rPr>
                <a:t>и </a:t>
              </a:r>
              <a:r>
                <a:rPr lang="ru-RU" sz="1200" dirty="0">
                  <a:latin typeface="Arial Black" panose="020B0A04020102020204" pitchFamily="34" charset="0"/>
                </a:rPr>
                <a:t>программ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422" y="2886"/>
              <a:ext cx="1089" cy="5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dirty="0">
                  <a:latin typeface="Arial Black" panose="020B0A04020102020204" pitchFamily="34" charset="0"/>
                </a:rPr>
                <a:t>Сетевые </a:t>
              </a:r>
              <a:br>
                <a:rPr lang="ru-RU" dirty="0">
                  <a:latin typeface="Arial Black" panose="020B0A04020102020204" pitchFamily="34" charset="0"/>
                </a:rPr>
              </a:br>
              <a:r>
                <a:rPr lang="ru-RU" dirty="0">
                  <a:latin typeface="Arial Black" panose="020B0A04020102020204" pitchFamily="34" charset="0"/>
                </a:rPr>
                <a:t>устройства</a:t>
              </a:r>
              <a:r>
                <a:rPr lang="ru-RU" dirty="0"/>
                <a:t/>
              </a:r>
              <a:br>
                <a:rPr lang="ru-RU" dirty="0"/>
              </a:br>
              <a:endParaRPr lang="ru-RU" sz="1200" dirty="0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1020" y="1842"/>
              <a:ext cx="182" cy="273"/>
            </a:xfrm>
            <a:prstGeom prst="upDownArrow">
              <a:avLst>
                <a:gd name="adj1" fmla="val 50000"/>
                <a:gd name="adj2" fmla="val 3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4105" y="1842"/>
              <a:ext cx="182" cy="273"/>
            </a:xfrm>
            <a:prstGeom prst="upDownArrow">
              <a:avLst>
                <a:gd name="adj1" fmla="val 50000"/>
                <a:gd name="adj2" fmla="val 3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839" y="2659"/>
              <a:ext cx="181" cy="227"/>
            </a:xfrm>
            <a:prstGeom prst="upDownArrow">
              <a:avLst>
                <a:gd name="adj1" fmla="val 50000"/>
                <a:gd name="adj2" fmla="val 2508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>
              <a:off x="2064" y="2659"/>
              <a:ext cx="181" cy="227"/>
            </a:xfrm>
            <a:prstGeom prst="upDownArrow">
              <a:avLst>
                <a:gd name="adj1" fmla="val 50000"/>
                <a:gd name="adj2" fmla="val 2508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>
              <a:off x="3509" y="2613"/>
              <a:ext cx="181" cy="227"/>
            </a:xfrm>
            <a:prstGeom prst="upDownArrow">
              <a:avLst>
                <a:gd name="adj1" fmla="val 50000"/>
                <a:gd name="adj2" fmla="val 2508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4830" y="2659"/>
              <a:ext cx="181" cy="227"/>
            </a:xfrm>
            <a:prstGeom prst="upDownArrow">
              <a:avLst>
                <a:gd name="adj1" fmla="val 50000"/>
                <a:gd name="adj2" fmla="val 2508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1004</TotalTime>
  <Words>810</Words>
  <Application>Microsoft Office PowerPoint</Application>
  <PresentationFormat>Экран (4:3)</PresentationFormat>
  <Paragraphs>184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Algerian</vt:lpstr>
      <vt:lpstr>Arial</vt:lpstr>
      <vt:lpstr>Arial Black</vt:lpstr>
      <vt:lpstr>Calibri</vt:lpstr>
      <vt:lpstr>Garamond</vt:lpstr>
      <vt:lpstr>Impact</vt:lpstr>
      <vt:lpstr>Tahoma</vt:lpstr>
      <vt:lpstr>Times New Roman</vt:lpstr>
      <vt:lpstr>Verdana</vt:lpstr>
      <vt:lpstr>Натуральные материалы</vt:lpstr>
      <vt:lpstr>Формула</vt:lpstr>
      <vt:lpstr>Принципы обработки компьютера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Цицерона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60</cp:revision>
  <dcterms:created xsi:type="dcterms:W3CDTF">2015-11-10T13:13:47Z</dcterms:created>
  <dcterms:modified xsi:type="dcterms:W3CDTF">2016-11-08T06:52:55Z</dcterms:modified>
</cp:coreProperties>
</file>