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3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0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9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5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2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2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223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7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7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2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27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93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3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4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032C75-5DF9-4E8D-99EE-0BC94C31EE55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37F436-DDC5-4440-AE75-BFE349A2F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50671"/>
            <a:ext cx="6815669" cy="1864425"/>
          </a:xfrm>
        </p:spPr>
        <p:txBody>
          <a:bodyPr/>
          <a:lstStyle/>
          <a:p>
            <a:r>
              <a:rPr lang="ru-RU" sz="2800" b="1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 </a:t>
            </a:r>
            <a:r>
              <a:rPr lang="ru-RU" sz="2800" b="1" cap="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вопросу о формировании методических условий обучения детей мигрантов в массовой школе</a:t>
            </a:r>
            <a:endParaRPr lang="ru-RU" sz="2800" cap="all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500747"/>
            <a:ext cx="6815669" cy="477651"/>
          </a:xfrm>
        </p:spPr>
        <p:txBody>
          <a:bodyPr/>
          <a:lstStyle/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Аксарина Н. А.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основные особенности преподавания русского языка как неродного в условиях массовой школы</a:t>
            </a:r>
            <a:endParaRPr lang="ru-RU" sz="2400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591295"/>
            <a:ext cx="10580914" cy="4678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5. Приходится одновременно формировать предметные </a:t>
            </a:r>
            <a:r>
              <a:rPr lang="ru-RU" b="1" dirty="0"/>
              <a:t>и </a:t>
            </a:r>
            <a:r>
              <a:rPr lang="ru-RU" b="1" dirty="0" smtClean="0"/>
              <a:t>экзистенциальные знания </a:t>
            </a:r>
            <a:r>
              <a:rPr lang="ru-RU" b="1" dirty="0"/>
              <a:t>и </a:t>
            </a:r>
            <a:r>
              <a:rPr lang="ru-RU" b="1" dirty="0" smtClean="0"/>
              <a:t>обеспечивать </a:t>
            </a:r>
            <a:r>
              <a:rPr lang="ru-RU" b="1" dirty="0"/>
              <a:t>их </a:t>
            </a:r>
            <a:r>
              <a:rPr lang="ru-RU" b="1" dirty="0" smtClean="0"/>
              <a:t>мотивированное освоение </a:t>
            </a:r>
            <a:r>
              <a:rPr lang="ru-RU" b="1" dirty="0"/>
              <a:t>учащимися. </a:t>
            </a:r>
            <a:r>
              <a:rPr lang="ru-RU" b="1" dirty="0" smtClean="0"/>
              <a:t>В </a:t>
            </a:r>
            <a:r>
              <a:rPr lang="ru-RU" b="1" dirty="0"/>
              <a:t>специализированных </a:t>
            </a:r>
            <a:r>
              <a:rPr lang="ru-RU" b="1" dirty="0" smtClean="0"/>
              <a:t>пособиях коммуникативный </a:t>
            </a:r>
            <a:r>
              <a:rPr lang="ru-RU" b="1" dirty="0"/>
              <a:t>аспект языковой подготовки </a:t>
            </a:r>
            <a:r>
              <a:rPr lang="ru-RU" b="1" dirty="0" err="1"/>
              <a:t>нерусскоговорящих</a:t>
            </a:r>
            <a:r>
              <a:rPr lang="ru-RU" b="1" dirty="0"/>
              <a:t> учащихся </a:t>
            </a:r>
            <a:r>
              <a:rPr lang="ru-RU" b="1" dirty="0" smtClean="0"/>
              <a:t>представлен </a:t>
            </a:r>
            <a:r>
              <a:rPr lang="ru-RU" b="1" dirty="0"/>
              <a:t>разного рода речевыми играми, моделирующими типичные ситуации общения, ролевыми диалогами и </a:t>
            </a:r>
            <a:r>
              <a:rPr lang="ru-RU" b="1" dirty="0" err="1" smtClean="0"/>
              <a:t>полилогами</a:t>
            </a:r>
            <a:r>
              <a:rPr lang="ru-RU" b="1" dirty="0"/>
              <a:t>.</a:t>
            </a:r>
            <a:r>
              <a:rPr lang="ru-RU" b="1" dirty="0" smtClean="0"/>
              <a:t> В </a:t>
            </a:r>
            <a:r>
              <a:rPr lang="ru-RU" b="1" dirty="0"/>
              <a:t>УМК для массовой школы </a:t>
            </a:r>
            <a:r>
              <a:rPr lang="ru-RU" b="1" dirty="0" smtClean="0"/>
              <a:t>задания </a:t>
            </a:r>
            <a:r>
              <a:rPr lang="ru-RU" b="1" dirty="0"/>
              <a:t>подобного рода практически </a:t>
            </a:r>
            <a:r>
              <a:rPr lang="ru-RU" b="1" dirty="0" smtClean="0"/>
              <a:t>не предусмотрены. </a:t>
            </a:r>
          </a:p>
        </p:txBody>
      </p:sp>
    </p:spTree>
    <p:extLst>
      <p:ext uri="{BB962C8B-B14F-4D97-AF65-F5344CB8AC3E}">
        <p14:creationId xmlns:p14="http://schemas.microsoft.com/office/powerpoint/2010/main" val="147151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основные особенности преподавания русского языка как неродного в условиях массовой школы</a:t>
            </a:r>
            <a:endParaRPr lang="ru-RU" sz="2400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591295"/>
            <a:ext cx="10580914" cy="46788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6. Нужно </a:t>
            </a:r>
            <a:r>
              <a:rPr lang="ru-RU" b="1" dirty="0"/>
              <a:t>методически преодолевать лингвистическую интерференцию у </a:t>
            </a:r>
            <a:r>
              <a:rPr lang="ru-RU" b="1" dirty="0" err="1"/>
              <a:t>нерусскоговорящего</a:t>
            </a:r>
            <a:r>
              <a:rPr lang="ru-RU" b="1" dirty="0"/>
              <a:t> учащегося – то есть наложение представлений о системе родного языка на представления о системе языка нового.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7. Это </a:t>
            </a:r>
            <a:r>
              <a:rPr lang="ru-RU" b="1" dirty="0"/>
              <a:t>требует расширения круга активных лингвистических компетенций педагога в области сравнительной фонетики, лексикологии и грамматики, заставляет вовлекать специализированный дидактический и методический материал в процесс классной и домашней подготовки учащегося.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Если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принципы подачи учебного материала и структура заданий в специализированных пособиях позволяют учащимся при освоении русского языка вполне успешно преодолевать фонетическую, лексическую и грамматическую интерференцию, то контент УМК для массовой школы на подобную деятельность не рассчитан – а это приводит учителя к необходимости самостоятельно разрабатывать новые задания и модели уроков, компенсирующие данный недостаток.</a:t>
            </a:r>
          </a:p>
          <a:p>
            <a:pPr marL="0" indent="0" algn="just">
              <a:buNone/>
            </a:pPr>
            <a:endParaRPr lang="ru-RU" b="1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8158348" y="21802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7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основные особенности преподавания русского языка как неродного в условиях массовой школы</a:t>
            </a:r>
            <a:endParaRPr lang="ru-RU" sz="2400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591295"/>
            <a:ext cx="10580914" cy="4678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8. Многие методические </a:t>
            </a:r>
            <a:r>
              <a:rPr lang="ru-RU" b="1" dirty="0"/>
              <a:t>разработки носят спекулятивный характер: учитель подменяет собственную деятельность на уроке и контроль за деятельностью учащихся неоправданной эксплуатацией мультимедиа.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При </a:t>
            </a:r>
            <a:r>
              <a:rPr lang="ru-RU" b="1" dirty="0"/>
              <a:t>этом нарушаются главные методические принципы изучения любого языка: </a:t>
            </a:r>
            <a:endParaRPr lang="ru-RU" b="1" dirty="0" smtClean="0"/>
          </a:p>
          <a:p>
            <a:pPr marL="457200" indent="-457200" algn="just">
              <a:buAutoNum type="arabicParenR"/>
            </a:pPr>
            <a:r>
              <a:rPr lang="ru-RU" b="1" dirty="0" smtClean="0"/>
              <a:t>язык </a:t>
            </a:r>
            <a:r>
              <a:rPr lang="ru-RU" b="1" dirty="0"/>
              <a:t>осваивается в процессе живого общения (а это возможно только при работе детей с учителем и друг с другом); </a:t>
            </a:r>
            <a:endParaRPr lang="ru-RU" b="1" dirty="0" smtClean="0"/>
          </a:p>
          <a:p>
            <a:pPr marL="457200" indent="-457200" algn="just">
              <a:buAutoNum type="arabicParenR"/>
            </a:pPr>
            <a:r>
              <a:rPr lang="ru-RU" b="1" dirty="0" smtClean="0"/>
              <a:t>язык </a:t>
            </a:r>
            <a:r>
              <a:rPr lang="ru-RU" b="1" dirty="0"/>
              <a:t>осваивается в условиях паритета между всеми видами речевой деятельности – говорением, чтением, слушаньем и письмом (систематический приоритет любого из этих видов деятельности над остальными приводит к отставанию в речевом развитии личности).</a:t>
            </a:r>
          </a:p>
          <a:p>
            <a:pPr marL="0" indent="0" algn="just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24376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основные особенности преподавания русского языка как неродного в условиях массовой школы</a:t>
            </a:r>
            <a:endParaRPr lang="ru-RU" sz="2400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591295"/>
            <a:ext cx="10580914" cy="46788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9. В </a:t>
            </a:r>
            <a:r>
              <a:rPr lang="ru-RU" b="1" dirty="0"/>
              <a:t>школах </a:t>
            </a:r>
            <a:r>
              <a:rPr lang="ru-RU" b="1" dirty="0" smtClean="0"/>
              <a:t>есть дефицит грамотной </a:t>
            </a:r>
            <a:r>
              <a:rPr lang="ru-RU" b="1" dirty="0"/>
              <a:t>психолого-педагогической поддержки </a:t>
            </a:r>
            <a:r>
              <a:rPr lang="ru-RU" b="1" dirty="0" err="1"/>
              <a:t>нерусскоговорящих</a:t>
            </a:r>
            <a:r>
              <a:rPr lang="ru-RU" b="1" dirty="0"/>
              <a:t> учащихся. </a:t>
            </a:r>
            <a:r>
              <a:rPr lang="ru-RU" b="1" dirty="0" smtClean="0"/>
              <a:t>Проявления: </a:t>
            </a:r>
          </a:p>
          <a:p>
            <a:pPr marL="457200" indent="-457200" algn="just">
              <a:buAutoNum type="arabicParenR"/>
            </a:pPr>
            <a:r>
              <a:rPr lang="ru-RU" b="1" dirty="0" smtClean="0"/>
              <a:t>отсутствие </a:t>
            </a:r>
            <a:r>
              <a:rPr lang="ru-RU" b="1" dirty="0"/>
              <a:t>систематического вовлечения родителей детей мигрантов в учебный процесс (например, необходимая ребенку регулярная речевая практика на русском языке вне школы – занятия ребенка в кружках, секциях – может быть обеспечена только с согласия </a:t>
            </a:r>
            <a:r>
              <a:rPr lang="ru-RU" b="1" dirty="0" smtClean="0"/>
              <a:t>родителей);</a:t>
            </a:r>
          </a:p>
          <a:p>
            <a:pPr marL="457200" indent="-457200" algn="just">
              <a:buAutoNum type="arabicParenR"/>
            </a:pPr>
            <a:r>
              <a:rPr lang="ru-RU" b="1" dirty="0" smtClean="0"/>
              <a:t>отсутствие </a:t>
            </a:r>
            <a:r>
              <a:rPr lang="ru-RU" b="1" dirty="0"/>
              <a:t>в школе специалистов, способных не допустить исполнения методически и психологически некомпетентных, некорректных и жестоких по отношению к ребенку административных решений (например, решений о переводе </a:t>
            </a:r>
            <a:r>
              <a:rPr lang="ru-RU" b="1" dirty="0" err="1"/>
              <a:t>нерусскоговорящего</a:t>
            </a:r>
            <a:r>
              <a:rPr lang="ru-RU" b="1" dirty="0"/>
              <a:t> ребенка в силу слабой речевой </a:t>
            </a:r>
            <a:r>
              <a:rPr lang="ru-RU" b="1" dirty="0" smtClean="0"/>
              <a:t>подготовки </a:t>
            </a:r>
            <a:r>
              <a:rPr lang="ru-RU" b="1" dirty="0"/>
              <a:t>в значительно более младший по возрасту класс).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56904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основные особенности преподавания русского языка как неродного в условиях массовой школы</a:t>
            </a:r>
            <a:endParaRPr lang="ru-RU" sz="2400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591295"/>
            <a:ext cx="10580914" cy="4678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10. Нужно </a:t>
            </a:r>
            <a:r>
              <a:rPr lang="ru-RU" b="1" dirty="0"/>
              <a:t>придерживаться дискурсивного подхода к обучению детей мигрантов – то есть формировать комплексные языковые знания сразу в целой предметной области (например, при подготовке к походу в музей осваивать широкую понятийную сферу – лексико-семантическое поле, – обслуживающую музейный дискурс).</a:t>
            </a:r>
          </a:p>
          <a:p>
            <a:pPr marL="0" indent="0" algn="just">
              <a:buNone/>
            </a:pPr>
            <a:r>
              <a:rPr lang="ru-RU" b="1" dirty="0" smtClean="0"/>
              <a:t>11. Приходится перераспределять </a:t>
            </a:r>
            <a:r>
              <a:rPr lang="ru-RU" b="1" dirty="0"/>
              <a:t>время при планировании каждого конкретного урока. При этом учителю желательно руководствоваться рядом методических принципов, о которых педагог зачастую не знает.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70273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</a:rPr>
              <a:t>общие принципы планирования учебных занятий</a:t>
            </a:r>
            <a:endParaRPr lang="ru-RU" sz="2400" b="1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591295"/>
            <a:ext cx="10580914" cy="46788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1) При планировании занятия следует помнить, что ребенок сохраняет активное внимание лишь в течение первых 15-20 минут. Ребенок, не владеющий языком, сохраняет активное внимание в продолжение этого времени только в том случае, если к нему активно обращаются. Поэтому проверка домашнего задания и объяснение нового материала должны укладываться в это время. Речь учителя при этом не должна составлять более 20% общего времени урока. Таким образом, в процесс объяснения нового материала должны вовлекаться учащиеся (в формате эвристической беседы в вопросно-ответной логике). </a:t>
            </a:r>
          </a:p>
          <a:p>
            <a:pPr marL="0" indent="0" algn="just">
              <a:buNone/>
            </a:pPr>
            <a:r>
              <a:rPr lang="ru-RU" b="1" dirty="0"/>
              <a:t>2) За одно занятие учащийся способен эффективно запомнить не более 8-10 языковых единиц — слов или кратких речевых оборотов (например, этикетных или обслуживающих основные речевые акты). </a:t>
            </a:r>
          </a:p>
          <a:p>
            <a:pPr marL="0" indent="0" algn="just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09411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</a:rPr>
              <a:t>общие принципы планирования учебных занятий</a:t>
            </a:r>
            <a:endParaRPr lang="ru-RU" sz="2400" b="1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591295"/>
            <a:ext cx="10580914" cy="46788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3) Выполнение одного упражнения должно занимать не более 5 минут. Упражнения предлагаются по принципу методического дублирования: одно выполняется коллективно при помощи учителя, второе, аналогичное, учащиеся выполняют самостоятельно под контролем учителя; проверка на ранних этапах коллективная. </a:t>
            </a:r>
          </a:p>
          <a:p>
            <a:pPr marL="0" indent="0" algn="just">
              <a:buNone/>
            </a:pPr>
            <a:r>
              <a:rPr lang="ru-RU" b="1" dirty="0"/>
              <a:t>4) Новый лексический материал вводится только на базе известного грамматического и наоборот. Начальный лексический материал вводится в контексте школьного дискурса.</a:t>
            </a:r>
          </a:p>
          <a:p>
            <a:pPr marL="0" indent="0" algn="just">
              <a:buNone/>
            </a:pPr>
            <a:r>
              <a:rPr lang="ru-RU" b="1" dirty="0"/>
              <a:t>5) Ввод лексического материала должен производиться в рамках универсальных, а не культурно обусловленных способов </a:t>
            </a:r>
            <a:r>
              <a:rPr lang="ru-RU" b="1" dirty="0" err="1"/>
              <a:t>декодировки</a:t>
            </a:r>
            <a:r>
              <a:rPr lang="ru-RU" b="1" dirty="0"/>
              <a:t> языковой информации.</a:t>
            </a:r>
          </a:p>
          <a:p>
            <a:pPr marL="0" indent="0" algn="just">
              <a:buNone/>
            </a:pPr>
            <a:r>
              <a:rPr lang="ru-RU" b="1" dirty="0"/>
              <a:t>6) Сознание ребенка, не владеющего языком (до элементарного уровня), способно воспринимать предложения, состоящие из 5-7 слов — не более. Ребенок не воспринимает устную речь без коммуникативных пауз.</a:t>
            </a:r>
          </a:p>
          <a:p>
            <a:pPr marL="0" indent="0" algn="just">
              <a:buNone/>
            </a:pPr>
            <a:r>
              <a:rPr lang="ru-RU" b="1" dirty="0"/>
              <a:t>7) Увеличение темпа речи учителя не служит экономии учебного времени.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03517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8"/>
            <a:ext cx="10949049" cy="1662545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Методический вывод:</a:t>
            </a:r>
            <a:endParaRPr lang="ru-RU" sz="2400" b="1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84" y="2434442"/>
            <a:ext cx="10580914" cy="3526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главной проблемой, затрудняющей преодоление </a:t>
            </a:r>
            <a:r>
              <a:rPr lang="ru-RU" sz="3200" b="1" dirty="0" smtClean="0"/>
              <a:t>названных методических </a:t>
            </a:r>
            <a:r>
              <a:rPr lang="ru-RU" sz="3200" b="1" dirty="0"/>
              <a:t>сложностей и противоречий, следует признать не столько недостаточность требуемых компетенций у учителя, сколько </a:t>
            </a:r>
            <a:r>
              <a:rPr lang="ru-RU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недостаточность методической и административной поддержки </a:t>
            </a:r>
            <a:r>
              <a:rPr lang="ru-RU" sz="3200" b="1" dirty="0"/>
              <a:t>его деятельности.</a:t>
            </a:r>
          </a:p>
          <a:p>
            <a:pPr marL="0" indent="0" algn="just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30495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665018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предложения:</a:t>
            </a:r>
            <a:endParaRPr lang="ru-RU" sz="2400" b="1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84" y="1472540"/>
            <a:ext cx="10580914" cy="44888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200" b="1" dirty="0"/>
              <a:t>1.Организовать систему предварительной (</a:t>
            </a:r>
            <a:r>
              <a:rPr lang="ru-RU" sz="3200" b="1" dirty="0" err="1"/>
              <a:t>доучебной</a:t>
            </a:r>
            <a:r>
              <a:rPr lang="ru-RU" sz="3200" b="1" dirty="0"/>
              <a:t>) языковой подготовки </a:t>
            </a:r>
            <a:r>
              <a:rPr lang="ru-RU" sz="3200" b="1" dirty="0" err="1"/>
              <a:t>нерусскоговорящих</a:t>
            </a:r>
            <a:r>
              <a:rPr lang="ru-RU" sz="3200" b="1" dirty="0"/>
              <a:t> учащихся, обеспечивающей элементарный уровень владения языком (предположительно 14 недель по 10 - 12 академических часов в неделю). </a:t>
            </a:r>
            <a:endParaRPr lang="ru-RU" sz="3200" b="1" dirty="0" smtClean="0"/>
          </a:p>
          <a:p>
            <a:pPr marL="0" indent="0" algn="just">
              <a:buNone/>
            </a:pPr>
            <a:r>
              <a:rPr lang="ru-RU" sz="3200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</a:t>
            </a:r>
            <a:r>
              <a:rPr lang="ru-RU" sz="3200" b="1" u="sng" dirty="0">
                <a:solidFill>
                  <a:schemeClr val="accent4">
                    <a:lumMod val="75000"/>
                  </a:schemeClr>
                </a:solidFill>
              </a:rPr>
              <a:t>результат: </a:t>
            </a:r>
            <a:r>
              <a:rPr lang="ru-RU" sz="3200" b="1" dirty="0"/>
              <a:t>формирование у учащихся языковой базы, необходимой и достаточной для освоения учебного материала по всем изучаемым дисциплинам; формирование у учащихся экзистенциальных (коммуникативных) компетенций, обеспечивающих социальную безопасность ребенка.</a:t>
            </a:r>
          </a:p>
          <a:p>
            <a:pPr marL="0" indent="0" algn="just">
              <a:buNone/>
            </a:pPr>
            <a:r>
              <a:rPr lang="ru-RU" sz="3200" b="1" dirty="0"/>
              <a:t>2.Предусмотреть в учебном расписании средних общеобразовательных школ, обучающих русскому языку как неродному, специальные курсы, обеспечивающие дополнительную языковую подготовку </a:t>
            </a:r>
            <a:r>
              <a:rPr lang="ru-RU" sz="3200" b="1" dirty="0" err="1"/>
              <a:t>нерусскоговорящих</a:t>
            </a:r>
            <a:r>
              <a:rPr lang="ru-RU" sz="3200" b="1" dirty="0"/>
              <a:t> учащихся (2-4 часа в неделю). </a:t>
            </a:r>
            <a:endParaRPr lang="ru-RU" sz="3200" b="1" dirty="0" smtClean="0"/>
          </a:p>
          <a:p>
            <a:pPr marL="0" indent="0" algn="just">
              <a:buNone/>
            </a:pPr>
            <a:r>
              <a:rPr lang="ru-RU" sz="3200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</a:t>
            </a:r>
            <a:r>
              <a:rPr lang="ru-RU" sz="3200" b="1" u="sng" dirty="0">
                <a:solidFill>
                  <a:schemeClr val="accent4">
                    <a:lumMod val="75000"/>
                  </a:schemeClr>
                </a:solidFill>
              </a:rPr>
              <a:t>результат: </a:t>
            </a:r>
            <a:r>
              <a:rPr lang="ru-RU" sz="3200" b="1" dirty="0"/>
              <a:t>формирование у учащихся лингвистических компетенций высокого уровня, необходимых для успешного выполнения аттестационных работ по русскому языку.</a:t>
            </a:r>
          </a:p>
          <a:p>
            <a:pPr marL="0" indent="0" algn="just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71032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486888"/>
            <a:ext cx="10949049" cy="617517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предложения:</a:t>
            </a:r>
            <a:endParaRPr lang="ru-RU" sz="2400" b="1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84" y="1104405"/>
            <a:ext cx="10580914" cy="520139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3.Укомплектовать средние общеобразовательные школы, обучающие русскому языку как неродному, квалифицированными специалистами, необходимыми для обеспечения лингвистической и психологической поддержки </a:t>
            </a:r>
            <a:r>
              <a:rPr lang="ru-RU" b="1" dirty="0" err="1"/>
              <a:t>нерусскоговорящих</a:t>
            </a:r>
            <a:r>
              <a:rPr lang="ru-RU" b="1" dirty="0"/>
              <a:t> учащихся, - логопедами, психологами, социальными педагогами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результат:</a:t>
            </a:r>
            <a:r>
              <a:rPr lang="ru-RU" b="1" dirty="0"/>
              <a:t> снижение влияния на процесс обучения русскому языку как неродному лингвистических и психологических факторов, осложняющих освоение русского языка </a:t>
            </a:r>
            <a:r>
              <a:rPr lang="ru-RU" b="1" dirty="0" err="1"/>
              <a:t>нерусскоговорящими</a:t>
            </a:r>
            <a:r>
              <a:rPr lang="ru-RU" b="1" dirty="0"/>
              <a:t> учащимися.  </a:t>
            </a:r>
          </a:p>
          <a:p>
            <a:pPr marL="0" indent="0" algn="just">
              <a:buNone/>
            </a:pPr>
            <a:r>
              <a:rPr lang="ru-RU" b="1" dirty="0"/>
              <a:t>4.Внедрить в административную практику средних общеобразовательных школ, обучающих русскому языку как неродному, систему организационно-методических бесед с родителями (представителями) </a:t>
            </a:r>
            <a:r>
              <a:rPr lang="ru-RU" b="1" dirty="0" err="1"/>
              <a:t>нерусскоговорящих</a:t>
            </a:r>
            <a:r>
              <a:rPr lang="ru-RU" b="1" dirty="0"/>
              <a:t> учащихся в целях обеспечения лингвистической поддержки ребенка вне школы (беседы организуются как на уровне педагога, так и на уровне администрации школы ежемесячно и по потребности).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результат: </a:t>
            </a:r>
            <a:r>
              <a:rPr lang="ru-RU" b="1" dirty="0"/>
              <a:t>методический контроль за лингвистическим развитием учащегося вне школы, формирование у родителей сознательного отношения к обучению ребенка, обеспечение методического сотрудничества родителей и школы.</a:t>
            </a:r>
          </a:p>
          <a:p>
            <a:pPr marL="0" indent="0" algn="just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63680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0" y="486888"/>
            <a:ext cx="10640291" cy="6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6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486888"/>
            <a:ext cx="10949049" cy="617517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предложения:</a:t>
            </a:r>
            <a:endParaRPr lang="ru-RU" sz="2400" b="1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84" y="1104405"/>
            <a:ext cx="10580914" cy="520139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5.Пересмотреть контент учебных пособий по русскому языку для массовой школы с целью адаптации структуры и содержания учебного и лингвистического материала к возможностям и потребностям </a:t>
            </a:r>
            <a:r>
              <a:rPr lang="ru-RU" b="1" dirty="0" err="1"/>
              <a:t>нерусскоговорящих</a:t>
            </a:r>
            <a:r>
              <a:rPr lang="ru-RU" b="1" dirty="0"/>
              <a:t> учащихся.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результат: </a:t>
            </a:r>
            <a:r>
              <a:rPr lang="ru-RU" b="1" dirty="0"/>
              <a:t>снижение избыточной учебной нагрузки учащегося, возникающей вследствие использования учебных комплексов для массовой школы и специализированных пособий по русскому языку как неродному одновременно.</a:t>
            </a:r>
          </a:p>
          <a:p>
            <a:pPr marL="0" indent="0" algn="just">
              <a:buNone/>
            </a:pPr>
            <a:r>
              <a:rPr lang="ru-RU" b="1" dirty="0"/>
              <a:t>6.Организовать систематическую лингвистическую практику учащегося в школе во внеурочное время (обеспечить занятость учащегося в кружках, студиях, спортивных секциях на базе школы под лингвистическим контролем квалифицированных педагогов).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результат: </a:t>
            </a:r>
            <a:r>
              <a:rPr lang="ru-RU" b="1" dirty="0"/>
              <a:t>систематическое развитие коммуникативных компетенций учащегося, необходимое для его языковой, культурной и социальной адаптации.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099016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486888"/>
            <a:ext cx="10949049" cy="617517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предложения:</a:t>
            </a:r>
            <a:endParaRPr lang="ru-RU" sz="2400" b="1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84" y="1104405"/>
            <a:ext cx="10580914" cy="52013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7.Отказаться от методической практики перевода </a:t>
            </a:r>
            <a:r>
              <a:rPr lang="ru-RU" b="1" dirty="0" err="1"/>
              <a:t>нерусскоговорящих</a:t>
            </a:r>
            <a:r>
              <a:rPr lang="ru-RU" b="1" dirty="0"/>
              <a:t> учащихся в не соответствующий возрасту класс ввиду низкой языковой компетенции; компенсировать недостатки в языковой подготовке учащегося методически корректными </a:t>
            </a:r>
            <a:r>
              <a:rPr lang="ru-RU" b="1" dirty="0" smtClean="0"/>
              <a:t>способами. </a:t>
            </a:r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результат:</a:t>
            </a:r>
            <a:r>
              <a:rPr lang="ru-RU" b="1" dirty="0"/>
              <a:t> исключение у </a:t>
            </a:r>
            <a:r>
              <a:rPr lang="ru-RU" b="1" dirty="0" err="1"/>
              <a:t>нерусскоговорящего</a:t>
            </a:r>
            <a:r>
              <a:rPr lang="ru-RU" b="1" dirty="0"/>
              <a:t> учащегося психологических травм, возникающих вследствие перевода в значительно более младший по возрасту класс; снижение социальной агрессии учащегося, сохранение мотивации к обучению.</a:t>
            </a:r>
          </a:p>
          <a:p>
            <a:pPr marL="0" indent="0" algn="just">
              <a:buNone/>
            </a:pPr>
            <a:r>
              <a:rPr lang="ru-RU" b="1" dirty="0"/>
              <a:t>8.Обеспечить систематическую специализированную подготовку учителей русского языка как неродного для условий массовой школы.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результат:</a:t>
            </a:r>
            <a:r>
              <a:rPr lang="ru-RU" b="1" dirty="0"/>
              <a:t> становление у учителей профессиональных компетенций, способствующих повышению качества обучения русскому языку как неродному в условиях массовой школы.</a:t>
            </a:r>
          </a:p>
          <a:p>
            <a:pPr marL="0" indent="0" algn="just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76794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486888"/>
            <a:ext cx="10949049" cy="617517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предложения:</a:t>
            </a:r>
            <a:endParaRPr lang="ru-RU" sz="2400" b="1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84" y="1104405"/>
            <a:ext cx="10580914" cy="52013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9. </a:t>
            </a:r>
            <a:r>
              <a:rPr lang="ru-RU" b="1" dirty="0"/>
              <a:t>Обеспечить накопление методических разработок учителей, регулярно обучающих детей мигрантов в условиях массовой школы; создать возможности для систематического обмена опытом; начать формировать единый областной методический банк разработок (конспектов и сценариев уроков, наглядных материалов, циклов учебных заданий, сценариев мероприятий внеурочной деятельности, сценариев и презентаций для бесед с родителями и др.) в сфере обучения русскому языку как неродному в условиях массовой школы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</a:rPr>
              <a:t>Ожидаемый результат:</a:t>
            </a:r>
            <a:r>
              <a:rPr lang="ru-RU" b="1" dirty="0" smtClean="0"/>
              <a:t> формирование региональной методической </a:t>
            </a:r>
            <a:r>
              <a:rPr lang="ru-RU" b="1" smtClean="0"/>
              <a:t>базы РКН </a:t>
            </a:r>
            <a:r>
              <a:rPr lang="ru-RU" b="1" dirty="0" smtClean="0"/>
              <a:t>в условиях массовой школы.</a:t>
            </a: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54052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641" y="593767"/>
            <a:ext cx="10949049" cy="807522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методической ситуации :</a:t>
            </a:r>
            <a:endParaRPr lang="ru-RU" sz="3600" b="1" cap="all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646" y="1496291"/>
            <a:ext cx="10604665" cy="4762005"/>
          </a:xfrm>
        </p:spPr>
        <p:txBody>
          <a:bodyPr/>
          <a:lstStyle/>
          <a:p>
            <a:pPr algn="just"/>
            <a:r>
              <a:rPr lang="ru-RU" b="1" dirty="0"/>
              <a:t>график учебного процесса и учебно-методическое обеспечение образовательных программ сохраняют выраженную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ориентированность на возможности русскоговорящих учащихся </a:t>
            </a:r>
            <a:r>
              <a:rPr lang="ru-RU" b="1" dirty="0"/>
              <a:t>и практически не учитывают специфики базовых языковых компетенций детей </a:t>
            </a:r>
            <a:r>
              <a:rPr lang="ru-RU" b="1" dirty="0" smtClean="0"/>
              <a:t>мигрантов;</a:t>
            </a:r>
          </a:p>
          <a:p>
            <a:pPr algn="just"/>
            <a:r>
              <a:rPr lang="ru-RU" b="1" dirty="0" smtClean="0"/>
              <a:t>не разработаны целостные методики, обеспечивающие </a:t>
            </a:r>
            <a:r>
              <a:rPr lang="ru-RU" b="1" dirty="0"/>
              <a:t>эффективность обучения детей мигрантов русскому языку и другим предметам обязательной программы в массовой русскоязычной </a:t>
            </a:r>
            <a:r>
              <a:rPr lang="ru-RU" b="1" dirty="0" smtClean="0"/>
              <a:t>школе;</a:t>
            </a:r>
          </a:p>
          <a:p>
            <a:pPr algn="just"/>
            <a:r>
              <a:rPr lang="ru-RU" b="1" dirty="0" smtClean="0"/>
              <a:t>не разработаны и не внедрены в образовательную практику учебные пособия, </a:t>
            </a:r>
            <a:r>
              <a:rPr lang="ru-RU" b="1" dirty="0"/>
              <a:t>в равной мере </a:t>
            </a:r>
            <a:r>
              <a:rPr lang="ru-RU" b="1" dirty="0" smtClean="0"/>
              <a:t>удобные </a:t>
            </a:r>
            <a:r>
              <a:rPr lang="ru-RU" b="1" dirty="0"/>
              <a:t>для работы как с носителями русского языка, так и с </a:t>
            </a:r>
            <a:r>
              <a:rPr lang="ru-RU" b="1" dirty="0" smtClean="0"/>
              <a:t>учащимися, не владеющими русским языком;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079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4" y="887130"/>
            <a:ext cx="10936182" cy="71603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ИМЕЮЩЕЙСЯ МЕТОДИЧЕССКОЙ БАЗЫ: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644" y="1603169"/>
            <a:ext cx="10509662" cy="440574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Все </a:t>
            </a:r>
            <a:r>
              <a:rPr lang="ru-RU" b="1" dirty="0"/>
              <a:t>существующие методики обучения русскому языку как неродному (РКН) восходят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к вузовским методикам обучения русскому как иностранному</a:t>
            </a:r>
            <a:r>
              <a:rPr lang="ru-RU" b="1" dirty="0"/>
              <a:t> (РКИ, с опорой на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взрослое языковое сознание обучающегося</a:t>
            </a:r>
            <a:r>
              <a:rPr lang="ru-RU" b="1" dirty="0"/>
              <a:t>) и предполагают работу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по специализированным программам</a:t>
            </a:r>
            <a:r>
              <a:rPr lang="ru-RU" b="1" dirty="0"/>
              <a:t> в коллективах, сформированных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по этнокультурному принципу</a:t>
            </a:r>
            <a:r>
              <a:rPr lang="ru-RU" b="1" dirty="0"/>
              <a:t> – то есть в классах и группах, укомплектованных только детьми, слабо владеющими или не владеющими русским языком. Эти методики поддерживаются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учебно-методическими комплексами</a:t>
            </a:r>
            <a:r>
              <a:rPr lang="ru-RU" b="1" dirty="0"/>
              <a:t>, контент которых сформирован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с учетом основных учебных потребностей детей мигрантов</a:t>
            </a:r>
            <a:r>
              <a:rPr lang="ru-RU" b="1" dirty="0"/>
              <a:t> и позволяет им </a:t>
            </a:r>
            <a:r>
              <a:rPr lang="ru-RU" b="1" i="1" u="sng" dirty="0">
                <a:solidFill>
                  <a:schemeClr val="accent4">
                    <a:lumMod val="75000"/>
                  </a:schemeClr>
                </a:solidFill>
              </a:rPr>
              <a:t>постепенно, а не </a:t>
            </a:r>
            <a:r>
              <a:rPr lang="ru-RU" b="1" i="1" u="sng" dirty="0" err="1">
                <a:solidFill>
                  <a:schemeClr val="accent4">
                    <a:lumMod val="75000"/>
                  </a:schemeClr>
                </a:solidFill>
              </a:rPr>
              <a:t>форсированно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/>
              <a:t>адаптироваться к новому </a:t>
            </a:r>
            <a:r>
              <a:rPr lang="ru-RU" b="1" i="1" u="sng" dirty="0" err="1">
                <a:solidFill>
                  <a:schemeClr val="accent4">
                    <a:lumMod val="75000"/>
                  </a:schemeClr>
                </a:solidFill>
              </a:rPr>
              <a:t>речекультурному</a:t>
            </a:r>
            <a:r>
              <a:rPr lang="ru-RU" b="1" i="1" u="sng" dirty="0">
                <a:solidFill>
                  <a:schemeClr val="accent4">
                    <a:lumMod val="75000"/>
                  </a:schemeClr>
                </a:solidFill>
              </a:rPr>
              <a:t> пространству</a:t>
            </a:r>
            <a:r>
              <a:rPr lang="ru-RU" b="1" dirty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607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92" y="641268"/>
            <a:ext cx="10937174" cy="1567542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ПЕРИОДА НАЧАЛЬНОЙ ЯЗЫКОВОЙ ПОДГОТОВКИ:</a:t>
            </a:r>
            <a:br>
              <a:rPr lang="ru-RU" sz="2400" b="1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ru-RU" sz="18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 УЧЕБНЫХ ЧАСОВ; ПРЕДШЕСТВУЮЩИХ ИЗУЧЕНИЮ</a:t>
            </a:r>
            <a:br>
              <a:rPr lang="ru-RU" sz="18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ПРЕДМЕТОВ ОСНОВНОЙ ПРОГРАММЫ)</a:t>
            </a:r>
            <a:endParaRPr lang="ru-RU" sz="1800" b="1" i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022" y="2422566"/>
            <a:ext cx="10545289" cy="3835730"/>
          </a:xfrm>
        </p:spPr>
        <p:txBody>
          <a:bodyPr/>
          <a:lstStyle/>
          <a:p>
            <a:pPr algn="just"/>
            <a:r>
              <a:rPr lang="ru-RU" b="1" dirty="0" smtClean="0"/>
              <a:t>становление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понятийного аппарата</a:t>
            </a:r>
            <a:r>
              <a:rPr lang="ru-RU" b="1" dirty="0" smtClean="0"/>
              <a:t>, необходимого </a:t>
            </a:r>
            <a:r>
              <a:rPr lang="ru-RU" b="1" dirty="0"/>
              <a:t>и минимально </a:t>
            </a:r>
            <a:r>
              <a:rPr lang="ru-RU" b="1" dirty="0" smtClean="0"/>
              <a:t>достаточного </a:t>
            </a:r>
            <a:r>
              <a:rPr lang="ru-RU" b="1" dirty="0"/>
              <a:t>для дальнейшего </a:t>
            </a:r>
            <a:r>
              <a:rPr lang="ru-RU" b="1" i="1" u="sng" dirty="0">
                <a:solidFill>
                  <a:schemeClr val="accent4">
                    <a:lumMod val="50000"/>
                  </a:schemeClr>
                </a:solidFill>
              </a:rPr>
              <a:t>обучения на русском языке</a:t>
            </a:r>
            <a:r>
              <a:rPr lang="ru-RU" b="1" dirty="0"/>
              <a:t>; </a:t>
            </a:r>
            <a:endParaRPr lang="ru-RU" b="1" dirty="0" smtClean="0"/>
          </a:p>
          <a:p>
            <a:pPr algn="just"/>
            <a:r>
              <a:rPr lang="ru-RU" b="1" dirty="0" smtClean="0"/>
              <a:t>формирование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начальных предметных компетенций</a:t>
            </a:r>
            <a:r>
              <a:rPr lang="ru-RU" b="1" dirty="0" smtClean="0"/>
              <a:t> </a:t>
            </a:r>
            <a:r>
              <a:rPr lang="ru-RU" b="1" dirty="0"/>
              <a:t>в рамках учебной дисциплины «Русский язык</a:t>
            </a:r>
            <a:r>
              <a:rPr lang="ru-RU" b="1" dirty="0" smtClean="0"/>
              <a:t>», создающих базу для </a:t>
            </a:r>
            <a:r>
              <a:rPr lang="ru-RU" b="1" i="1" u="sng" dirty="0" smtClean="0">
                <a:solidFill>
                  <a:schemeClr val="accent4">
                    <a:lumMod val="50000"/>
                  </a:schemeClr>
                </a:solidFill>
              </a:rPr>
              <a:t>освоения русской языковой нормы</a:t>
            </a:r>
            <a:r>
              <a:rPr lang="ru-RU" b="1" dirty="0" smtClean="0"/>
              <a:t>;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/>
              <a:t>формирование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начальных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коммуникативных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экзистенциальных компетенций</a:t>
            </a:r>
            <a:r>
              <a:rPr lang="ru-RU" b="1" dirty="0" smtClean="0"/>
              <a:t>, необходимых </a:t>
            </a:r>
            <a:r>
              <a:rPr lang="ru-RU" b="1" dirty="0"/>
              <a:t>ребенку для </a:t>
            </a:r>
            <a:r>
              <a:rPr lang="ru-RU" b="1" i="1" u="sng" dirty="0">
                <a:solidFill>
                  <a:schemeClr val="accent4">
                    <a:lumMod val="50000"/>
                  </a:schemeClr>
                </a:solidFill>
              </a:rPr>
              <a:t>выживания в новой речевой и культурной среде</a:t>
            </a:r>
            <a:r>
              <a:rPr lang="ru-RU" b="1" dirty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959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65" y="581892"/>
            <a:ext cx="10960925" cy="914399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компетенции, формируемые в ПОДГОТОВИТЕЛЬНЫЙ период:</a:t>
            </a:r>
            <a:endParaRPr lang="ru-RU" sz="2800" b="1" cap="all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020" y="1615043"/>
            <a:ext cx="10664041" cy="46907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коммуникативно-минимальный лексикон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(от 500 слов и оборотов, в том числе все основные этикетные формулы)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b="1" dirty="0" smtClean="0"/>
              <a:t>владение </a:t>
            </a:r>
            <a:r>
              <a:rPr lang="ru-RU" b="1" dirty="0"/>
              <a:t>лексикой базовых тематических групп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(существительными с предметно-вещным и абстрактным значением, обслуживающими школьный и бытовой дискурс, названиями единиц времени, времени суток и времен года, названиями распространенных животных и растений, названиями основных погодных явлений, основными оценочными прилагательными и наречиями, простыми количественными и порядковыми числительными, личными и притяжательными местоимениями, основными глаголами движения, положения в пространстве, физического воздействия и состояния и др.)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b="1" dirty="0" smtClean="0"/>
              <a:t>владение </a:t>
            </a:r>
            <a:r>
              <a:rPr lang="ru-RU" b="1" dirty="0"/>
              <a:t>нейтральной и вопросительной интонацией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b="1" dirty="0" smtClean="0"/>
              <a:t>способность </a:t>
            </a:r>
            <a:r>
              <a:rPr lang="ru-RU" b="1" dirty="0"/>
              <a:t>строить простые предложения из 3-5 слов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b="1" dirty="0" smtClean="0"/>
              <a:t>умение </a:t>
            </a:r>
            <a:r>
              <a:rPr lang="ru-RU" b="1" dirty="0"/>
              <a:t>использовать </a:t>
            </a:r>
            <a:r>
              <a:rPr lang="ru-RU" b="1" dirty="0" smtClean="0"/>
              <a:t>обращения.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945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661" y="625873"/>
            <a:ext cx="10984675" cy="8466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КОММУНИКАТИВНЫЕ И ЭКЗИСТЕНЦИАЛЬНЫЕ КОМПЕТЕНЦИИ, ФОРМИРУЕМЫЕ В ПОДГОТОВИТЕЛЬНЫЙ ПЕРИОД: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397" y="1615045"/>
            <a:ext cx="10533414" cy="46195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умение общаться с одноклассниками на переменах и вне школы на основные бытовые </a:t>
            </a:r>
            <a:r>
              <a:rPr lang="ru-RU" b="1" dirty="0" smtClean="0"/>
              <a:t>темы;</a:t>
            </a:r>
          </a:p>
          <a:p>
            <a:pPr algn="just"/>
            <a:r>
              <a:rPr lang="ru-RU" b="1" dirty="0" smtClean="0"/>
              <a:t>знакомиться</a:t>
            </a:r>
            <a:r>
              <a:rPr lang="ru-RU" b="1" dirty="0"/>
              <a:t>, правильно называя себя, прощаться, привлекать к себе внимание, просить помощи, выражать отказ и согласие, спрашивать либо объяснять дорогу, сообщать о своих интересах, договариваться о времени и месте встречи, объясняться с кондуктором в автобусе, продавцом в магазине и др</a:t>
            </a:r>
            <a:r>
              <a:rPr lang="ru-RU" b="1" dirty="0" smtClean="0"/>
              <a:t>.;</a:t>
            </a:r>
          </a:p>
          <a:p>
            <a:pPr algn="just"/>
            <a:r>
              <a:rPr lang="ru-RU" b="1" dirty="0" smtClean="0"/>
              <a:t>сообщать </a:t>
            </a:r>
            <a:r>
              <a:rPr lang="ru-RU" b="1" dirty="0"/>
              <a:t>свой адрес, телефон и имена и (если есть) отчества родителей, место работы родителей и род их </a:t>
            </a:r>
            <a:r>
              <a:rPr lang="ru-RU" b="1" dirty="0" smtClean="0"/>
              <a:t>занятий;</a:t>
            </a:r>
          </a:p>
          <a:p>
            <a:pPr algn="just"/>
            <a:r>
              <a:rPr lang="ru-RU" b="1" dirty="0" smtClean="0"/>
              <a:t>сообщать </a:t>
            </a:r>
            <a:r>
              <a:rPr lang="ru-RU" b="1" dirty="0"/>
              <a:t>о себе основные биографические сведения, номер и адрес школы, класс, фамилию, имя и отчество учителя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6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основные особенности преподавания русского языка как неродного в условиях массовой школы</a:t>
            </a:r>
            <a:endParaRPr lang="ru-RU" sz="2400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733797"/>
            <a:ext cx="10580914" cy="4536373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b="1" dirty="0" smtClean="0"/>
              <a:t>Возникает необходимость выстраивать </a:t>
            </a:r>
            <a:r>
              <a:rPr lang="ru-RU" b="1" dirty="0"/>
              <a:t>принципиально </a:t>
            </a:r>
            <a:r>
              <a:rPr lang="ru-RU" b="1" dirty="0" smtClean="0"/>
              <a:t>иной график </a:t>
            </a:r>
            <a:r>
              <a:rPr lang="ru-RU" b="1" dirty="0"/>
              <a:t>учебного процесса, </a:t>
            </a:r>
            <a:r>
              <a:rPr lang="ru-RU" b="1" dirty="0" smtClean="0"/>
              <a:t>учитывающий </a:t>
            </a:r>
            <a:r>
              <a:rPr lang="ru-RU" b="1" dirty="0"/>
              <a:t>постепенность формирования у </a:t>
            </a:r>
            <a:r>
              <a:rPr lang="ru-RU" b="1" dirty="0" err="1"/>
              <a:t>нерусскоговорящих</a:t>
            </a:r>
            <a:r>
              <a:rPr lang="ru-RU" b="1" dirty="0"/>
              <a:t> учащихся минимальной языковой базы элементарного </a:t>
            </a:r>
            <a:r>
              <a:rPr lang="ru-RU" b="1" dirty="0" err="1"/>
              <a:t>компетентностного</a:t>
            </a:r>
            <a:r>
              <a:rPr lang="ru-RU" b="1" dirty="0"/>
              <a:t> уровня – то есть уровня, обеспечивающего основу для дальнейшего обучения ребенка на русском языке и для его минимальной социализации в новом языковом сообществе. </a:t>
            </a:r>
            <a:endParaRPr lang="ru-RU" b="1" dirty="0" smtClean="0"/>
          </a:p>
          <a:p>
            <a:pPr marL="457200" indent="-457200" algn="just">
              <a:buAutoNum type="arabicPeriod"/>
            </a:pPr>
            <a:r>
              <a:rPr lang="ru-RU" b="1" dirty="0" smtClean="0"/>
              <a:t>При </a:t>
            </a:r>
            <a:r>
              <a:rPr lang="ru-RU" b="1" dirty="0"/>
              <a:t>невозможности обеспечить </a:t>
            </a:r>
            <a:r>
              <a:rPr lang="ru-RU" b="1" dirty="0" err="1"/>
              <a:t>нерусскоговорящим</a:t>
            </a:r>
            <a:r>
              <a:rPr lang="ru-RU" b="1" dirty="0"/>
              <a:t> учащимся адаптационный период в течение первых нескольких недель учитель вынужден систематически планировать и проводить для </a:t>
            </a:r>
            <a:r>
              <a:rPr lang="ru-RU" b="1" dirty="0" smtClean="0"/>
              <a:t>них индивидуальные </a:t>
            </a:r>
            <a:r>
              <a:rPr lang="ru-RU" b="1" dirty="0"/>
              <a:t>консультации за счет собственного личного времени и личного времени </a:t>
            </a:r>
            <a:r>
              <a:rPr lang="ru-RU" b="1" dirty="0" smtClean="0"/>
              <a:t>ребенка. Последствия: переутомление </a:t>
            </a:r>
            <a:r>
              <a:rPr lang="ru-RU" b="1" dirty="0"/>
              <a:t>и </a:t>
            </a:r>
            <a:r>
              <a:rPr lang="ru-RU" b="1" dirty="0" smtClean="0"/>
              <a:t>снижение </a:t>
            </a:r>
            <a:r>
              <a:rPr lang="ru-RU" b="1" dirty="0"/>
              <a:t>скорости освоения материала на </a:t>
            </a:r>
            <a:r>
              <a:rPr lang="ru-RU" b="1" dirty="0" smtClean="0"/>
              <a:t>уроке.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670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17" y="641269"/>
            <a:ext cx="10949049" cy="950026"/>
          </a:xfrm>
        </p:spPr>
        <p:txBody>
          <a:bodyPr>
            <a:normAutofit/>
          </a:bodyPr>
          <a:lstStyle/>
          <a:p>
            <a:r>
              <a:rPr lang="ru-RU" sz="2400" b="1" cap="all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основные особенности преподавания русского языка как неродного в условиях массовой школы</a:t>
            </a:r>
            <a:endParaRPr lang="ru-RU" sz="2400" cap="all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522" y="1733797"/>
            <a:ext cx="10580914" cy="4536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3. Нужно </a:t>
            </a:r>
            <a:r>
              <a:rPr lang="ru-RU" b="1" dirty="0"/>
              <a:t>включать в живую коммуникацию учащегося с низкими речевыми компетенциями, что заметно снижает темпы урока и замедляет обучение русскоговорящих учащихся. </a:t>
            </a:r>
            <a:r>
              <a:rPr lang="ru-RU" b="1" dirty="0" smtClean="0"/>
              <a:t>Учитель </a:t>
            </a:r>
            <a:r>
              <a:rPr lang="ru-RU" b="1" dirty="0"/>
              <a:t>вынужден самостоятельно, без методической </a:t>
            </a:r>
            <a:r>
              <a:rPr lang="ru-RU" b="1" dirty="0" smtClean="0"/>
              <a:t>поддержки, </a:t>
            </a:r>
            <a:r>
              <a:rPr lang="ru-RU" b="1" dirty="0"/>
              <a:t>искать способы </a:t>
            </a:r>
            <a:r>
              <a:rPr lang="ru-RU" b="1" dirty="0" smtClean="0"/>
              <a:t>быстро </a:t>
            </a:r>
            <a:r>
              <a:rPr lang="ru-RU" b="1" dirty="0"/>
              <a:t>обучать элементарному уровню владения языком в условиях дефицита учебного времени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4. Приходится </a:t>
            </a:r>
            <a:r>
              <a:rPr lang="ru-RU" b="1" dirty="0"/>
              <a:t>использовать основные УМК, рассчитанные на программы общеобразовательных школ. При работе с любым УМК в соответствии с любой программой неизбежным становится методическое творчество учителя, поскольку часто требуется смещать программные методические доминанты.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5001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2008</Words>
  <Application>Microsoft Office PowerPoint</Application>
  <PresentationFormat>Широкоэкранный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Garamond</vt:lpstr>
      <vt:lpstr>Times New Roman</vt:lpstr>
      <vt:lpstr>Натуральные материалы</vt:lpstr>
      <vt:lpstr>К вопросу о формировании методических условий обучения детей мигрантов в массовой школе</vt:lpstr>
      <vt:lpstr>Презентация PowerPoint</vt:lpstr>
      <vt:lpstr>Особенности методической ситуации :</vt:lpstr>
      <vt:lpstr>СПЕЦИФИКА ИМЕЮЩЕЙСЯ МЕТОДИЧЕССКОЙ БАЗЫ:</vt:lpstr>
      <vt:lpstr>НАЗНАЧЕНИЕ ПЕРИОДА НАЧАЛЬНОЙ ЯЗЫКОВОЙ ПОДГОТОВКИ: (~ 70 УЧЕБНЫХ ЧАСОВ; ПРЕДШЕСТВУЮЩИХ ИЗУЧЕНИЮ  ПРЕДМЕТОВ ОСНОВНОЙ ПРОГРАММЫ)</vt:lpstr>
      <vt:lpstr>Предметные компетенции, формируемые в ПОДГОТОВИТЕЛЬНЫЙ период:</vt:lpstr>
      <vt:lpstr>КОММУНИКАТИВНЫЕ И ЭКЗИСТЕНЦИАЛЬНЫЕ КОМПЕТЕНЦИИ, ФОРМИРУЕМЫЕ В ПОДГОТОВИТЕЛЬНЫЙ ПЕРИОД:</vt:lpstr>
      <vt:lpstr>основные особенности преподавания русского языка как неродного в условиях массовой школы</vt:lpstr>
      <vt:lpstr>основные особенности преподавания русского языка как неродного в условиях массовой школы</vt:lpstr>
      <vt:lpstr>основные особенности преподавания русского языка как неродного в условиях массовой школы</vt:lpstr>
      <vt:lpstr>основные особенности преподавания русского языка как неродного в условиях массовой школы</vt:lpstr>
      <vt:lpstr>основные особенности преподавания русского языка как неродного в условиях массовой школы</vt:lpstr>
      <vt:lpstr>основные особенности преподавания русского языка как неродного в условиях массовой школы</vt:lpstr>
      <vt:lpstr>основные особенности преподавания русского языка как неродного в условиях массовой школы</vt:lpstr>
      <vt:lpstr>общие принципы планирования учебных занятий</vt:lpstr>
      <vt:lpstr>общие принципы планирования учебных занятий</vt:lpstr>
      <vt:lpstr>Методический вывод:</vt:lpstr>
      <vt:lpstr>предложения:</vt:lpstr>
      <vt:lpstr>предложения:</vt:lpstr>
      <vt:lpstr>предложения:</vt:lpstr>
      <vt:lpstr>предложения:</vt:lpstr>
      <vt:lpstr>предложения: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о формировании методических условий обучения детей мигрантов в массовой школе</dc:title>
  <dc:creator>Parents</dc:creator>
  <cp:lastModifiedBy>Parents</cp:lastModifiedBy>
  <cp:revision>45</cp:revision>
  <dcterms:created xsi:type="dcterms:W3CDTF">2014-11-26T12:07:13Z</dcterms:created>
  <dcterms:modified xsi:type="dcterms:W3CDTF">2014-11-26T15:52:31Z</dcterms:modified>
</cp:coreProperties>
</file>