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CCFF"/>
    <a:srgbClr val="99FFCC"/>
    <a:srgbClr val="66FFFF"/>
    <a:srgbClr val="FFFFCC"/>
    <a:srgbClr val="FFFF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1" autoAdjust="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96944" cy="33398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anose="020B0604020202020204" pitchFamily="34" charset="0"/>
              </a:rPr>
              <a:t>ПОДГОТОВКА   УЧАЩИХСЯ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anose="020B0604020202020204" pitchFamily="34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anose="020B0604020202020204" pitchFamily="34" charset="0"/>
              </a:rPr>
              <a:t> К   РЕГИОНАЛЬНОМУ   ЭТАПУ ВСЕРОССИЙСКОЙ   ОЛИМПИАДЫ ШКОЛЬНИКОВ   ПО   ПРЕДМЕТАМ СОЦИАЛЬНО-ГУМАНИТАРНОГО   ЦИКЛА: РЕЗУЛЬТАТЫ   ЭКСПЕРТНО-МЕТОДИЧЕСКОЙ   ОЦЕНКИ</a:t>
            </a:r>
            <a:r>
              <a:rPr lang="ru-RU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5157192"/>
            <a:ext cx="4816624" cy="1320552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Наталья Александровна Аксарина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spcBef>
                <a:spcPts val="0"/>
              </a:spcBef>
            </a:pP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Лаборатории СГО Тюменского областного Центра по работе с одарёнными детьми (ТОГИРРО),</a:t>
            </a:r>
          </a:p>
          <a:p>
            <a:pPr algn="just">
              <a:spcBef>
                <a:spcPts val="0"/>
              </a:spcBef>
            </a:pP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филологических наук, доцент.</a:t>
            </a:r>
          </a:p>
          <a:p>
            <a:pPr algn="just">
              <a:spcBef>
                <a:spcPts val="0"/>
              </a:spcBef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ctvfynbr@yandex.ru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1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476672"/>
            <a:ext cx="8640960" cy="6192688"/>
          </a:xfrm>
          <a:scene3d>
            <a:camera prst="obliqueBottomLef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b="1" i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РАЗДЕЛ 2.</a:t>
            </a:r>
          </a:p>
          <a:p>
            <a:pPr algn="ctr">
              <a:spcBef>
                <a:spcPts val="0"/>
              </a:spcBef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МЕЖДИСЦИПЛИНАРНЫЕ (ОБЩИЕ)  РЕКОМЕНДАЦИИ </a:t>
            </a:r>
          </a:p>
          <a:p>
            <a:pPr algn="ctr">
              <a:spcBef>
                <a:spcPts val="0"/>
              </a:spcBef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К  ПОДГОТОВКЕ  УЧАЩИХСЯ </a:t>
            </a:r>
          </a:p>
          <a:p>
            <a:pPr algn="ctr">
              <a:spcBef>
                <a:spcPts val="0"/>
              </a:spcBef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К  УЧАСТИЮ</a:t>
            </a:r>
          </a:p>
          <a:p>
            <a:pPr algn="ctr">
              <a:spcBef>
                <a:spcPts val="0"/>
              </a:spcBef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ВО  ВСЕРОССИЙСКОЙ ОЛИМПИАДЕ   ШКОЛЬНИКОВ</a:t>
            </a:r>
          </a:p>
          <a:p>
            <a:pPr algn="ctr">
              <a:spcBef>
                <a:spcPts val="0"/>
              </a:spcBef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ПО  ДИСЦИПЛИНАМ СОЦИАЛЬНО-ГУМАНИТАРНОГО ЦИКЛА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41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476672"/>
            <a:ext cx="8640960" cy="6192688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</a:t>
            </a:r>
            <a:r>
              <a:rPr lang="ru-RU" sz="1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ВВЕСТИ В СИСТЕМАТИЧЕСКУЮ ПРАКТИКУ ПОДГОТОВКИ К ОЛИМПИАДАМ ЗАДАНИЯ</a:t>
            </a:r>
          </a:p>
          <a:p>
            <a:pPr marL="33147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500" b="1" i="1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КОМПЛЕКСНОГО</a:t>
            </a:r>
            <a:r>
              <a:rPr lang="ru-RU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ХАРАКТЕРА, ТРЕБУЮЩИЕ ПОСЛЕДОВАТЕЛЬНОГО ПРИМЕНЕНИЯ МНОГИХ КОМПЕТЕНЦИЙ;</a:t>
            </a:r>
          </a:p>
          <a:p>
            <a:pPr marL="33147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500" b="1" i="1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МЕЖДИСЦИПЛИНАРНОГО</a:t>
            </a:r>
            <a:r>
              <a:rPr lang="ru-RU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ХАРАКТЕРА, ТРЕБУЮЩИЕ РАЗВИТИЯ НАВЫКОВ ЭКСТРАПОЛЯЦИИ (ПЕРЕНОСА) ЗНАНИЙ ИЗ ОДНОЙ ПРЕДМЕТНОЙ ОБЛАСТИ В ДРУГИЕ;</a:t>
            </a:r>
          </a:p>
          <a:p>
            <a:pPr marL="33147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500" b="1" i="1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ЭРУДИЦИОННОГО</a:t>
            </a:r>
            <a:r>
              <a:rPr lang="ru-RU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ХАРАКТЕРА, ПРЕДПОЛАГАЮЩИЕ АКТУАЛИЗАЦИЮ ПРЕДМЕТНОГО КРУГОЗОРА;</a:t>
            </a:r>
          </a:p>
          <a:p>
            <a:pPr marL="33147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500" b="1" i="1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ПРИКЛАДНОГО</a:t>
            </a:r>
            <a:r>
              <a:rPr lang="ru-RU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ХАРАКТЕРА, ПРЕДУСМАТРИВАЮЩИЕ ПРИМЕНЕНИЕ ТЕОРЕТИЧЕСКИХ ЗНАНИЙ НА ПРАКТИКЕ (ЗАДАНИЯ НА КОНСТРУИРОВАНИЕ, РЕКОНСТРУИРОВАНИЕ, МОДЕЛИРОВАНИЕ);</a:t>
            </a:r>
          </a:p>
          <a:p>
            <a:pPr marL="33147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500" b="1" i="1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СОПОСТАВИТЕЛЬНОГО</a:t>
            </a:r>
            <a:r>
              <a:rPr lang="ru-RU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ХАРАКТЕРА, ТРЕБУЮЩИЕ СРАВНЕНИЯ И ПРОТИВОПОСТАВЛЕНИЯ ЯВЛЕНИЙ И ФАКТОВ;</a:t>
            </a:r>
          </a:p>
          <a:p>
            <a:pPr marL="33147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500" b="1" i="1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КОММЕНТИРУЮЩЕГО</a:t>
            </a:r>
            <a:r>
              <a:rPr lang="ru-RU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(ОБЪЯСНИТЕЛЬНОГО) ХАРАКТЕРА, ТРЕБУЮЩИЕ ОПИСАТЬ, ИСТОЛКОВАТЬ И ОЦЕНИТЬ ЯВЛЕНИЕ ИЛИ ФАКТ СО ВСЕХ ВОЗМОЖНЫХ ТОЧЕК ЗРЕНИЯ;</a:t>
            </a:r>
          </a:p>
          <a:p>
            <a:pPr marL="33147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500" b="1" i="1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ТВОРЧЕСКОГО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ХАРАКТЕРА, ПРЕДПОЛАГАЮЩИЕ ДЕМОНСТРАЦИЮ НАВЫКОВ САМОСТОЯТЕЛЬНОГО ЛОГИЧЕСКОГО РАССУЖДЕНИЯ (ЭССЕ И ДР.).</a:t>
            </a:r>
            <a:endParaRPr lang="ru-RU" sz="15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15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836712"/>
            <a:ext cx="8640960" cy="5832648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</a:t>
            </a:r>
            <a:r>
              <a:rPr lang="ru-RU" sz="1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ИСПОЛЬЗОВАТЬ ПРИ ПОДГОТОВКЕ К ОЛИМПИАДЕ</a:t>
            </a:r>
          </a:p>
          <a:p>
            <a:pPr marL="33147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ДОПОЛНИТЕЛЬНЫЕ </a:t>
            </a:r>
            <a:r>
              <a:rPr lang="ru-RU" sz="1400" b="1" i="1" dirty="0" smtClean="0">
                <a:solidFill>
                  <a:schemeClr val="tx1"/>
                </a:solidFill>
                <a:cs typeface="Arial" panose="020B0604020202020204" pitchFamily="34" charset="0"/>
              </a:rPr>
              <a:t>(В ТОМ ЧИСЛЕ ОРИГИНАЛЬНЫЕ – ДОКУМЕНТЫ, МЕМУАРЫ, ПУТЕВЫЕ ЗАПИСКИ, БИОГРАФИИ И ПР.) 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ИСТОЧНИКИ </a:t>
            </a:r>
            <a:r>
              <a:rPr lang="ru-RU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ПРЕДМЕТНЫХ ЗНАНИЙ;</a:t>
            </a:r>
          </a:p>
          <a:p>
            <a:pPr marL="33147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ПРИЁМЫ ПРЕОБРАЗОВАНИЯ </a:t>
            </a:r>
            <a:r>
              <a:rPr lang="ru-RU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ЗАДАНИЙ С ОБЩИМ СОДЕРЖАНИЕМ ИЗ ОДНОГО ФОРМАТА В ДРУГОЙ (НАПРИМЕР, ИЗ ТЕСТОВОГО В ПОЛНООТВЕТНЫЙ, ИЗ ДЕДУКТИВНОГО В ИНДУКТИВНЫЙ – И НАОБОРОТ);</a:t>
            </a:r>
          </a:p>
          <a:p>
            <a:pPr marL="33147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АЛГОРИТМЫ</a:t>
            </a:r>
            <a:r>
              <a:rPr lang="ru-RU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РЕШЕНИЯ ЗАДАНИЙ С ОБЩИМИ ТРЕБОВАНИЯМИ И СХОЖИМИ ПРОВЕРЯЕМЫМИ КОМПЕТЕНЦИЯМИ;</a:t>
            </a:r>
          </a:p>
          <a:p>
            <a:pPr marL="33147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КОМПЕТЕНТНОСТНОЕ КОММЕНТИРОВАНИЕ </a:t>
            </a:r>
            <a:r>
              <a:rPr lang="ru-RU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(ОПРЕДЕЛЕНИЕ СОСТАВА И ПОСЛЕДОВАТЕЛЬНОСТИ ПРИМЕНЕНИЯ КОМПЕТЕНЦИЙ, НЕОБХОДИМЫХ ДЛЯ ВЫПОЛНЕНИЯ ЗАДАНИЯ);</a:t>
            </a:r>
          </a:p>
          <a:p>
            <a:pPr marL="33147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БОЛЬШЕ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 ПРОУКТИВНЫЕ, </a:t>
            </a:r>
            <a:r>
              <a:rPr lang="ru-RU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ЧЕМ</a:t>
            </a:r>
            <a:r>
              <a:rPr lang="ru-RU" sz="1400" b="1" i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РЕЦЕПТИВНЫЕ </a:t>
            </a:r>
            <a:r>
              <a:rPr lang="ru-RU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ВИДЫ ДЕЯТЕЛЬНОСТИ;</a:t>
            </a:r>
          </a:p>
          <a:p>
            <a:pPr marL="33147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ТЕРМИНОЛОГИЧЕСКИЕ ИСТОЧНИКИ, ТЕРМИНОЛОГИЧЕСКИЕ ДИКТАНТЫ И БЛИЦ-ОПРОСЫ</a:t>
            </a:r>
            <a:r>
              <a:rPr lang="ru-RU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;</a:t>
            </a:r>
          </a:p>
          <a:p>
            <a:pPr marL="33147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ЭРУДИЦИОННЫЕ КОМПЕТЕНТНОСТНЫЕ СРЕЗЫ ЗНАНИЙ</a:t>
            </a:r>
            <a:r>
              <a:rPr lang="ru-RU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(НАПРИМЕР, В ФОРМАТЕ ВИКТОРИН, БЛИЦ-ТУРНИРОВ, КОМАНДНЫХ ИНТЕЛЛЕКТУАЛЬНЫХ ИГР), НЕОБХОДИМЫЕ ДЛЯ КОНТРОЛЯ НАД ФОРМИРОВАНИЕМ И РАЗВИТИЕМ ОСНОВНЫХ И ФОНОВЫХ ЗНАНИЙ ПО ПРЕДМЕТУ.</a:t>
            </a:r>
            <a:endParaRPr lang="ru-RU" sz="14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97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492896"/>
            <a:ext cx="7776864" cy="864096"/>
          </a:xfrm>
          <a:solidFill>
            <a:schemeClr val="tx2">
              <a:lumMod val="20000"/>
              <a:lumOff val="80000"/>
            </a:schemeClr>
          </a:solidFill>
          <a:ln w="57150" cap="rnd">
            <a:solidFill>
              <a:schemeClr val="bg2">
                <a:lumMod val="75000"/>
              </a:schemeClr>
            </a:solidFill>
            <a:beve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98388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734272"/>
          </a:xfrm>
          <a:ln w="57150">
            <a:solidFill>
              <a:srgbClr val="FF3399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 1.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КАЧЕСТВА ВЫПОЛНЕНИЯ ЗАДАНИЙ РЕГИОНАЛЬНОГО ЭТАПА ОЛИМПИАДЫ</a:t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 МАТЕРИАЛАМ ОТЧЕТОВ ПРЕДСЕДАТЕЛЕЙ ПРЕДМЕТНЫХ ЖЮРИ)</a:t>
            </a:r>
            <a:endParaRPr lang="ru-RU" sz="36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478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5616624" cy="432047"/>
          </a:xfrm>
          <a:ln w="38100">
            <a:noFill/>
            <a:bevel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4"/>
                </a:solidFill>
                <a:latin typeface="+mn-lt"/>
              </a:rPr>
              <a:t>ОБЩИЕ     ЗАМЕЧАНИЯ</a:t>
            </a:r>
            <a:endParaRPr lang="ru-RU" sz="2800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908720"/>
            <a:ext cx="8640960" cy="576064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4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УЧАСТНИКАМ:</a:t>
            </a:r>
          </a:p>
          <a:p>
            <a:pPr marL="388620" indent="-3429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ДОСТОЙНОМ УРОВНЕ ВЫПОЛНЕНИЯ ВСЕХ ВИДОВ ТЕСТОВЫХ ЗАДАНИЙ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НИЗКИЙ ПРОЦЕНТ ВЫПОЛНЕНИЯ ЗАДАНИЙ ТВОРЧЕСКОГО ХАРАКТЕРА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ТРЕБУЮЩИХ ПОЭТАПНОГО РАЗМЫШЛЕНИЯ И САМОСТОЯТЕЛЬНОЙ ФОРМУЛИРОВКИ ОТВЕТА </a:t>
            </a: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(ПРЕОБЛАДАНИЕ ПАССИВНЫХ ПРЕДМЕТНЫХ КОМПЕТЕНЦИЙ НАД АКТИВНЫМИ, ДЕДУКТИВНЫХ НАД ИНДУКТИВНЫМИ)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НЕРАЗЛИЧЕНИЕ ТИПОВ ЗАДАНИЙ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ПРИВОДЯЩЕЕ К ОШИБКАМ В  ВЫБОРЕ ПРИНЦИПОВ РЕШЕНИЯ;</a:t>
            </a:r>
          </a:p>
          <a:p>
            <a:pPr marL="38862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НЕУМЕНИЕ ВЕРНО «ЧИТАТЬ» ЗАДАНИЯ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УЧИТЫВАЯ ВСЕ СОСТАВЛЯЮЩИЕ ВОПРОСА И ВСЕ КОММЕНТАРИИ (ПОДСКАЗКИ) СОСТАВИТЕЛЯ;</a:t>
            </a:r>
          </a:p>
          <a:p>
            <a:pPr marL="38862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НЕУМЕНИЕ ВЕРНО ОПРЕДЕЛЯТЬ ОТПРАВНУЮ ТОЧКУ И ОБЛАСТЬ ПОИСКА ОТВЕТА, СОСТАВ НЕОБХОДИМЫХ КОМПЕТЕНЦИЙ И ПОСЛЕДОВАТЕЛЬНОСТЬ ИХ ПРИМЕНЕНИЯ </a:t>
            </a:r>
            <a:r>
              <a:rPr lang="ru-RU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 СУТИ – НЕУМЕНИЕ СОСТАВЛЯТЬ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  <a:r>
              <a:rPr lang="ru-RU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РАЗМЫШЛЕНИЯ И ОТВЕТА)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8862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НЕДОСТОЧНОСТЬ МЕЖПРЕДМЕТНОЙ ЭРУДИЦИИ </a:t>
            </a:r>
            <a:r>
              <a:rPr lang="ru-RU" sz="1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(НЕУМЕНИЕ ВОВЛЕКАТЬ В РАССУЖДЕНИЯ ПО ОДНОЙ ДИСЦИПЛИНЕ ЗНАНИЯ ИЗ СМЕЖНЫХ ДИСЦИПЛИН)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4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РАЗРАБОТЧИКУ:</a:t>
            </a:r>
          </a:p>
          <a:p>
            <a:pPr marL="38862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ЗАВЫШЕННЫЙ УРОВЕНЬ ТРУДНОСТИ ЗАДАНИЙ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ДАЛЕКО ВЫХОДЯЩИЙ ЗА РАМКИ ШКОЛЬНОЙ ПРОГРАММЫ;</a:t>
            </a:r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РЕЗКАЯ СМЕНА ПРИОРИТЕТНЫХ КОМПЕТЕНЦИЙ, ПРОВЕРЯЕМЫХ ОЛИМПИАДОЙ </a:t>
            </a:r>
            <a:r>
              <a:rPr lang="ru-RU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(ОТ ПРЕДМЕТНЫХ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ЗНАНИЙ</a:t>
            </a:r>
            <a:r>
              <a:rPr lang="ru-RU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НАВЫКАМ ЛОГИЧЕСКОГО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МЫШЛЕНИЯ</a:t>
            </a:r>
            <a:r>
              <a:rPr lang="ru-RU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49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9"/>
            <a:ext cx="8712968" cy="720080"/>
          </a:xfrm>
          <a:ln w="38100">
            <a:noFill/>
            <a:bevel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pPr algn="ctr"/>
            <a:r>
              <a:rPr lang="ru-RU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НЕДОСТАТКИ  В  ПОДГОТОВКЕ  УЧАСТНИКОВ  </a:t>
            </a:r>
            <a:r>
              <a:rPr lang="ru-RU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ВсШО</a:t>
            </a:r>
            <a:r>
              <a:rPr lang="ru-RU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ru-RU" sz="2800" dirty="0" smtClean="0">
                <a:solidFill>
                  <a:schemeClr val="accent4"/>
                </a:solidFill>
                <a:latin typeface="+mn-lt"/>
              </a:rPr>
              <a:t>ИСТОРИЯ И ОБЩЕСТВОЗНАНИЕ </a:t>
            </a:r>
            <a:endParaRPr lang="ru-RU" sz="2800" i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 lnSpcReduction="10000"/>
          </a:bodyPr>
          <a:lstStyle/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НИЗКАЯ ИСТОРИЧЕСКАЯ ЭРУДИЦИЯ, ОСОБЕННО В ОБЛАСТИ ХРОНОЛОГИИ И ИСТОРИЧЕСКОЙ ГЕОГРАФИИ;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НЕЗНАНИЕ ДОПОЛНИТЕЛЬНЫХ 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 ОТНОШЕНИЮ К УЧЕБНИКУ)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ИСТОЧНИКОВ ИСТОРИЧЕСКОЙ И ОБЩЕСТВОВЕДЧЕСКОЙ ИНФОРМАЦИИ;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СЛАБЫЕ КОМПЕТЕНЦИИ В ОБЛАСТИ ИСТОРИЧЕСКОГО ДОКУМЕНТОВЕДЕНИЯ, НЕРЕДКО – ОТСУТСТВИЕ ПРЯМОГО ЗНАКОМСТВА С ИСТОРИЧЕСКИМИ ДОКУМЕНТАМИ 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(ТОЛЬКО ПОСРЕДСТВОМ УЧЕБНИКА</a:t>
            </a:r>
            <a:r>
              <a:rPr lang="ru-RU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СЛАБЫЕ НАВЫКИ РАЗМЫШЛЕНИЯ НА ЗАДАННУЮ ИСТОРИЧЕСКУЮ И ОБЩЕСТВОВЕДЧЕСКУЮ ТЕМУ 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(СВИДЕТЕЛЬСТВУЮТ О ФОРМАЛИЗАЦИИ ЗНАНИЙ БЕЗ УМЕНИЯ ИХ КРИТИЧЕСКИ ОСМЫСЛИВАТЬ, О НЕПОНИМАНИИ ЗАКОНОМЕРНОСТЕЙ ИСТОРИЧЕСКИХ И ОБЩЕСТВЕННЫХ ПРОЦЕССОВ)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СЛАБЫЕ ЗНАНИЯ ИСТОРИИ ДРЕВЕЙ РУСИ, СРЕДНЕВЕКОВЬЯ И ХХ СТОЛЕТИЯ;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СЛАБАЯ ДЕТАЛИЗАЦИЯ ЗНАНИЙ 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(ИСТОРИЧЕСКИЙ И ОБЩЕСТВОВЕДЧЕСКИЙ ФАКТ ОСВАИВАЕТСЯ </a:t>
            </a: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ОБЩИХ ЧЕРТАХ, СХЕМАТИЧЕСКИ, БЕЗ НЮАНСОВ И ЧАСТНОСТЕЙ)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НЕРАЗЛИЧЕНИЕ ФОРМ ГОСУДАРСТВЕННОГО УПРАВЛЕНИЯ И ИХ РАЗНОВИДНОСТЕЙ.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49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9"/>
            <a:ext cx="8712968" cy="720080"/>
          </a:xfrm>
          <a:ln w="38100">
            <a:noFill/>
            <a:bevel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pPr algn="ctr"/>
            <a:r>
              <a:rPr lang="ru-RU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НЕДОСТАТКИ  В  ПОДГОТОВКЕ  УЧАСТНИКОВ  </a:t>
            </a:r>
            <a:r>
              <a:rPr lang="ru-RU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ВсШО</a:t>
            </a:r>
            <a:r>
              <a:rPr lang="ru-RU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ru-RU" sz="2800" dirty="0" smtClean="0">
                <a:solidFill>
                  <a:schemeClr val="accent4"/>
                </a:solidFill>
                <a:latin typeface="+mn-lt"/>
              </a:rPr>
              <a:t>ИНОСТРАННЫЕ ЯЗЫКИ</a:t>
            </a:r>
            <a:endParaRPr lang="ru-RU" sz="2800" i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 fontScale="92500" lnSpcReduction="20000"/>
          </a:bodyPr>
          <a:lstStyle/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НЕРАЗВИТОСТЬ НАВЫКОВ АУДИРОВАНИЯ И ГОВОРЕНИЯ 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СРАВНЕНИИ С НАВЫКАМИ ЧТЕНИЯ)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НЕВЛАДЕНИЕ ЛЕКСИЧЕСКОЙ, ГРАММАТИЧЕСКОЙ, ФРАЗЕОЛОГИЧЕСКОЙ СИНОНИМИЕЙ 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(НЕУМЕНИЕ ПЕРЕФОРМУЛИРОВАТЬ ВЫСКАЗЫВАНИЕ)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ОДНООБРАЗИЕ В ИСПОЛЬЗОВАНИИ ГРАММАТИЧЕСКИХ СТРУКТУР;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НЕРАЗВИТОСТЬ НАВЫКОВ РЕЗЮМИРОВАНИЯ 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(ИЗВЛЕЧЕНИЯ ИЗ ТЕКСТА ОСНОВНОЙ ИНФОРМАЦИИ</a:t>
            </a: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НЕРАЗВИТОСТЬ НАВЫКОВ КОМПОЗИЦИОННОГО ОФОРМЛЕНИЯ ТЕКСТА;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НЕРАЗВИТОСТЬ КОММУНИКАТИВНЫХ НАВЫКОВ 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(НАВЫКОВ ПОДДЕРЖАНИЯ БЕСЕДЫ, ИСПОЛЬЗОВАНИЯ ВОПРОСНО-ОТВЕТНОЙ ФОРМЫ ОБЩЕНИЯ, УТОЧНЕНИЯ И ДОПОЛНЕНИЯ СКАЗАННОГО И ДР.)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СЛАБОЕ ВЛАДЕНИЕ ОРФОГРАФИЕЙ;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НЕТОЧНОЕ, ПРИБЛИЗИТЕЛЬНОЕ ОСВОЕНИЕ ЗНАЧЕНИЙ СЛОВ;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СЛАБОЕ ВЛАДЕНИЕ СПОСОБАМИ ВЫРАЖЕНИЯ ВРЕМЕНИ ГЛАГОЛА;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СЛАБЫЕ ЗНАНИЯ В СФЕРЕ ГРАММАТИЧЕСКИХ ЗНАЧЕНИЙ ПРЕДЛОГОВ;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СЛАБЫЕ ЗНАНИЯ В СФЕРЕ ИДИОМАТИКИ;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РАБОТЕ В ГРУППЕ – ОТСУТСТВИЕ СВЯЗИ С ВЫСКАЗЫВАНИЯМИ ДРУГИХ ЧЛЕНОВ ГРУППЫ 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(ВЫРАЖЕНИЯ СОГЛАСИЯ / НЕСОГЛАСИЯ, КОММЕНТИРОВАНИЕ, УТОЧНЕНИЕ И ДР.)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90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9"/>
            <a:ext cx="8712968" cy="720080"/>
          </a:xfrm>
          <a:ln w="38100">
            <a:noFill/>
            <a:bevel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pPr algn="ctr"/>
            <a:r>
              <a:rPr lang="ru-RU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НЕДОСТАТКИ  В  ПОДГОТОВКЕ  УЧАСТНИКОВ  </a:t>
            </a:r>
            <a:r>
              <a:rPr lang="ru-RU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ВсШО</a:t>
            </a:r>
            <a:r>
              <a:rPr lang="ru-RU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ru-RU" sz="2800" dirty="0" smtClean="0">
                <a:solidFill>
                  <a:schemeClr val="accent4"/>
                </a:solidFill>
                <a:latin typeface="+mn-lt"/>
              </a:rPr>
              <a:t>МИРОВАЯ ХУДОЖЕСТВЕННАЯ КУЛЬТУРА</a:t>
            </a:r>
            <a:endParaRPr lang="ru-RU" sz="2800" i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 fontScale="92500" lnSpcReduction="20000"/>
          </a:bodyPr>
          <a:lstStyle/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НЕВЛАДЕНИЕ ОБЯЗАТЕЛЬНЫМ ХРЕСТОМАТИЙНЫМ МИНИМУМОМ ЗАРУБЕЖНЫХ И ОТЕЧЕСТВЕННЫХ ХУДОЖЕСТВЕННЫХ ПРОИЗВЕДЕНИЙ 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 ВИДАМ ИСКУССТВА)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НЕВЛАДЕНИЕ ЗНАНИЯМИ В СФЕРЕ ФУНДАМЕНТАЛЬНЫХ ОТЕЧЕСТВЕННЫХ КУЛЬТУРНЫХ ЯВЛЕНИЙ 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(НАПРИМЕР, НЕЗНАНИЕ ГОРОДОВ ЗОЛОТОГО КОЛЬЦА РОССИИ, НЕЗНАНИЕ МЕСТА РАСПОЛОЖЕНИЯ ЭРМИТАЖА, ТРЕТЬЯКОВСКОЙ ГАЛЕРЕИ И Т.Д.)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НЕРАЗВИТОСТЬ НАВЫКОВ ВИЗУАЛИЗАЦИИ 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(УЗНАВАНИЯ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ХУДОЖЕСТВЕННЫХ ПРОИЗВЕДЕНИЙ, СТИЛЕЙ И ЖАНРОВ, ОСОБЕННО В ОТЕЧЕСТВЕННОМ ИСКУССТВЕ;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НЕВЛАДЕНИЕ НАВЫКАМИ СИСТЕМАТИЗАЦИИ ХУДОЖЕСТВЕННЫХ ПРОИЗВЕДЕНИЙ ПО НАПРАВЛЕНИЯМ, ШКОЛАМ, ВИДАМ, ЖАНРАМ;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СЛАБОЕ ВЛАДЕНИЕ ИСКУССТВОВЕДЧЕСКИМ ТЕРМИНОЛОГИЧЕСКИМ АППАРАТОМ;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СЛАБЫЕ НАВЫКИ ЭМОЦИОНАЛЬНОГО ВОСПРИЯТИЯ И ИНТЕРПРЕТАЦИИ ПРОИЗВЕДЕНИЙ ИСКУССТВА 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(ПРЕИМУЩЕСТВЕННОЕ ИСПОЛЬЗОВАНИЕ ЛОГИЧЕСКОЙ ПЕРЦЕПЦИИ БЕЗ ОБРАЩЕНИЯ К ЭМОЦИОНАЛЬНОЙ)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НАВЫКОВ ПАНОРАМНОГО ВИДЕНИЯ КУЛЬТУРЫ И ИСКУССТВА ОПРЕДЕЛЁННОЙ ЭПОХИ 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(ЭТО ЧАСТО ДЕЛАЕТ НЕВОЗМОЖНЫМ ОСОЗНАНИЕ РОЛИ ОТДЕЛЬНЫХ ПРЕДСТАВИТЕЛЕЙ ИСКУССТВА В ФОРМИРОВАНИИЙ КУЛЬТУРЫ ЭПОХИ)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НЕРАЗВИТОСТЬ ОПЫТА ЧТЕНИЯ И НАВЫКОВ САМОСТОЯТЕЛЬНОГО СОЗДАНИЯ КУЛЬТУРОЛОГИЧЕСКОГО И ИСКУССТВОВЕДЧЕСКОГО ЭССЕ.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78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9"/>
            <a:ext cx="8712968" cy="720080"/>
          </a:xfrm>
          <a:ln w="38100">
            <a:noFill/>
            <a:bevel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pPr algn="ctr"/>
            <a:r>
              <a:rPr lang="ru-RU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НЕДОСТАТКИ  В  ПОДГОТОВКЕ  УЧАСТНИКОВ  </a:t>
            </a:r>
            <a:r>
              <a:rPr lang="ru-RU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ВсШО</a:t>
            </a:r>
            <a:r>
              <a:rPr lang="ru-RU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ru-RU" sz="2800" dirty="0" smtClean="0">
                <a:solidFill>
                  <a:schemeClr val="accent4"/>
                </a:solidFill>
                <a:latin typeface="+mn-lt"/>
              </a:rPr>
              <a:t>ЭКОНОМИКА</a:t>
            </a:r>
            <a:endParaRPr lang="ru-RU" sz="2800" i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НЕВЛАДЕНИЕ ЭКОНОМИЧЕСКИМ ТЕРМИНОЛОГИЧЕСКИМ АППАРАТОМ;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НЕПОНИМАНИЕ СУТИ И МЕХАНИЗМОВ ЭКОНОМИЧЕСКИХ ПРОЦЕССОВ;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НЕЗНАНИЕ ФАКТОРОВ ЭКОНОМИЧЕСКОГО РАЗВИТИЯ;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НЕЗНАНИЕ ОСНОВНЫХ ЭКОНОМИЧЕСКИХ ЗАВИСИМОСТЕЙ 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(НАПРИМЕР, ЗАКОНА СПРОСА И ПРЕДЛОЖЕНИЯ)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НЕЗНАНИЕ РАЗЛИЧИТЕЛЬНЫХ ПРИЗНАКОВ ХОЗЯЙСТВЕННО-ЭКОНОМИЧЕСКИХ СИСТЕМ И ВИДОВ ЭКОНОМИЧЕСКОГО ОБМЕНА;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НЕВЛАДЕНИЕ ПРИНЦИПАМИ МОДЕЛИРОВАНИЯ И ОЦЕНКИ ЭКОНОМИЧЕСКОЙ СИТУАЦИИ;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НЕУМЕНИЕ ОРИЕНТИРОВАТЬСЯ В ЭКОНОМИЧЕСКИХ СТАТУСАХ СОВРЕМЕННЫХ ГОСУДАРСТВ;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ОТСУСТВИЕ ПРЕДСТАВЛЕНИЙ О СТРУКТУРЕ И ПРИНЦИПАХ РОССИЙСКОЙ ЭКОНОМИКИ – СОВРЕМЕННОЙ И В РАЗЛИЧНЫЕ ИСТОРИЧЕСКИЕ ПЕРИОДЫ;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ПРЕДСТАВЛЕНИЙ ОБ ЭКОНОМИЧЕСКОЙ ОБУСЛОВЛЕННОСТИ ГЛОБАЛЬНЫХ ОБЩЕСТВЕННЫХ ИЗМЕНЕНИЙ И СОБЫТИЙ 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(РЕВОЛЮЦИЙ, ВОЙН, ПОЛИТИЧЕСКИХ РЕФОРМ И Т.Д.; В СУЩНОСТИ ИМЕЕТСЯ В ВИДУ СФОРМИРОВАННОСТЬ МЕЖДИСЦИПЛИНАРНЫХ ЗНАНИЙ)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41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9"/>
            <a:ext cx="8712968" cy="720080"/>
          </a:xfrm>
          <a:ln w="38100">
            <a:noFill/>
            <a:bevel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pPr algn="ctr"/>
            <a:r>
              <a:rPr lang="ru-RU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НЕДОСТАТКИ  В  ПОДГОТОВКЕ  УЧАСТНИКОВ  </a:t>
            </a:r>
            <a:r>
              <a:rPr lang="ru-RU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ВсШО</a:t>
            </a:r>
            <a:r>
              <a:rPr lang="ru-RU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ru-RU" sz="2800" dirty="0" smtClean="0">
                <a:solidFill>
                  <a:schemeClr val="accent4"/>
                </a:solidFill>
                <a:latin typeface="+mn-lt"/>
              </a:rPr>
              <a:t>ЛИТЕРАТУРА</a:t>
            </a:r>
            <a:endParaRPr lang="ru-RU" sz="2800" i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 fontScale="92500" lnSpcReduction="20000"/>
          </a:bodyPr>
          <a:lstStyle/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НЕВЛАДЕНИЕ ЛИТЕРАТУРОВЕДЧЕСКИМ ТЕРМИНОЛОГИЧЕСКИМ АППАРАТОМ, НЕУМЕНИЕ ВЫДЕЛЯТЬ И ФОРМУЛИРОВАТЬ БАЗОВЫЕ КАТЕГОРИИ ХУДОЖЕСТВЕННОГО ТЕКСТА 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(ТЕМУ, ИДЕЮ, СИСТЕМУ МОТИВОВ И ОБРАЗОВ, СЮЖЕТ, ФАБУЛУ, СИСТЕМУ ПЕРСОНАЖЕЙ, КОНФЛИКТ И ДР.)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НЕРАЗЛИЧЕНИЕ ПРИЗНАКОВ ЛИТЕРАТУРНЫХ НАПРАВЛЕНИЙ И ЖАНРОВ;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СЛАБОЕ ВЛАДЕНИЕ НАВЫКАМИ ЛИТЕРАТУРОВЕДЧЕСКОГО АНАЛИЗА И ИНТЕРПРЕТАЦИИ ТЕКСТА; НЕУМЕНИЕ ОПРЕДЕЛЯТЬ ИЕРАРХИЮ НАБЛЮДАЕМЫХ ЯВЛЕНИЙ И ТЕКСТОВЫХ КАТЕГОРИЙ;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СЛАБЫЕ НАВЫКИ ВЫЯВЛЕНИЯ ЛИТЕРАТУРНОЙ ТРАДИЦИИ И ИНТЕРТЕКСТА 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(ЛИТЕРАТУРНОЙ «ПЕРЕКЛИЧКИ» С ДРУГИМИ ТЕКСТАМИ И АВТОРАМИ – НА УРОВНЕ ТЕКСТОВЫХ КАТЕГОРИЙ И ИЗОБРАЗИТЕЛЬНЫХ ПРИЁМОВ)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СЛАБЫЕ ЗНАНИЯ В ОБЛАСТИ ПОЭТИКИ ТЕКСТА И ФУНКЦИЙ ИЗОБРАЗИТЕЛЬНЫХ СРЕДСТВ;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СЛАБЫЕ ЗНАНИЯ В ОБЛАСТИ ЛИТЕРАТУРНОЙ ФАКТОГРАФИИ;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НЕСФОРМИРОВАННЫЙ КУЛЬТУРНЫЙ ФОН, НЕОБХОДИМЫЙ ДЛЯ КОРРЕКТНОЙ ИНТЕРПРЕТАЦИИ ПРОИЗВЕДЕНИЯ;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НЕРАЗЛИЧЕНИЕ СУБЪЕКТИВНОГО И ОБЪЕКТИВНОГО В ИНТЕРПРЕТАЦИИ ТЕКСТА 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(ЭТО СВЯЗАНО С ДЕФЕКТНЫМИ НАВЫКАМИ ЧТЕНИЯ ТЕКСТА – ЧАЩЕ ВСЕГО С НЕУМЕНИЕМ ВИДЕТЬ ЗА СЛОВОМ И РЕЧЕВЫМ ОБОРОТОМ ХУДОЖЕСТВЕННЫЙ ОБРАЗ)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60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712968" cy="720080"/>
          </a:xfrm>
          <a:ln w="38100">
            <a:noFill/>
            <a:bevel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pPr algn="ctr"/>
            <a:r>
              <a:rPr lang="ru-RU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НЕДОСТАТКИ  В  ПОДГОТОВКЕ  УЧАСТНИКОВ  </a:t>
            </a:r>
            <a:r>
              <a:rPr lang="ru-RU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ВсШО</a:t>
            </a:r>
            <a:r>
              <a:rPr lang="ru-RU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ru-RU" sz="2800" dirty="0" smtClean="0">
                <a:solidFill>
                  <a:schemeClr val="accent4"/>
                </a:solidFill>
                <a:latin typeface="+mn-lt"/>
              </a:rPr>
              <a:t>РУССКИЙ ЯЗЫК</a:t>
            </a:r>
            <a:endParaRPr lang="ru-RU" sz="2800" i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124744"/>
            <a:ext cx="8640960" cy="5544616"/>
          </a:xfrm>
        </p:spPr>
        <p:txBody>
          <a:bodyPr>
            <a:noAutofit/>
          </a:bodyPr>
          <a:lstStyle/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НЕВЛАДЕНИЕ ОСНОВНЫМИ КОМПЕТЕНЦИЯМИ В ОБЛАСТИ ГРАММАТИЧЕСКОЙ И ЛЕКСИЧЕСКОЙ СЕМАНТИКИ; НЕПОНИМАНИЕ ЗАВИСИМОСТИ МЕЖДУ ГРАММАТИЧЕСКИМ И ЛЕКСИЧЕСКИМ ЗНАЧЕНИЕМ СЛОВА;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НЕРАЗВИТОСТЬ НАВЫКОВ СЕМАНТИЗАЦИИ ЯЗЫКОВОЙ ЕДИНИЦЫ </a:t>
            </a:r>
            <a:r>
              <a:rPr lang="ru-RU" sz="13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 КОНТЕКСТУ, ПО РОДСТВЕННЫМ СЛОВАМ, ПО СИНОНИМАМ И Т.Д.)</a:t>
            </a: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НЕРАЗВИТОСТЬ НАВЫКОВ ВЫЯВЛЕНИЯ ВНУТРЕННЕЙ ФОРМЫ СЛОВА И ФРАЗЕОЛОГИЗМА;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НЕЗНАНИЕ ОСНОВНЫХ ИСТОРИЧЕСКИХ ЯЗЫКОВЫХ ПРОЦЕССОВ НА РАЗНЫХ УРОВНЯХ ЯЗЫКА </a:t>
            </a:r>
            <a:r>
              <a:rPr lang="ru-RU" sz="13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(ФОНЕТИЧЕСКИХ, СЛОВООБРАЗОВАТЕЛЬНЫХ, МОРФОЛОГИЧЕСКИХ, ЛЕКСИКО-СЕМАНТИЧЕСКИХ И ДР.)</a:t>
            </a: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НЕВЛАДЕНИЕ БАЗОВЫМИ ЛЕКСИКОГРАФИЧЕСКИМИ НАВЫКАМИ;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НЕВЛАДЕНИЕ ОСНОВАМИ КОМПОНЕНТНОГО АНАЛИЗА ЗНАЧЕНИЯ ЯЗЫКОВОЙ ЕДИНИЦЫ;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УЗКИЙ ЛЕКСИКО-ФРАЗЕОЛОГИЧЕСКИЙ КРУГОЗОР </a:t>
            </a:r>
            <a:r>
              <a:rPr lang="ru-RU" sz="13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(ЧАСТО УЧАСТНИКИ ОЛИМПИАДЫ ПРОСТО НЕ ЗНАЮТ СЛОВ, ПРЕДСТАВЛЕННЫХ В ЗАДАНИЯХ)</a:t>
            </a: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НЕВЛАДЕНИЕ ОСНОВАМИ ТЕОРИИ И ИСТОРИИ ЯЗЫКОЗНАНИЯ;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НЕВЛАДЕНИЕ ГРАММАТИЧЕСКОЙ ОМОНИМИЕЙ;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НЕРАЗВИТОСТЬ ГЕНЕАЛОГИЧЕСКОГО И ЭТИМОЛОГИЧЕСКОГО ЛИНГВИСТИЧЕСКОГО КРУГОЗОРА </a:t>
            </a:r>
            <a:r>
              <a:rPr lang="ru-RU" sz="13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(НАПРИМЕР, ВЫРАЖЕННАЯ В НЕСПОСОБНОСТИ ОПОЗНАВАТЬ СХОЖИЕ ЯВЛЕНИЯ В РОДСТВЕННЫХ ЯЗЫКАХ)</a:t>
            </a: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3147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НЕДОСТАТОЧНОЕ ВЛАДЕНИЕ ЯЗЫКОВОЙ НОРМОЙ.</a:t>
            </a:r>
            <a:endParaRPr lang="ru-RU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79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447</TotalTime>
  <Words>1219</Words>
  <Application>Microsoft Office PowerPoint</Application>
  <PresentationFormat>Экран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ПОДГОТОВКА   УЧАЩИХСЯ  К   РЕГИОНАЛЬНОМУ   ЭТАПУ ВСЕРОССИЙСКОЙ   ОЛИМПИАДЫ ШКОЛЬНИКОВ   ПО   ПРЕДМЕТАМ СОЦИАЛЬНО-ГУМАНИТАРНОГО   ЦИКЛА: РЕЗУЛЬТАТЫ   ЭКСПЕРТНО-МЕТОДИЧЕСКОЙ   ОЦЕНКИ </vt:lpstr>
      <vt:lpstr>РАЗДЕЛ 1.  ОЦЕНКА КАЧЕСТВА ВЫПОЛНЕНИЯ ЗАДАНИЙ РЕГИОНАЛЬНОГО ЭТАПА ОЛИМПИАДЫ (ПО МАТЕРИАЛАМ ОТЧЕТОВ ПРЕДСЕДАТЕЛЕЙ ПРЕДМЕТНЫХ ЖЮРИ)</vt:lpstr>
      <vt:lpstr>ОБЩИЕ     ЗАМЕЧАНИЯ</vt:lpstr>
      <vt:lpstr>НЕДОСТАТКИ  В  ПОДГОТОВКЕ  УЧАСТНИКОВ  ВсШО ИСТОРИЯ И ОБЩЕСТВОЗНАНИЕ </vt:lpstr>
      <vt:lpstr>НЕДОСТАТКИ  В  ПОДГОТОВКЕ  УЧАСТНИКОВ  ВсШО ИНОСТРАННЫЕ ЯЗЫКИ</vt:lpstr>
      <vt:lpstr>НЕДОСТАТКИ  В  ПОДГОТОВКЕ  УЧАСТНИКОВ  ВсШО МИРОВАЯ ХУДОЖЕСТВЕННАЯ КУЛЬТУРА</vt:lpstr>
      <vt:lpstr>НЕДОСТАТКИ  В  ПОДГОТОВКЕ  УЧАСТНИКОВ  ВсШО ЭКОНОМИКА</vt:lpstr>
      <vt:lpstr>НЕДОСТАТКИ  В  ПОДГОТОВКЕ  УЧАСТНИКОВ  ВсШО ЛИТЕРАТУРА</vt:lpstr>
      <vt:lpstr>НЕДОСТАТКИ  В  ПОДГОТОВКЕ  УЧАСТНИКОВ  ВсШО РУССКИЙ ЯЗЫК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УЧАЩИХСЯ  К РЕГИОНАЛЬНОМУ ЭТАПУ ВСЕРОССИЙСКОЙ ОЛИМПИАДЫ ШКОЛЬНИКОВ ПО ПРЕДМЕТАМ СОЦИАЛЬНО-ГУМАНИТАРНОГО ЦИКЛА: РЕЗУЛЬТАТЫ ЭКСПЕРТНО-МЕТОДИЧЕСКОЙ ОЦЕНКИ </dc:title>
  <dc:creator>Admin</dc:creator>
  <cp:lastModifiedBy>Admin</cp:lastModifiedBy>
  <cp:revision>71</cp:revision>
  <dcterms:created xsi:type="dcterms:W3CDTF">2017-03-20T09:23:28Z</dcterms:created>
  <dcterms:modified xsi:type="dcterms:W3CDTF">2017-03-30T07:06:02Z</dcterms:modified>
</cp:coreProperties>
</file>