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11" r:id="rId2"/>
  </p:sldMasterIdLst>
  <p:notesMasterIdLst>
    <p:notesMasterId r:id="rId16"/>
  </p:notesMasterIdLst>
  <p:sldIdLst>
    <p:sldId id="328" r:id="rId3"/>
    <p:sldId id="259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329" r:id="rId13"/>
    <p:sldId id="332" r:id="rId14"/>
    <p:sldId id="33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51AD8-6532-4C71-94E3-B2A1E822B0D9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20FB4-C350-4BB4-A796-9B9B672B0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08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04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2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7903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84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869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86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435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4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440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242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24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134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836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86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899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955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63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516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01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70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44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32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92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99626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5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4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07E0-2B8B-4250-9D8F-F0015D7F9D10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0B3207-4934-4C49-9876-4A095A9A2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9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C1AD3-3449-4665-92E9-5930C0938EE1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712C8-552D-409C-9EA2-706431059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24F620DC0C6F226B2D2E0394172B219F2D160B0493C4986AB8D69061DDF087FAC18156EBA148D8CV750J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1530" y="6324493"/>
            <a:ext cx="573487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89535" lvl="0" indent="0" algn="l" defTabSz="914400" rtl="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М.Л. </a:t>
            </a:r>
            <a:r>
              <a:rPr kumimoji="0" lang="ru-RU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Таланцева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методист </a:t>
            </a:r>
            <a:r>
              <a:rPr kumimoji="0" lang="ru-RU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ЛабЕМО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ЦОД ТОГИРРО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1600" y="1105585"/>
            <a:ext cx="103250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результатов регионального этапа Всероссийской олимпиады 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школьников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2017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3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601" y="1225689"/>
            <a:ext cx="1153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Построить и описать систему правил городского дорожного движения для беспилотного транспорта. Описать базовые технические характеристики данного типа транспорта, исходя из требований безопасности дорожного движения в городском пространстве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Постройте модель социальной политики крупного города (мегаполиса), где использование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кибер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-протезов и имплантатов, повышающих возможности человека, стало общедоступной услугой. Приведите и используйте примеры современных социально-политических проблем и их решений, которые могут быть сопоставлены с описанным заданием.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Постройте и опешите модель управления городом, где власть и ключевые политические позиции занимают учёные. Опишите систему закреплённых и универсальных правил, регулирующих данный строй, а также принципы ведения внешней политики в данном городе.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0636"/>
            <a:ext cx="9833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A50021"/>
                </a:solidFill>
              </a:rPr>
              <a:t>ПРИМЕРЫ ЗАДАНИЙ/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заочный этап</a:t>
            </a:r>
          </a:p>
        </p:txBody>
      </p:sp>
    </p:spTree>
    <p:extLst>
      <p:ext uri="{BB962C8B-B14F-4D97-AF65-F5344CB8AC3E}">
        <p14:creationId xmlns:p14="http://schemas.microsoft.com/office/powerpoint/2010/main" val="21381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95525" y="191185"/>
            <a:ext cx="10325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результатов регионального этапа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ВсОШ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2017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МАТЕМАТИКА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48775" y="1736707"/>
            <a:ext cx="9568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и место проведения: 30.01-01.02.2017. Тюмень,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ТюмГУ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олимпиады 9-11 классов, в сравнении за 3 года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873029"/>
              </p:ext>
            </p:extLst>
          </p:nvPr>
        </p:nvGraphicFramePr>
        <p:xfrm>
          <a:off x="3531140" y="3307403"/>
          <a:ext cx="7741339" cy="221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0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0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0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81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числа всех участников регионального этапа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олимпиады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-201</a:t>
                      </a: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4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95525" y="191185"/>
            <a:ext cx="10325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результатов регионального этапа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ВсОШ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2017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ИНФОРМАТИКА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79123" y="1831512"/>
            <a:ext cx="9996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и место проведения. 3, 4, 6 февраля 2017г. на базе Института математики и компьютерных наук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ТюмГУ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олимпиады 9-11 классов, в сравнении за 3 года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491877"/>
              </p:ext>
            </p:extLst>
          </p:nvPr>
        </p:nvGraphicFramePr>
        <p:xfrm>
          <a:off x="3007725" y="3644641"/>
          <a:ext cx="8568190" cy="2114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5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03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числа всех участников регионального этапа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-201</a:t>
                      </a: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1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0135" y="1799689"/>
            <a:ext cx="9432587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 января 2017 (теоретический тур), 19 января 2017 (экспериментальный тур), г. Тюмень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олимпиады 9-11 классов, в сравнении за 3 года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3228" y="599747"/>
            <a:ext cx="10325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результатов регионального этапа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ВсОШ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2017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ФИЗИКА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41958"/>
              </p:ext>
            </p:extLst>
          </p:nvPr>
        </p:nvGraphicFramePr>
        <p:xfrm>
          <a:off x="4143983" y="3500652"/>
          <a:ext cx="7527333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8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8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9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числа всех участников регионального этапа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олимпиады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2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164094"/>
              </p:ext>
            </p:extLst>
          </p:nvPr>
        </p:nvGraphicFramePr>
        <p:xfrm>
          <a:off x="2009776" y="466407"/>
          <a:ext cx="9344024" cy="14352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66497">
                  <a:extLst>
                    <a:ext uri="{9D8B030D-6E8A-4147-A177-3AD203B41FA5}">
                      <a16:colId xmlns:a16="http://schemas.microsoft.com/office/drawing/2014/main" val="3629977270"/>
                    </a:ext>
                  </a:extLst>
                </a:gridCol>
                <a:gridCol w="6577527">
                  <a:extLst>
                    <a:ext uri="{9D8B030D-6E8A-4147-A177-3AD203B41FA5}">
                      <a16:colId xmlns:a16="http://schemas.microsoft.com/office/drawing/2014/main" val="3883980953"/>
                    </a:ext>
                  </a:extLst>
                </a:gridCol>
              </a:tblGrid>
              <a:tr h="1435220">
                <a:tc>
                  <a:txBody>
                    <a:bodyPr/>
                    <a:lstStyle/>
                    <a:p>
                      <a:pPr marR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Всероссийская олимпиада школьников: нормативное регулирование и методическая помощь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Павел Аркадьевич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Сергоманов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marR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заместитель директора Департамента государственной политики в сфере общего образования Министерства образования и науки Российской Федерации, кандидат психологических наук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88058869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34903"/>
              </p:ext>
            </p:extLst>
          </p:nvPr>
        </p:nvGraphicFramePr>
        <p:xfrm>
          <a:off x="2638425" y="2371726"/>
          <a:ext cx="9144000" cy="19335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267075">
                  <a:extLst>
                    <a:ext uri="{9D8B030D-6E8A-4147-A177-3AD203B41FA5}">
                      <a16:colId xmlns:a16="http://schemas.microsoft.com/office/drawing/2014/main" val="2994896031"/>
                    </a:ext>
                  </a:extLst>
                </a:gridCol>
                <a:gridCol w="5876925">
                  <a:extLst>
                    <a:ext uri="{9D8B030D-6E8A-4147-A177-3AD203B41FA5}">
                      <a16:colId xmlns:a16="http://schemas.microsoft.com/office/drawing/2014/main" val="3505356619"/>
                    </a:ext>
                  </a:extLst>
                </a:gridCol>
              </a:tblGrid>
              <a:tr h="1933574">
                <a:tc>
                  <a:txBody>
                    <a:bodyPr/>
                    <a:lstStyle/>
                    <a:p>
                      <a:pPr marL="90170" marR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Компетентностные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практики открытого образования в становлении одаренности. 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marR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компетентностное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олимпиадное движение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Павел Павлович Глухов </a:t>
                      </a:r>
                    </a:p>
                    <a:p>
                      <a:pPr marL="90170" marR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научный сотрудник лаборатории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компетентностных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 образования Института системных проектов Московского городского педагогического университета, ведущий аналитик АНО «Открытое образование»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246485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086591"/>
              </p:ext>
            </p:extLst>
          </p:nvPr>
        </p:nvGraphicFramePr>
        <p:xfrm>
          <a:off x="2009776" y="4775399"/>
          <a:ext cx="9344024" cy="177736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57524">
                  <a:extLst>
                    <a:ext uri="{9D8B030D-6E8A-4147-A177-3AD203B41FA5}">
                      <a16:colId xmlns:a16="http://schemas.microsoft.com/office/drawing/2014/main" val="2994896031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3505356619"/>
                    </a:ext>
                  </a:extLst>
                </a:gridCol>
              </a:tblGrid>
              <a:tr h="1467104">
                <a:tc>
                  <a:txBody>
                    <a:bodyPr/>
                    <a:lstStyle/>
                    <a:p>
                      <a:pPr marL="90170" marR="89535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совершенствовании критериев отбора олимпиад и иных конкурсных мероприятий, по результатам которых осуществляется государственная поддержка талантливых детей и молодежи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170" marR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Наталья Сергеевна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Трухановская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90170" marR="895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Проректор по воспитательной и социальной работе ГБОУ ВО «Московский городской педагогический университет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246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9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88150" y="509810"/>
            <a:ext cx="8911687" cy="12808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 Право на образование. Государственные гарантии реализации права на образование в Российской Федерации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589212" y="2133600"/>
            <a:ext cx="8915400" cy="37776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5. В целях реализации права каждого человека на образование федеральными государственными органами, органами государственной власти субъектов Российской Федерации и органами местного самоуправления</a:t>
            </a:r>
          </a:p>
          <a:p>
            <a:pPr lvl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оказывается содействие лицам, которые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проявили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выдающиеся способности и к которым в соответствии с настоящим Федеральным законом относятся обучающиеся,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показавшие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высокий уровень интеллектуального развития и творческих способностей в определенной сфере учебной и научно-исследовательской деятельности, в научно-техническом и художественном творчестве, в физической культуре и спорте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809750" y="605060"/>
            <a:ext cx="9953625" cy="128089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77. Организация получения образования лицами, проявившими выдающиеся способности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724025" y="2028850"/>
            <a:ext cx="10172699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Российской Федерации осуществляются выявление и поддержка лиц, проявивших выдающиеся способности, а также оказывается содействие в получении такими лицами образования.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 целях выявления и поддержки лиц, проявивших выдающиеся способности, федеральными государственными органами, органами государственной власти субъектов Российской Федерации, органами местного самоуправления, общественными и иными организациями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организуются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проводятся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 и иные интеллектуальные и (или) творческие конкурсы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физкультурные мероприятия и спортивные мероприятия (далее - конкурсы),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выявление и развитие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интеллектуальных и творческих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способностей к занятиям физической культурой и спортом,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научной (научно-исследовательской) деятельности, творческой деятельности, физкультурно-спортивной деятельности, на пропаганду научных знаний, творческих и спортивных достижений.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11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105025" y="2006626"/>
            <a:ext cx="9982200" cy="33178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2015/2016 уч. году в олимпиаде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6 млн. школьников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(45 %).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ребенок участвовал в школьном этапе около трех раз (три предмета). Число «участий» составило  свыше 15 млн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«олимпиадного возраста» - более 9,5 млн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нужна не сама по себе, но как мощнейший рычаг развития школы в целом,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мотивирования детей к олимпийским академическим успехам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нами стоит задача проводить олимпиаду полноценно по каждому предмету на каждом этапе</a:t>
            </a:r>
          </a:p>
        </p:txBody>
      </p:sp>
    </p:spTree>
    <p:extLst>
      <p:ext uri="{BB962C8B-B14F-4D97-AF65-F5344CB8AC3E}">
        <p14:creationId xmlns:p14="http://schemas.microsoft.com/office/powerpoint/2010/main" val="24556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2016: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009775" y="2168550"/>
            <a:ext cx="9696450" cy="3679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Состоялся «запуск» 3 новых предметов. Участниками регионального этапа по испанскому языку стали 303 чел, китайскому – 245 чел., итальянскому – 126 чел. На заключительный этап олимпиады вышли соответственно 42, 25 и 36 чел.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2016/17 учебном году впервые участниками школьного этапа стали  обучающиеся 4 класса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 впервые ученик получает столько премий, сколько раз стал победителем или призером заключительного этапа олимпиады. Раньше премия выплачивалась 1 раз 1 ребенку независимо от количества побед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детей с ОВЗ в олимпиаде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589212" y="1714499"/>
            <a:ext cx="9240838" cy="4429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заседании Национального координационного совета  по поддержке молодых талантов России, состоявшемся 20 июня 2016 г. было принято решение о принятии соответствующих мер. 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дети у нас участвуют в олимпиаде, но условия для них недостаточные.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2014/15 учебном году 75 таких детей участвовали в региональном этапе всероссийской олимпиады школьников, из них победителями данного этапа олимпиады стали 11 чел., а призерами – 20 чел.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2015/16 уч. году уже 120 обучающихся с ОВЗ вышли на региональный этап олимпиады, из них стали победителями 13 чел., призерами - 33 чел.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1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2017: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000250" y="1558950"/>
            <a:ext cx="9677400" cy="40988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Обновить и стандартизовать системы оценивания  (критерии оценки, процедуры оценки, процедуры апелляции) и действия «оценщиков» (составов жюри и ЦПМК)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оценке должны быть предъявлены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содержательность, открытость, справедливость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интерес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академической традиции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обсуждать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«олимпиадный» компонент примерных программ школы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дополнению к базовому и углубленному (профильному) компонентам)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fgosreestr.ru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целью «показать академические вершины» каждому</a:t>
            </a:r>
          </a:p>
        </p:txBody>
      </p:sp>
    </p:spTree>
    <p:extLst>
      <p:ext uri="{BB962C8B-B14F-4D97-AF65-F5344CB8AC3E}">
        <p14:creationId xmlns:p14="http://schemas.microsoft.com/office/powerpoint/2010/main" val="9081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0713" y="1079056"/>
            <a:ext cx="1153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Компетентностная олимпиада — уникальный синтез состязаний олимпиадного типа и интенсивной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модульной школы,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посвящённой аналитике, прогнозированию и социальному конструированию в масштабе конкретного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региона или страны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Олимпиада построена в проблемно-задачном подходе, который определит основную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метапредметную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тенденцию развития образовательных практик в перспективе 20-30 лет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Олимпиада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проводится по направлению: государственное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и муниципальное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управление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Базовый предмет олимпиады – обществознание, но технология её проведения носит междисциплинарный характер и соединяет в себе географию, экономику, социологию, политологию, историю, право, этику и философию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Технология проведения носит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межвозрастной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характер. Участниками являются учащиеся 8-11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0636"/>
            <a:ext cx="9833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A50021"/>
                </a:solidFill>
              </a:rPr>
              <a:t>О</a:t>
            </a:r>
            <a:r>
              <a:rPr lang="en-US" sz="3600" b="1" dirty="0" smtClean="0">
                <a:solidFill>
                  <a:srgbClr val="A50021"/>
                </a:solidFill>
              </a:rPr>
              <a:t> </a:t>
            </a:r>
            <a:r>
              <a:rPr lang="ru-RU" sz="3600" b="1" dirty="0" smtClean="0">
                <a:solidFill>
                  <a:srgbClr val="A50021"/>
                </a:solidFill>
              </a:rPr>
              <a:t> КОМПЕТЕНТНОСТНОЙ ОЛИМПИАДЕ</a:t>
            </a:r>
          </a:p>
        </p:txBody>
      </p:sp>
    </p:spTree>
    <p:extLst>
      <p:ext uri="{BB962C8B-B14F-4D97-AF65-F5344CB8AC3E}">
        <p14:creationId xmlns:p14="http://schemas.microsoft.com/office/powerpoint/2010/main" val="3365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3030</TotalTime>
  <Words>1086</Words>
  <Application>Microsoft Office PowerPoint</Application>
  <PresentationFormat>Широкоэкранный</PresentationFormat>
  <Paragraphs>110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Легкий дым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Maрина</dc:creator>
  <cp:lastModifiedBy>Марина Maрина</cp:lastModifiedBy>
  <cp:revision>140</cp:revision>
  <dcterms:created xsi:type="dcterms:W3CDTF">2017-01-19T05:25:42Z</dcterms:created>
  <dcterms:modified xsi:type="dcterms:W3CDTF">2017-04-04T06:35:20Z</dcterms:modified>
</cp:coreProperties>
</file>