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6"/>
  </p:notesMasterIdLst>
  <p:sldIdLst>
    <p:sldId id="257" r:id="rId2"/>
    <p:sldId id="265" r:id="rId3"/>
    <p:sldId id="272" r:id="rId4"/>
    <p:sldId id="273" r:id="rId5"/>
    <p:sldId id="274" r:id="rId6"/>
    <p:sldId id="259" r:id="rId7"/>
    <p:sldId id="275" r:id="rId8"/>
    <p:sldId id="276" r:id="rId9"/>
    <p:sldId id="277" r:id="rId10"/>
    <p:sldId id="260" r:id="rId11"/>
    <p:sldId id="266" r:id="rId12"/>
    <p:sldId id="278" r:id="rId13"/>
    <p:sldId id="261" r:id="rId14"/>
    <p:sldId id="281" r:id="rId15"/>
    <p:sldId id="268" r:id="rId16"/>
    <p:sldId id="271" r:id="rId17"/>
    <p:sldId id="279" r:id="rId18"/>
    <p:sldId id="264" r:id="rId19"/>
    <p:sldId id="280" r:id="rId20"/>
    <p:sldId id="269" r:id="rId21"/>
    <p:sldId id="283" r:id="rId22"/>
    <p:sldId id="258" r:id="rId23"/>
    <p:sldId id="262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80C2-3C8A-4D7C-AD5A-B5416B2D274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FC65E-0156-4DEC-BB83-B080A5C1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8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61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6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3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45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07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C65E-0156-4DEC-BB83-B080A5C1C3C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9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3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75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20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2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510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65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1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45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1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5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9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7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1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CE96-5172-4F95-BDBA-8413340C305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8CDC23-6E74-499A-A071-F88D7FB4A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1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.al.basova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022" y="400593"/>
            <a:ext cx="11025051" cy="205522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Анализ результатов регионального этапа Всероссийской олимпиады </a:t>
            </a:r>
            <a:r>
              <a:rPr lang="ru-RU" dirty="0" smtClean="0"/>
              <a:t>школьников</a:t>
            </a:r>
            <a:r>
              <a:rPr lang="en-US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(английский, немецкий, французский, татарский</a:t>
            </a:r>
            <a:r>
              <a:rPr lang="ru-RU" sz="1800" dirty="0"/>
              <a:t>, география, биология</a:t>
            </a:r>
            <a:r>
              <a:rPr lang="ru-RU" sz="1800" dirty="0" smtClean="0"/>
              <a:t>, экономика, экология, МХК, физическая культура, ОБЖ)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217" y="2063931"/>
            <a:ext cx="11869783" cy="4794069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Подготовила: Басова Евгения Александровна, </a:t>
            </a:r>
          </a:p>
          <a:p>
            <a:pPr marL="0" indent="0" algn="r">
              <a:buNone/>
            </a:pPr>
            <a:r>
              <a:rPr lang="ru-RU" dirty="0" smtClean="0"/>
              <a:t>кандидат педагогических наук, </a:t>
            </a:r>
          </a:p>
          <a:p>
            <a:pPr marL="0" indent="0" algn="r">
              <a:buNone/>
            </a:pPr>
            <a:r>
              <a:rPr lang="ru-RU" dirty="0" smtClean="0"/>
              <a:t>методист Центра по работе с одаренными детьми, </a:t>
            </a:r>
          </a:p>
          <a:p>
            <a:pPr marL="0" indent="0" algn="r">
              <a:buNone/>
            </a:pPr>
            <a:r>
              <a:rPr lang="ru-RU" dirty="0" smtClean="0"/>
              <a:t>ТОГИРРО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2606177"/>
            <a:ext cx="5695405" cy="425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629" y="139338"/>
            <a:ext cx="10537371" cy="7489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Рекомендации по </a:t>
            </a:r>
            <a:r>
              <a:rPr lang="ru-RU" dirty="0" smtClean="0"/>
              <a:t>немецкому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9" y="1733006"/>
            <a:ext cx="11451771" cy="5124994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400" i="1" cap="all" dirty="0">
                <a:solidFill>
                  <a:schemeClr val="accent4"/>
                </a:solidFill>
              </a:rPr>
              <a:t>В </a:t>
            </a:r>
            <a:r>
              <a:rPr lang="ru-RU" sz="2400" i="1" dirty="0">
                <a:solidFill>
                  <a:schemeClr val="accent4"/>
                </a:solidFill>
              </a:rPr>
              <a:t>текущем году количество участников увеличилось вдвое. Качество выполненных заданий осталось на прежнем уровне. </a:t>
            </a:r>
            <a:endParaRPr lang="ru-RU" sz="2400" i="1" dirty="0" smtClean="0">
              <a:solidFill>
                <a:schemeClr val="accent4"/>
              </a:solidFill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endParaRPr lang="ru-RU" sz="2400" dirty="0"/>
          </a:p>
          <a:p>
            <a:pPr algn="just"/>
            <a:r>
              <a:rPr lang="ru-RU" sz="2400" dirty="0" smtClean="0"/>
              <a:t>слабая </a:t>
            </a:r>
            <a:r>
              <a:rPr lang="ru-RU" sz="2400" dirty="0"/>
              <a:t>аргументация собственных высказываний; </a:t>
            </a:r>
            <a:endParaRPr lang="ru-RU" sz="2400" dirty="0" smtClean="0"/>
          </a:p>
          <a:p>
            <a:pPr algn="just"/>
            <a:r>
              <a:rPr lang="ru-RU" sz="2400" dirty="0" smtClean="0"/>
              <a:t>небольшой </a:t>
            </a:r>
            <a:r>
              <a:rPr lang="ru-RU" sz="2400" dirty="0"/>
              <a:t>объем высказываний; </a:t>
            </a:r>
            <a:endParaRPr lang="ru-RU" sz="2400" dirty="0" smtClean="0"/>
          </a:p>
          <a:p>
            <a:pPr algn="just"/>
            <a:r>
              <a:rPr lang="ru-RU" sz="2400" dirty="0" smtClean="0"/>
              <a:t>односторонне </a:t>
            </a:r>
            <a:r>
              <a:rPr lang="ru-RU" sz="2400" dirty="0"/>
              <a:t>раскрытие темы дискуссии; </a:t>
            </a:r>
            <a:endParaRPr lang="ru-RU" sz="2400" dirty="0" smtClean="0"/>
          </a:p>
          <a:p>
            <a:pPr algn="just"/>
            <a:r>
              <a:rPr lang="ru-RU" sz="2400" dirty="0" smtClean="0"/>
              <a:t>наличие </a:t>
            </a:r>
            <a:r>
              <a:rPr lang="ru-RU" sz="2400" dirty="0"/>
              <a:t>фонетических, лексических и грамматических ошибок.</a:t>
            </a:r>
          </a:p>
          <a:p>
            <a:pPr lvl="0" algn="just"/>
            <a:endParaRPr lang="ru-RU" sz="2400" dirty="0" smtClean="0"/>
          </a:p>
          <a:p>
            <a:pPr lvl="0" algn="just"/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" y="0"/>
            <a:ext cx="2253343" cy="173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080" y="0"/>
            <a:ext cx="1078992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Характеристика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олимпиадных заданий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 французскому языку </a:t>
            </a:r>
          </a:p>
          <a:p>
            <a:pPr marL="0" lvl="0" indent="0" algn="ctr">
              <a:buNone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ru-RU" u="sng" dirty="0"/>
              <a:t>Лексико-грамматический</a:t>
            </a:r>
            <a:r>
              <a:rPr lang="ru-RU" b="1" u="sng" dirty="0"/>
              <a:t>  </a:t>
            </a:r>
            <a:r>
              <a:rPr lang="ru-RU" u="sng" dirty="0"/>
              <a:t>тест</a:t>
            </a:r>
            <a:r>
              <a:rPr lang="ru-RU" dirty="0"/>
              <a:t> (на проверку</a:t>
            </a:r>
            <a:r>
              <a:rPr lang="ru-RU" b="1" dirty="0"/>
              <a:t> </a:t>
            </a:r>
            <a:r>
              <a:rPr lang="ru-RU" dirty="0"/>
              <a:t>языковой компетенции) </a:t>
            </a:r>
            <a:r>
              <a:rPr lang="ru-RU" dirty="0" smtClean="0"/>
              <a:t>необходимо </a:t>
            </a:r>
            <a:r>
              <a:rPr lang="ru-RU" dirty="0"/>
              <a:t>было восстановить его связность, заменив пропуски  предложениями, извлечёнными из этого же текста и предложенными списком в случайном </a:t>
            </a:r>
            <a:r>
              <a:rPr lang="ru-RU" dirty="0" smtClean="0"/>
              <a:t>порядке.</a:t>
            </a:r>
            <a:endParaRPr lang="ru-RU" sz="1400" dirty="0"/>
          </a:p>
          <a:p>
            <a:pPr lvl="1"/>
            <a:r>
              <a:rPr lang="ru-RU" u="sng" dirty="0"/>
              <a:t>Конкурс понимания устного текста</a:t>
            </a:r>
            <a:r>
              <a:rPr lang="ru-RU" dirty="0"/>
              <a:t> (тест на рецептивный вид речевой деятельности) включал двукратное прослушивание аудиозаписи интервью, после чего участникам предлагались </a:t>
            </a:r>
            <a:r>
              <a:rPr lang="ru-RU" dirty="0" smtClean="0"/>
              <a:t>по </a:t>
            </a:r>
            <a:r>
              <a:rPr lang="ru-RU" dirty="0"/>
              <a:t>содержанию </a:t>
            </a:r>
            <a:r>
              <a:rPr lang="ru-RU" dirty="0" smtClean="0"/>
              <a:t>аудиозаписи.</a:t>
            </a:r>
          </a:p>
          <a:p>
            <a:pPr lvl="1"/>
            <a:r>
              <a:rPr lang="ru-RU" u="sng" dirty="0" smtClean="0"/>
              <a:t>Конкурс </a:t>
            </a:r>
            <a:r>
              <a:rPr lang="ru-RU" u="sng" dirty="0"/>
              <a:t>понимания письменных текстов</a:t>
            </a:r>
            <a:r>
              <a:rPr lang="ru-RU" dirty="0"/>
              <a:t> (тест на рецептивный вид речевой деятельности) содержал </a:t>
            </a:r>
            <a:r>
              <a:rPr lang="ru-RU" dirty="0" smtClean="0"/>
              <a:t>задания </a:t>
            </a:r>
            <a:r>
              <a:rPr lang="ru-RU" dirty="0"/>
              <a:t>на общее понимание содержания, </a:t>
            </a:r>
            <a:r>
              <a:rPr lang="ru-RU" dirty="0" smtClean="0"/>
              <a:t>на </a:t>
            </a:r>
            <a:r>
              <a:rPr lang="ru-RU" dirty="0"/>
              <a:t>синтез информации, </a:t>
            </a:r>
            <a:r>
              <a:rPr lang="ru-RU" dirty="0" smtClean="0"/>
              <a:t>на информативное сжатие текста.</a:t>
            </a:r>
          </a:p>
          <a:p>
            <a:pPr lvl="1"/>
            <a:r>
              <a:rPr lang="ru-RU" u="sng" dirty="0" smtClean="0"/>
              <a:t>Конкурс </a:t>
            </a:r>
            <a:r>
              <a:rPr lang="ru-RU" u="sng" dirty="0"/>
              <a:t>письменной речи</a:t>
            </a:r>
            <a:r>
              <a:rPr lang="ru-RU" dirty="0"/>
              <a:t> (тест на продуктивный вид речевой деятельности) включал задание на создание текста, посвященного проблемам воспитания школьников и такого его элемента как система наказаний. </a:t>
            </a:r>
            <a:endParaRPr lang="ru-RU" dirty="0" smtClean="0"/>
          </a:p>
          <a:p>
            <a:pPr lvl="1"/>
            <a:r>
              <a:rPr lang="ru-RU" u="sng" dirty="0" smtClean="0"/>
              <a:t>Конкурс </a:t>
            </a:r>
            <a:r>
              <a:rPr lang="ru-RU" u="sng" dirty="0"/>
              <a:t>устной речи</a:t>
            </a:r>
            <a:r>
              <a:rPr lang="ru-RU" dirty="0"/>
              <a:t> (тест на продуктивный вид речевой деятельности) включал беседу участника с членами жюри по теме документа-основы (высказывание или вопрос на актуальную </a:t>
            </a:r>
            <a:r>
              <a:rPr lang="ru-RU" dirty="0" smtClean="0"/>
              <a:t>тему).</a:t>
            </a:r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5554" cy="132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5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402080"/>
            <a:ext cx="11495314" cy="54559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5554" cy="132370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99700"/>
              </p:ext>
            </p:extLst>
          </p:nvPr>
        </p:nvGraphicFramePr>
        <p:xfrm>
          <a:off x="1332416" y="2002970"/>
          <a:ext cx="10528661" cy="3601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407"/>
                <a:gridCol w="717766"/>
                <a:gridCol w="718478"/>
                <a:gridCol w="718478"/>
                <a:gridCol w="718478"/>
                <a:gridCol w="718478"/>
                <a:gridCol w="718478"/>
                <a:gridCol w="682875"/>
                <a:gridCol w="683587"/>
                <a:gridCol w="683587"/>
                <a:gridCol w="682875"/>
                <a:gridCol w="683587"/>
                <a:gridCol w="683587"/>
              </a:tblGrid>
              <a:tr h="1497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выполнили 50%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выполнили более 50%, но менее 75%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участников, которые выполнили более 75% олимпиадных заданий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(чел.)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2012-2013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2013-2014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2014-2015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2015-2016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35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2016-2017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75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086" y="92887"/>
            <a:ext cx="9893526" cy="8737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033" y="1466664"/>
            <a:ext cx="10615749" cy="539133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dirty="0" smtClean="0"/>
              <a:t>- лексико-грамматический </a:t>
            </a:r>
            <a:r>
              <a:rPr lang="ru-RU" dirty="0"/>
              <a:t>тест: </a:t>
            </a:r>
            <a:r>
              <a:rPr lang="ru-RU" dirty="0" smtClean="0"/>
              <a:t>плохое </a:t>
            </a:r>
            <a:r>
              <a:rPr lang="ru-RU" dirty="0"/>
              <a:t>знание временных форм и спряжения </a:t>
            </a:r>
            <a:r>
              <a:rPr lang="ru-RU" dirty="0" smtClean="0"/>
              <a:t>глаголов; плохое </a:t>
            </a:r>
            <a:r>
              <a:rPr lang="ru-RU" dirty="0"/>
              <a:t>знание управления </a:t>
            </a:r>
            <a:r>
              <a:rPr lang="ru-RU" dirty="0" smtClean="0"/>
              <a:t>глаголов, </a:t>
            </a:r>
            <a:r>
              <a:rPr lang="ru-RU" dirty="0"/>
              <a:t>неверное употребление </a:t>
            </a:r>
            <a:r>
              <a:rPr lang="ru-RU" dirty="0" smtClean="0"/>
              <a:t>предлогов; слабые </a:t>
            </a:r>
            <a:r>
              <a:rPr lang="ru-RU" dirty="0"/>
              <a:t>знания о формах артиклей и их </a:t>
            </a:r>
            <a:r>
              <a:rPr lang="ru-RU" dirty="0" smtClean="0"/>
              <a:t>употреблении; неточное </a:t>
            </a:r>
            <a:r>
              <a:rPr lang="ru-RU" dirty="0"/>
              <a:t>знание лексических значений слов.</a:t>
            </a:r>
            <a:endParaRPr lang="ru-RU" sz="1400" dirty="0"/>
          </a:p>
          <a:p>
            <a:pPr marL="0" lvl="0" indent="0" algn="just">
              <a:buNone/>
            </a:pPr>
            <a:r>
              <a:rPr lang="ru-RU" dirty="0" smtClean="0"/>
              <a:t>- понимание </a:t>
            </a:r>
            <a:r>
              <a:rPr lang="ru-RU" dirty="0"/>
              <a:t>устного </a:t>
            </a:r>
            <a:r>
              <a:rPr lang="ru-RU" dirty="0" smtClean="0"/>
              <a:t>текста:</a:t>
            </a:r>
            <a:r>
              <a:rPr lang="ru-RU" sz="1600" dirty="0"/>
              <a:t> </a:t>
            </a:r>
            <a:r>
              <a:rPr lang="ru-RU" dirty="0" smtClean="0"/>
              <a:t>трудности </a:t>
            </a:r>
            <a:r>
              <a:rPr lang="ru-RU" dirty="0"/>
              <a:t>с пониманием общего содержания, </a:t>
            </a:r>
            <a:r>
              <a:rPr lang="ru-RU" dirty="0" smtClean="0"/>
              <a:t>деталях;</a:t>
            </a:r>
            <a:r>
              <a:rPr lang="ru-RU" sz="1400" dirty="0" smtClean="0"/>
              <a:t> </a:t>
            </a:r>
            <a:r>
              <a:rPr lang="ru-RU" dirty="0" err="1" smtClean="0"/>
              <a:t>невладение</a:t>
            </a:r>
            <a:r>
              <a:rPr lang="ru-RU" dirty="0" smtClean="0"/>
              <a:t> </a:t>
            </a:r>
            <a:r>
              <a:rPr lang="ru-RU" dirty="0"/>
              <a:t>лексической, синтаксической и семантической </a:t>
            </a:r>
            <a:r>
              <a:rPr lang="ru-RU" dirty="0" smtClean="0"/>
              <a:t>синонимией;</a:t>
            </a:r>
            <a:r>
              <a:rPr lang="ru-RU" sz="1400" dirty="0" smtClean="0"/>
              <a:t> </a:t>
            </a:r>
            <a:r>
              <a:rPr lang="ru-RU" dirty="0" smtClean="0"/>
              <a:t>неумение </a:t>
            </a:r>
            <a:r>
              <a:rPr lang="ru-RU" dirty="0"/>
              <a:t>извлекать из текста основную </a:t>
            </a:r>
            <a:r>
              <a:rPr lang="ru-RU" dirty="0" smtClean="0"/>
              <a:t>информацию;</a:t>
            </a:r>
            <a:r>
              <a:rPr lang="ru-RU" sz="1400" dirty="0" smtClean="0"/>
              <a:t> </a:t>
            </a:r>
            <a:r>
              <a:rPr lang="ru-RU" dirty="0" smtClean="0"/>
              <a:t>отсутствие </a:t>
            </a:r>
            <a:r>
              <a:rPr lang="ru-RU" dirty="0"/>
              <a:t>навыка формулировать собственное </a:t>
            </a:r>
            <a:r>
              <a:rPr lang="ru-RU" dirty="0" smtClean="0"/>
              <a:t>высказывание.</a:t>
            </a:r>
            <a:endParaRPr lang="ru-RU" sz="1400" dirty="0"/>
          </a:p>
          <a:p>
            <a:pPr marL="0" lvl="0" indent="0" algn="just">
              <a:buNone/>
            </a:pPr>
            <a:r>
              <a:rPr lang="ru-RU" dirty="0" smtClean="0"/>
              <a:t>- понимание </a:t>
            </a:r>
            <a:r>
              <a:rPr lang="ru-RU" dirty="0"/>
              <a:t>письменных </a:t>
            </a:r>
            <a:r>
              <a:rPr lang="ru-RU" dirty="0" smtClean="0"/>
              <a:t>текстов:</a:t>
            </a:r>
            <a:r>
              <a:rPr lang="ru-RU" sz="1600" dirty="0"/>
              <a:t> </a:t>
            </a:r>
            <a:r>
              <a:rPr lang="ru-RU" dirty="0" smtClean="0"/>
              <a:t>синтез </a:t>
            </a:r>
            <a:r>
              <a:rPr lang="ru-RU" dirty="0"/>
              <a:t>информации, содержащейся в текстах одной </a:t>
            </a:r>
            <a:r>
              <a:rPr lang="ru-RU" dirty="0" smtClean="0"/>
              <a:t>тематики;</a:t>
            </a:r>
            <a:r>
              <a:rPr lang="ru-RU" sz="1400" dirty="0" smtClean="0"/>
              <a:t> </a:t>
            </a:r>
            <a:r>
              <a:rPr lang="ru-RU" dirty="0" smtClean="0"/>
              <a:t>неумение </a:t>
            </a:r>
            <a:r>
              <a:rPr lang="ru-RU" dirty="0"/>
              <a:t>грамматически и лексически правильно строить собственное </a:t>
            </a:r>
            <a:r>
              <a:rPr lang="ru-RU" dirty="0" smtClean="0"/>
              <a:t>высказывание;</a:t>
            </a:r>
            <a:r>
              <a:rPr lang="ru-RU" sz="1400" dirty="0"/>
              <a:t> </a:t>
            </a:r>
            <a:r>
              <a:rPr lang="ru-RU" dirty="0" smtClean="0"/>
              <a:t>неумение </a:t>
            </a:r>
            <a:r>
              <a:rPr lang="ru-RU" dirty="0"/>
              <a:t>переформулировать </a:t>
            </a:r>
            <a:r>
              <a:rPr lang="ru-RU" dirty="0" smtClean="0"/>
              <a:t>высказывание;</a:t>
            </a:r>
            <a:r>
              <a:rPr lang="ru-RU" sz="1400" dirty="0" smtClean="0"/>
              <a:t> </a:t>
            </a:r>
            <a:r>
              <a:rPr lang="ru-RU" dirty="0" smtClean="0"/>
              <a:t>неполное </a:t>
            </a:r>
            <a:r>
              <a:rPr lang="ru-RU" dirty="0"/>
              <a:t>понимание сути заданий из-за их лексического </a:t>
            </a:r>
            <a:r>
              <a:rPr lang="ru-RU" dirty="0" smtClean="0"/>
              <a:t>наполнения.</a:t>
            </a:r>
            <a:endParaRPr lang="ru-RU" sz="1400" dirty="0"/>
          </a:p>
          <a:p>
            <a:pPr marL="0" lvl="0" indent="0" algn="just">
              <a:buNone/>
            </a:pPr>
            <a:r>
              <a:rPr lang="ru-RU" dirty="0" smtClean="0"/>
              <a:t>- конкурс </a:t>
            </a:r>
            <a:r>
              <a:rPr lang="ru-RU" dirty="0"/>
              <a:t>письменной </a:t>
            </a:r>
            <a:r>
              <a:rPr lang="ru-RU" dirty="0" smtClean="0"/>
              <a:t>речи:</a:t>
            </a:r>
            <a:r>
              <a:rPr lang="ru-RU" sz="1600" dirty="0"/>
              <a:t> </a:t>
            </a:r>
            <a:r>
              <a:rPr lang="ru-RU" dirty="0" smtClean="0"/>
              <a:t>слабое </a:t>
            </a:r>
            <a:r>
              <a:rPr lang="ru-RU" dirty="0"/>
              <a:t>представление о структуре официального </a:t>
            </a:r>
            <a:r>
              <a:rPr lang="ru-RU" dirty="0" smtClean="0"/>
              <a:t>письма-запроса;</a:t>
            </a:r>
            <a:r>
              <a:rPr lang="ru-RU" sz="1400" dirty="0" smtClean="0"/>
              <a:t> </a:t>
            </a:r>
            <a:r>
              <a:rPr lang="ru-RU" dirty="0" smtClean="0"/>
              <a:t>неумение </a:t>
            </a:r>
            <a:r>
              <a:rPr lang="ru-RU" dirty="0"/>
              <a:t>запросить дополнительную </a:t>
            </a:r>
            <a:r>
              <a:rPr lang="ru-RU" dirty="0" smtClean="0"/>
              <a:t>информацию; </a:t>
            </a:r>
            <a:r>
              <a:rPr lang="ru-RU" dirty="0"/>
              <a:t>неточное знание лексического значения </a:t>
            </a:r>
            <a:r>
              <a:rPr lang="ru-RU" dirty="0" smtClean="0"/>
              <a:t>слов;</a:t>
            </a:r>
            <a:r>
              <a:rPr lang="ru-RU" sz="1400" dirty="0" smtClean="0"/>
              <a:t> </a:t>
            </a:r>
            <a:r>
              <a:rPr lang="ru-RU" dirty="0" smtClean="0"/>
              <a:t>большое </a:t>
            </a:r>
            <a:r>
              <a:rPr lang="ru-RU" dirty="0"/>
              <a:t>количество орфографических ошибок.</a:t>
            </a:r>
            <a:endParaRPr lang="ru-RU" sz="1400" dirty="0"/>
          </a:p>
          <a:p>
            <a:pPr marL="0" lvl="0" indent="0" algn="just">
              <a:buNone/>
            </a:pPr>
            <a:r>
              <a:rPr lang="ru-RU" dirty="0" smtClean="0"/>
              <a:t>- конкурс </a:t>
            </a:r>
            <a:r>
              <a:rPr lang="ru-RU" dirty="0"/>
              <a:t>устной </a:t>
            </a:r>
            <a:r>
              <a:rPr lang="ru-RU" dirty="0" smtClean="0"/>
              <a:t>речи:</a:t>
            </a:r>
            <a:r>
              <a:rPr lang="ru-RU" sz="1600" dirty="0"/>
              <a:t> </a:t>
            </a:r>
            <a:r>
              <a:rPr lang="ru-RU" dirty="0" smtClean="0"/>
              <a:t>неумение </a:t>
            </a:r>
            <a:r>
              <a:rPr lang="ru-RU" dirty="0"/>
              <a:t>формулировать собственную точку зрения и аргументировано её </a:t>
            </a:r>
            <a:r>
              <a:rPr lang="ru-RU" dirty="0" smtClean="0"/>
              <a:t>защищать, </a:t>
            </a:r>
            <a:r>
              <a:rPr lang="ru-RU" dirty="0"/>
              <a:t>приводить необходимые для этого </a:t>
            </a:r>
            <a:r>
              <a:rPr lang="ru-RU" dirty="0" smtClean="0"/>
              <a:t>примеры;</a:t>
            </a:r>
            <a:r>
              <a:rPr lang="ru-RU" sz="1400" dirty="0"/>
              <a:t> </a:t>
            </a:r>
            <a:r>
              <a:rPr lang="ru-RU" dirty="0" smtClean="0"/>
              <a:t>непонимание </a:t>
            </a:r>
            <a:r>
              <a:rPr lang="ru-RU" dirty="0"/>
              <a:t>того, о чём идёт </a:t>
            </a:r>
            <a:r>
              <a:rPr lang="ru-RU" dirty="0" smtClean="0"/>
              <a:t>речь;</a:t>
            </a:r>
            <a:r>
              <a:rPr lang="ru-RU" sz="1400" dirty="0"/>
              <a:t> </a:t>
            </a:r>
            <a:r>
              <a:rPr lang="ru-RU" dirty="0" smtClean="0"/>
              <a:t>неумение </a:t>
            </a:r>
            <a:r>
              <a:rPr lang="ru-RU" dirty="0"/>
              <a:t>поддерживать контакт с </a:t>
            </a:r>
            <a:r>
              <a:rPr lang="ru-RU" dirty="0" smtClean="0"/>
              <a:t>собеседником;</a:t>
            </a:r>
            <a:r>
              <a:rPr lang="ru-RU" sz="1400" dirty="0" smtClean="0"/>
              <a:t> </a:t>
            </a:r>
            <a:r>
              <a:rPr lang="ru-RU" dirty="0" smtClean="0"/>
              <a:t>некорректное </a:t>
            </a:r>
            <a:r>
              <a:rPr lang="ru-RU" dirty="0"/>
              <a:t>с фонетической точки зрения оформление </a:t>
            </a:r>
            <a:r>
              <a:rPr lang="ru-RU" dirty="0" smtClean="0"/>
              <a:t>высказывания</a:t>
            </a:r>
            <a:r>
              <a:rPr lang="ru-RU" dirty="0"/>
              <a:t>.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5554" cy="132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0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9966"/>
            <a:ext cx="8911687" cy="9666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Татарский язык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955147"/>
              </p:ext>
            </p:extLst>
          </p:nvPr>
        </p:nvGraphicFramePr>
        <p:xfrm>
          <a:off x="2054701" y="3144583"/>
          <a:ext cx="9389110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125"/>
                <a:gridCol w="640080"/>
                <a:gridCol w="640715"/>
                <a:gridCol w="640715"/>
                <a:gridCol w="640715"/>
                <a:gridCol w="640715"/>
                <a:gridCol w="640715"/>
                <a:gridCol w="608965"/>
                <a:gridCol w="609600"/>
                <a:gridCol w="609600"/>
                <a:gridCol w="608965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</a:t>
                      </a:r>
                      <a:r>
                        <a:rPr lang="ru-RU" sz="1200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-201</a:t>
                      </a: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2016-2017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8" name="Picture 2" descr="http://faritvafin.ru/wp-content/uploads/2016/09/Obl_t-t_2-kl_H-809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939471" cy="123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39471" y="1590435"/>
            <a:ext cx="9504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68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1" y="95794"/>
            <a:ext cx="9797732" cy="126274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160" y="1236617"/>
            <a:ext cx="10911839" cy="56213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Олимпиада по географии традиционно проходила в два тура. В </a:t>
            </a:r>
            <a:r>
              <a:rPr lang="ru-RU" b="1" i="1" dirty="0"/>
              <a:t>1 туре</a:t>
            </a:r>
            <a:r>
              <a:rPr lang="ru-RU" dirty="0"/>
              <a:t> </a:t>
            </a:r>
            <a:r>
              <a:rPr lang="ru-RU" b="1" i="1" dirty="0"/>
              <a:t>(теоретическом)</a:t>
            </a:r>
            <a:r>
              <a:rPr lang="ru-RU" dirty="0"/>
              <a:t> всем учащимся 9,10,11-ых классов предлагалось выполнить 5 </a:t>
            </a:r>
            <a:r>
              <a:rPr lang="ru-RU" dirty="0" smtClean="0"/>
              <a:t>заданий. Три </a:t>
            </a:r>
            <a:r>
              <a:rPr lang="ru-RU" dirty="0"/>
              <a:t>задания из области физической географии и одно задание из области социально-экономической географии были общими для 9 и 10-11 классов.  Одно задание из области социально-экономической географии предлагалось для 9 класса по географии России, для 10-11 классов - по  географии   зарубежных стран</a:t>
            </a:r>
            <a:r>
              <a:rPr lang="ru-RU" dirty="0" smtClean="0"/>
              <a:t>.</a:t>
            </a:r>
            <a:r>
              <a:rPr lang="ru-RU" b="1" i="1" dirty="0"/>
              <a:t> Второй (практический) тур</a:t>
            </a:r>
            <a:r>
              <a:rPr lang="ru-RU" dirty="0"/>
              <a:t> был общим для всех участников и состоял из двух частей: 30 тестовых заданий (30 баллов) и 14 заданий по топографической карте (20 баллов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>
                <a:solidFill>
                  <a:schemeClr val="accent4"/>
                </a:solidFill>
              </a:rPr>
              <a:t>Содержание </a:t>
            </a:r>
            <a:r>
              <a:rPr lang="ru-RU" dirty="0">
                <a:solidFill>
                  <a:schemeClr val="accent4"/>
                </a:solidFill>
              </a:rPr>
              <a:t>заданий заметно усложнилось по сравнению с прошлым годом, хотя их общее количество суммарно по двум турам почти одинаково с прошлым </a:t>
            </a:r>
            <a:r>
              <a:rPr lang="ru-RU" dirty="0" smtClean="0">
                <a:solidFill>
                  <a:schemeClr val="accent4"/>
                </a:solidFill>
              </a:rPr>
              <a:t>годом.</a:t>
            </a:r>
            <a:endParaRPr lang="ru-RU" dirty="0">
              <a:solidFill>
                <a:schemeClr val="accent4"/>
              </a:solidFill>
            </a:endParaRPr>
          </a:p>
          <a:p>
            <a:pPr algn="just"/>
            <a:r>
              <a:rPr lang="ru-RU" dirty="0" smtClean="0"/>
              <a:t>Вопросов </a:t>
            </a:r>
            <a:r>
              <a:rPr lang="ru-RU" dirty="0"/>
              <a:t>по формулировке заданий 1 тура у учащихся не возникало. Во втором туре  возникли вопросы в отношении использования линейки при работе по карте, </a:t>
            </a:r>
            <a:r>
              <a:rPr lang="ru-RU" dirty="0" smtClean="0"/>
              <a:t>п</a:t>
            </a:r>
            <a:r>
              <a:rPr lang="ru-RU" dirty="0"/>
              <a:t>. 5.2. «Требований к проведению регионального этапа Всероссийской олимпиады школьников по ГЕОГРАФИИ в </a:t>
            </a:r>
            <a:r>
              <a:rPr lang="ru-RU" cap="all" dirty="0"/>
              <a:t>2016/2017 </a:t>
            </a:r>
            <a:r>
              <a:rPr lang="ru-RU" dirty="0"/>
              <a:t>учебном году</a:t>
            </a:r>
            <a:r>
              <a:rPr lang="ru-RU" dirty="0" smtClean="0"/>
              <a:t>», </a:t>
            </a:r>
            <a:r>
              <a:rPr lang="ru-RU" dirty="0"/>
              <a:t>сказано, что «при ответе на задания первого и второго туров участникам Олимпиады разрешается использовать электронный калькулятор с простыми арифметическими функциями, </a:t>
            </a:r>
            <a:r>
              <a:rPr lang="ru-RU" b="1" dirty="0"/>
              <a:t>линейку (угольник)</a:t>
            </a:r>
            <a:r>
              <a:rPr lang="ru-RU" dirty="0"/>
              <a:t>, авторучку и карандаши».</a:t>
            </a:r>
          </a:p>
          <a:p>
            <a:pPr algn="just"/>
            <a:r>
              <a:rPr lang="ru-RU" dirty="0" smtClean="0"/>
              <a:t>Некоторые </a:t>
            </a:r>
            <a:r>
              <a:rPr lang="ru-RU" dirty="0"/>
              <a:t>задания этого года носят не определенно географический характер, а эколого-географический (3 и 4 задание 1 тура для 10-11 </a:t>
            </a:r>
            <a:r>
              <a:rPr lang="ru-RU" dirty="0" err="1"/>
              <a:t>кл</a:t>
            </a:r>
            <a:r>
              <a:rPr lang="ru-RU" dirty="0"/>
              <a:t>.), химико-географический (4 задание 1 тура для 9 </a:t>
            </a:r>
            <a:r>
              <a:rPr lang="ru-RU" dirty="0" err="1"/>
              <a:t>кл</a:t>
            </a:r>
            <a:r>
              <a:rPr lang="ru-RU" dirty="0"/>
              <a:t>.) и инженерный (11 и 14 задания 2 тура).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37211" cy="12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74022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Биология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442364"/>
              </p:ext>
            </p:extLst>
          </p:nvPr>
        </p:nvGraphicFramePr>
        <p:xfrm>
          <a:off x="2167414" y="2351314"/>
          <a:ext cx="9389110" cy="305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125"/>
                <a:gridCol w="640080"/>
                <a:gridCol w="640715"/>
                <a:gridCol w="640715"/>
                <a:gridCol w="640715"/>
                <a:gridCol w="640715"/>
                <a:gridCol w="640715"/>
                <a:gridCol w="608965"/>
                <a:gridCol w="609600"/>
                <a:gridCol w="609600"/>
                <a:gridCol w="608965"/>
                <a:gridCol w="609600"/>
                <a:gridCol w="609600"/>
              </a:tblGrid>
              <a:tr h="1733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(чел.)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</a:t>
                      </a:r>
                      <a:r>
                        <a:rPr lang="ru-RU" sz="12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-201</a:t>
                      </a: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2015-2016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2016-2017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 descr="http://granddecor12.ru/forum/imgs/56049128047a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32709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481943" y="1182078"/>
            <a:ext cx="8638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</p:txBody>
      </p:sp>
    </p:spTree>
    <p:extLst>
      <p:ext uri="{BB962C8B-B14F-4D97-AF65-F5344CB8AC3E}">
        <p14:creationId xmlns:p14="http://schemas.microsoft.com/office/powerpoint/2010/main" val="106519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086" y="243841"/>
            <a:ext cx="10580914" cy="6614160"/>
          </a:xfrm>
        </p:spPr>
        <p:txBody>
          <a:bodyPr/>
          <a:lstStyle/>
          <a:p>
            <a:pPr lvl="0" algn="just"/>
            <a:r>
              <a:rPr lang="ru-RU" dirty="0"/>
              <a:t>Большинство учащихся владеют фактическим материалом на уровне воспроизведения, но испытывают затруднения в заданиях на применение знаний в новых ситуациях, слабо владеют анализом, не умеют выявлять причинно-следственные связи.</a:t>
            </a:r>
          </a:p>
          <a:p>
            <a:pPr lvl="0" algn="just"/>
            <a:r>
              <a:rPr lang="ru-RU" dirty="0"/>
              <a:t>Затруднения испытывали школьники при выполнении заданий практического тура: работа с микроскопом, с определителями, приготовление временных препаратов, с химическими методами и т.д. </a:t>
            </a:r>
            <a:endParaRPr lang="ru-RU" dirty="0" smtClean="0"/>
          </a:p>
          <a:p>
            <a:pPr lvl="0" algn="just"/>
            <a:endParaRPr lang="ru-RU" dirty="0" smtClean="0"/>
          </a:p>
          <a:p>
            <a:pPr marL="0" lvl="0" indent="0" algn="ctr"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Рекомендации учителям – предметникам:</a:t>
            </a:r>
          </a:p>
          <a:p>
            <a:pPr lvl="0" algn="just"/>
            <a:r>
              <a:rPr lang="ru-RU" sz="2400" dirty="0" smtClean="0">
                <a:solidFill>
                  <a:schemeClr val="tx1"/>
                </a:solidFill>
              </a:rPr>
              <a:t>использовать </a:t>
            </a:r>
            <a:r>
              <a:rPr lang="ru-RU" sz="2400" dirty="0">
                <a:solidFill>
                  <a:schemeClr val="tx1"/>
                </a:solidFill>
              </a:rPr>
              <a:t>дифференцированный подход в работе с мотивированными детьми, заранее начать работу по подготовке учащихся к олимпиаде,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при подготовке учащихся к олимпиаде </a:t>
            </a:r>
            <a:r>
              <a:rPr lang="ru-RU" sz="2400" dirty="0" smtClean="0">
                <a:solidFill>
                  <a:schemeClr val="tx1"/>
                </a:solidFill>
              </a:rPr>
              <a:t>учитывать: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результаты </a:t>
            </a:r>
            <a:r>
              <a:rPr lang="ru-RU" sz="2400" dirty="0">
                <a:solidFill>
                  <a:schemeClr val="tx1"/>
                </a:solidFill>
              </a:rPr>
              <a:t>и типичные ошибки при выполнении заданий предшествующих </a:t>
            </a:r>
            <a:r>
              <a:rPr lang="ru-RU" sz="2400" dirty="0" smtClean="0">
                <a:solidFill>
                  <a:schemeClr val="tx1"/>
                </a:solidFill>
              </a:rPr>
              <a:t>олимпиад, методические </a:t>
            </a:r>
            <a:r>
              <a:rPr lang="ru-RU" sz="2400" dirty="0">
                <a:solidFill>
                  <a:schemeClr val="tx1"/>
                </a:solidFill>
              </a:rPr>
              <a:t>рекомендации центральных предметных комиссий, в том числе размещенных в Интернете.</a:t>
            </a:r>
          </a:p>
          <a:p>
            <a:pPr marL="0" lvl="0" indent="0" algn="ctr">
              <a:buNone/>
            </a:pPr>
            <a:endParaRPr lang="ru-RU" dirty="0">
              <a:solidFill>
                <a:schemeClr val="accent4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schemeClr val="accent4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3022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2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09897"/>
          </a:xfrm>
        </p:spPr>
        <p:txBody>
          <a:bodyPr/>
          <a:lstStyle/>
          <a:p>
            <a:pPr algn="ctr"/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60" y="1097280"/>
            <a:ext cx="10607040" cy="5760720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Общее количество участников олимпиады </a:t>
            </a:r>
            <a:r>
              <a:rPr lang="ru-RU" dirty="0">
                <a:solidFill>
                  <a:schemeClr val="accent5"/>
                </a:solidFill>
              </a:rPr>
              <a:t>снижается,</a:t>
            </a:r>
            <a:r>
              <a:rPr lang="ru-RU" dirty="0"/>
              <a:t> что вполне объяснимо, поскольку данную дисциплину не является обязательной для изучения в школе, а предлагаемые задания достаточно сложные и не представляется возможным их решение без специальной подготовки. Но следует отметить, что задания второго тура в этом году немного проще прошлогодних, немного повторяют задания предыдущих лет.</a:t>
            </a:r>
          </a:p>
          <a:p>
            <a:pPr lvl="0" algn="just"/>
            <a:r>
              <a:rPr lang="ru-RU" dirty="0" smtClean="0"/>
              <a:t>В </a:t>
            </a:r>
            <a:r>
              <a:rPr lang="ru-RU" dirty="0"/>
              <a:t>целом следует отметить, что задания за 2016-2017 год стали проще и соответствуют заявленной методической комиссией программе.  Но уровень выполнения заданий участниками ниже, чем в прошлом году. </a:t>
            </a:r>
            <a:endParaRPr lang="ru-RU" dirty="0" smtClean="0"/>
          </a:p>
          <a:p>
            <a:pPr lvl="0" algn="just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7509" cy="182172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91092"/>
              </p:ext>
            </p:extLst>
          </p:nvPr>
        </p:nvGraphicFramePr>
        <p:xfrm>
          <a:off x="2430780" y="3977640"/>
          <a:ext cx="8915399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5979"/>
                <a:gridCol w="521375"/>
                <a:gridCol w="658944"/>
                <a:gridCol w="736977"/>
                <a:gridCol w="491896"/>
                <a:gridCol w="491318"/>
                <a:gridCol w="409817"/>
                <a:gridCol w="491896"/>
                <a:gridCol w="491318"/>
                <a:gridCol w="409817"/>
                <a:gridCol w="409817"/>
                <a:gridCol w="573397"/>
                <a:gridCol w="409817"/>
                <a:gridCol w="491318"/>
                <a:gridCol w="491896"/>
                <a:gridCol w="409817"/>
              </a:tblGrid>
              <a:tr h="1148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участников, которые выполнили  50% олимпиадных заданий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(чел.)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(чел.)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 anchor="ctr"/>
                </a:tc>
              </a:tr>
              <a:tr h="191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2016-2017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263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7510" y="0"/>
            <a:ext cx="10354490" cy="6923314"/>
          </a:xfrm>
        </p:spPr>
        <p:txBody>
          <a:bodyPr>
            <a:normAutofit/>
          </a:bodyPr>
          <a:lstStyle/>
          <a:p>
            <a:r>
              <a:rPr lang="ru-RU" sz="2000" dirty="0"/>
              <a:t>В олимпиаде были представлены вопросы по микро и макроэкономике, по следующим темам:</a:t>
            </a:r>
          </a:p>
          <a:p>
            <a:r>
              <a:rPr lang="ru-RU" sz="2000" dirty="0"/>
              <a:t>1.Экономическая система и принципы ее функционирования. </a:t>
            </a:r>
          </a:p>
          <a:p>
            <a:r>
              <a:rPr lang="ru-RU" sz="2000" dirty="0"/>
              <a:t>2. Спрос и предложение. Рыночное равновесие.</a:t>
            </a:r>
          </a:p>
          <a:p>
            <a:r>
              <a:rPr lang="ru-RU" sz="2000" dirty="0"/>
              <a:t>3. Издержки фирмы. </a:t>
            </a:r>
          </a:p>
          <a:p>
            <a:r>
              <a:rPr lang="ru-RU" sz="2000" dirty="0"/>
              <a:t>4. Совершенная конкуренция и монополия. </a:t>
            </a:r>
          </a:p>
          <a:p>
            <a:r>
              <a:rPr lang="ru-RU" sz="2000" dirty="0"/>
              <a:t>5. Распределение доходов в обществе. Кривая Лоренца.</a:t>
            </a:r>
          </a:p>
          <a:p>
            <a:r>
              <a:rPr lang="ru-RU" sz="2000" dirty="0"/>
              <a:t>6.Рынок факторов производства.</a:t>
            </a:r>
          </a:p>
          <a:p>
            <a:r>
              <a:rPr lang="ru-RU" sz="2000" dirty="0"/>
              <a:t>7. Система национальных счетов. </a:t>
            </a:r>
          </a:p>
          <a:p>
            <a:r>
              <a:rPr lang="ru-RU" sz="2000" dirty="0"/>
              <a:t>8. Макроэкономическая нестабильность: инфляции и безработица.</a:t>
            </a:r>
          </a:p>
          <a:p>
            <a:pPr marL="0" indent="0">
              <a:buNone/>
            </a:pPr>
            <a:r>
              <a:rPr lang="ru-RU" sz="2000" dirty="0"/>
              <a:t>Задания первого тура включают в себя четыре раздела: три вида тестовых вопросов и небольшие задачи. </a:t>
            </a:r>
          </a:p>
          <a:p>
            <a:pPr marL="0" indent="0">
              <a:buNone/>
            </a:pPr>
            <a:r>
              <a:rPr lang="ru-RU" sz="2000" dirty="0"/>
              <a:t>Задания второго тура это 4 задачи на нахождение альтернативных издержек и построение КПВ, задача на нахождение показателей системы национальных счетов, на расчет общих затрат и прибыли компании при разных режимах налогообложения компании. 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7509" cy="18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3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441" y="32658"/>
            <a:ext cx="11910559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131" y="984070"/>
            <a:ext cx="10432868" cy="58739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sz="3200" b="1" dirty="0"/>
              <a:t>О</a:t>
            </a:r>
            <a:r>
              <a:rPr lang="ru-RU" sz="3200" b="1" dirty="0" smtClean="0"/>
              <a:t>тчет, статья (произвольная форма, сла</a:t>
            </a:r>
            <a:r>
              <a:rPr lang="ru-RU" sz="3200" b="1" dirty="0"/>
              <a:t>й</a:t>
            </a:r>
            <a:r>
              <a:rPr lang="ru-RU" sz="3200" b="1" dirty="0" smtClean="0"/>
              <a:t>ды) </a:t>
            </a:r>
            <a:r>
              <a:rPr lang="ru-RU" sz="3200" dirty="0" smtClean="0"/>
              <a:t>по теме «Работа с одаренными детьми»  для формирования сборника «От мотивации к развитию одаренности».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ev.al.basova@mail.ru</a:t>
            </a:r>
            <a:r>
              <a:rPr lang="en-US" sz="3200" dirty="0" smtClean="0"/>
              <a:t> </a:t>
            </a:r>
            <a:r>
              <a:rPr lang="ru-RU" sz="3200" dirty="0" smtClean="0"/>
              <a:t> до 30 апреля</a:t>
            </a:r>
          </a:p>
          <a:p>
            <a:endParaRPr lang="ru-RU" sz="3200" dirty="0" smtClean="0"/>
          </a:p>
          <a:p>
            <a:r>
              <a:rPr lang="ru-RU" sz="3200" dirty="0" smtClean="0"/>
              <a:t>2. Д</a:t>
            </a:r>
            <a:r>
              <a:rPr lang="ru-RU" sz="3200" b="1" dirty="0" smtClean="0"/>
              <a:t>оклад </a:t>
            </a:r>
            <a:r>
              <a:rPr lang="ru-RU" sz="3200" dirty="0" smtClean="0"/>
              <a:t>сетевых учителей Лаборатории социально-гуманитарных дисциплин	на Форум  «</a:t>
            </a:r>
            <a:r>
              <a:rPr lang="ru-RU" sz="3200" dirty="0"/>
              <a:t>Актуальные стратегические направления в обучении русскому языку и </a:t>
            </a:r>
            <a:r>
              <a:rPr lang="ru-RU" sz="3200" dirty="0" smtClean="0"/>
              <a:t>литературе с одаренными детьми и талантливой молодежью»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dirty="0" smtClean="0"/>
              <a:t>до </a:t>
            </a:r>
            <a:r>
              <a:rPr lang="ru-RU" sz="3200" dirty="0"/>
              <a:t>20 </a:t>
            </a:r>
            <a:r>
              <a:rPr lang="ru-RU" sz="3200" dirty="0" smtClean="0"/>
              <a:t>апреля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9974">
            <a:off x="10136776" y="2447108"/>
            <a:ext cx="1262199" cy="166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9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09897"/>
          </a:xfrm>
        </p:spPr>
        <p:txBody>
          <a:bodyPr/>
          <a:lstStyle/>
          <a:p>
            <a:pPr algn="ctr"/>
            <a:r>
              <a:rPr lang="ru-RU" dirty="0" smtClean="0"/>
              <a:t>Экология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5291" y="888274"/>
            <a:ext cx="10676709" cy="596972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Участники в категории 9 класс показали низкий средний балл (менее 50% от максимального балла) в 15 заданиях из 17. Это говорит о том, что участники имеют слабые знания о следующем: «популяционная экология», скорость образования биомассы в экосистеме, проникновение жизни в литосферу, связь экологии и экономики, использование традиционных источников энергии, таких как, нефть и природный газ и их связь с проблемами изменения климата, гелиоэнергетика и ветроэнергетика и решение проблем, связанных с климатическими изменениями, </a:t>
            </a:r>
            <a:r>
              <a:rPr lang="ru-RU" sz="2000" dirty="0" err="1"/>
              <a:t>энергоэффективность</a:t>
            </a:r>
            <a:r>
              <a:rPr lang="ru-RU" sz="2000" dirty="0"/>
              <a:t> и энергосбережение, сохранение лесов для предотвращения изменения климата, ООПТ и ее значение для человека, причины и факторы биологического разнообразия биосферы, разнообразие экосистемы и биосферы в целом, ООПТ на территории города, устойчивое развитие и зеленая экономика.</a:t>
            </a:r>
          </a:p>
          <a:p>
            <a:r>
              <a:rPr lang="ru-RU" sz="2000" dirty="0"/>
              <a:t>Участники в категории 10 класс показали низкий средний балл (менее 50% от максимального балла) в 4 заданиях из 19. Это говорит о том, что участники имеют слабые знания о следующем: экосистемы (биогеоценозы), основные свойства экосистем, биосфе­ра как глобальная экосистема. </a:t>
            </a:r>
          </a:p>
          <a:p>
            <a:r>
              <a:rPr lang="ru-RU" sz="2000" dirty="0"/>
              <a:t>Участники в категории 11 класс показали низкий средний балл (менее 50% от максимального балла) в 9 заданиях из 19. Это говорит о том, что участники имеют слабые знания о следующем: аутэкология (или экология организмов), основные свойства экосистем</a:t>
            </a:r>
            <a:r>
              <a:rPr lang="ru-RU" sz="2000" b="1" dirty="0"/>
              <a:t>, </a:t>
            </a:r>
            <a:r>
              <a:rPr lang="ru-RU" sz="2000" dirty="0"/>
              <a:t>скорость образования биомассы в экосистеме, </a:t>
            </a:r>
            <a:r>
              <a:rPr lang="ru-RU" sz="2000" dirty="0" err="1"/>
              <a:t>энергоэффективность</a:t>
            </a:r>
            <a:r>
              <a:rPr lang="ru-RU" sz="2000" dirty="0"/>
              <a:t> и энергосбережение, ООПТ, биосфе­ра как глобальная </a:t>
            </a:r>
            <a:r>
              <a:rPr lang="ru-RU" sz="2000" dirty="0" smtClean="0"/>
              <a:t>экосистема. 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8194" name="Picture 2" descr="http://ugra.okrlib.ru/upload/iblock/552/%D0%AD%D0%BA%D0%BE%D0%BB%D0%BE%D0%B3%D0%B8%D1%8F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6251" cy="128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30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75730"/>
              </p:ext>
            </p:extLst>
          </p:nvPr>
        </p:nvGraphicFramePr>
        <p:xfrm>
          <a:off x="2589212" y="3124070"/>
          <a:ext cx="8915402" cy="214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813"/>
                <a:gridCol w="607786"/>
                <a:gridCol w="608389"/>
                <a:gridCol w="608389"/>
                <a:gridCol w="608389"/>
                <a:gridCol w="608389"/>
                <a:gridCol w="608389"/>
                <a:gridCol w="578241"/>
                <a:gridCol w="578844"/>
                <a:gridCol w="578844"/>
                <a:gridCol w="578241"/>
                <a:gridCol w="578844"/>
                <a:gridCol w="578844"/>
              </a:tblGrid>
              <a:tr h="998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участников, которые выполнили  50% олимпиадных заданий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(чел.)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</a:tr>
              <a:tr h="199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</a:t>
                      </a:r>
                      <a:r>
                        <a:rPr lang="ru-RU" sz="1100">
                          <a:effectLst/>
                        </a:rPr>
                        <a:t>4</a:t>
                      </a:r>
                      <a:r>
                        <a:rPr lang="en-US" sz="1100">
                          <a:effectLst/>
                        </a:rPr>
                        <a:t>-201</a:t>
                      </a: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199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2015-2016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  <a:tr h="199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2016-2017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9223" y="12256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</p:txBody>
      </p:sp>
    </p:spTree>
    <p:extLst>
      <p:ext uri="{BB962C8B-B14F-4D97-AF65-F5344CB8AC3E}">
        <p14:creationId xmlns:p14="http://schemas.microsoft.com/office/powerpoint/2010/main" val="2002054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4456" y="0"/>
            <a:ext cx="9187543" cy="714103"/>
          </a:xfrm>
        </p:spPr>
        <p:txBody>
          <a:bodyPr/>
          <a:lstStyle/>
          <a:p>
            <a:r>
              <a:rPr lang="ru-RU" dirty="0" smtClean="0"/>
              <a:t>Рекомендации по МХК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566" y="1140823"/>
            <a:ext cx="11312434" cy="5717177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/>
              <a:t>Практиковать  </a:t>
            </a:r>
            <a:r>
              <a:rPr lang="ru-RU" sz="2000" dirty="0"/>
              <a:t>использование на уроках и во внеурочное время творческих заданий, включающих аналитические </a:t>
            </a:r>
            <a:r>
              <a:rPr lang="ru-RU" sz="2000" dirty="0" smtClean="0"/>
              <a:t>приемы: (классификацию</a:t>
            </a:r>
            <a:r>
              <a:rPr lang="ru-RU" sz="2000" dirty="0"/>
              <a:t>, систематизацию, </a:t>
            </a:r>
            <a:r>
              <a:rPr lang="ru-RU" sz="2000" dirty="0" smtClean="0"/>
              <a:t>соотнесение)</a:t>
            </a:r>
          </a:p>
          <a:p>
            <a:pPr lvl="0" algn="just"/>
            <a:r>
              <a:rPr lang="ru-RU" sz="2000" dirty="0" smtClean="0"/>
              <a:t>Разработать </a:t>
            </a:r>
            <a:r>
              <a:rPr lang="ru-RU" sz="2000" dirty="0"/>
              <a:t>систему проверки знаний по обязательному минимуму хрестоматийных отечественных и зарубежных художественных произведений, используя зачеты, тесты, задания на визуальное узнавание и по описанию. </a:t>
            </a:r>
          </a:p>
          <a:p>
            <a:pPr lvl="0" algn="just"/>
            <a:r>
              <a:rPr lang="ru-RU" sz="2000" dirty="0"/>
              <a:t>Активизировать работу с терминами на каждом уроке.</a:t>
            </a:r>
          </a:p>
          <a:p>
            <a:pPr lvl="0" algn="just"/>
            <a:r>
              <a:rPr lang="ru-RU" sz="2000" dirty="0"/>
              <a:t>Активизировать работу по развитию эмоционального восприятия произведений искусства.</a:t>
            </a:r>
          </a:p>
          <a:p>
            <a:pPr lvl="0" algn="just"/>
            <a:r>
              <a:rPr lang="ru-RU" sz="2000" dirty="0"/>
              <a:t>При проведении вводных уроков необходимо давать развернутую панораму культуры и искусства определенной эпохи, показывать разнообразие и взаимосвязь культур, стилей, акцентируя внимание учащихся на роль ярких представителей различных видов искусства. </a:t>
            </a:r>
          </a:p>
          <a:p>
            <a:pPr lvl="0" algn="just"/>
            <a:r>
              <a:rPr lang="ru-RU" sz="2000" dirty="0"/>
              <a:t>Совершенствовать работу с учащимися по методике обучения письменной речи, в частности, эссе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42" y="78377"/>
            <a:ext cx="2651056" cy="11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3" y="60960"/>
            <a:ext cx="9937069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Рекомендации по предметам: </a:t>
            </a:r>
            <a:br>
              <a:rPr lang="ru-RU" dirty="0"/>
            </a:br>
            <a:r>
              <a:rPr lang="ru-RU" dirty="0" smtClean="0"/>
              <a:t>ОБЖ, физкультура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531" y="1323703"/>
            <a:ext cx="11042469" cy="553429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200" dirty="0"/>
              <a:t>Уделить внимание расширению кругозора участников по дисциплинам входящим в курс ОБЖ.</a:t>
            </a:r>
          </a:p>
          <a:p>
            <a:pPr lvl="0" algn="just"/>
            <a:r>
              <a:rPr lang="ru-RU" sz="2200" dirty="0"/>
              <a:t>При подготовке организовать взаимодействие с представителями силовых структур и спасательных формирований, прежде всего для развития понятийного </a:t>
            </a:r>
            <a:r>
              <a:rPr lang="ru-RU" sz="2200" dirty="0" smtClean="0"/>
              <a:t>аппарата.</a:t>
            </a:r>
            <a:endParaRPr lang="ru-RU" sz="2200" dirty="0"/>
          </a:p>
          <a:p>
            <a:pPr lvl="0" algn="just"/>
            <a:r>
              <a:rPr lang="ru-RU" sz="2200" dirty="0"/>
              <a:t>Обратить внимание на правильность и алгоритм подхода к ответам на тестовые задания.</a:t>
            </a:r>
          </a:p>
          <a:p>
            <a:pPr lvl="0" algn="just"/>
            <a:r>
              <a:rPr lang="ru-RU" sz="2200" dirty="0"/>
              <a:t>Сделать упор на проработке поведенческого алгоритма на практических заданиях, а не акцентироваться непосредственно на выполнении условий </a:t>
            </a:r>
            <a:r>
              <a:rPr lang="ru-RU" sz="2200" dirty="0" smtClean="0"/>
              <a:t>задания.</a:t>
            </a:r>
            <a:endParaRPr lang="ru-RU" sz="2200" dirty="0"/>
          </a:p>
          <a:p>
            <a:pPr lvl="0" algn="just"/>
            <a:r>
              <a:rPr lang="ru-RU" sz="2200" dirty="0" smtClean="0"/>
              <a:t>Подготовленность </a:t>
            </a:r>
            <a:r>
              <a:rPr lang="ru-RU" sz="2200" dirty="0"/>
              <a:t>участников олимпиады к теоретическому </a:t>
            </a:r>
            <a:r>
              <a:rPr lang="ru-RU" sz="2200" dirty="0" smtClean="0"/>
              <a:t>туру по физической культуре </a:t>
            </a:r>
            <a:r>
              <a:rPr lang="ru-RU" sz="2200" dirty="0"/>
              <a:t>находится на низком </a:t>
            </a:r>
            <a:r>
              <a:rPr lang="ru-RU" sz="2200" dirty="0" smtClean="0"/>
              <a:t>уровне.</a:t>
            </a:r>
          </a:p>
          <a:p>
            <a:pPr lvl="0" algn="just"/>
            <a:r>
              <a:rPr lang="ru-RU" sz="2200" dirty="0" smtClean="0"/>
              <a:t>Физическая </a:t>
            </a:r>
            <a:r>
              <a:rPr lang="ru-RU" sz="2200" dirty="0"/>
              <a:t>подготовленность по результатам легкой атлетики у 50% участников на уровне выше среднего, у 30% - средний уровень и у 20% ниже среднего. 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7543" cy="144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5132"/>
            <a:ext cx="8915400" cy="2371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5"/>
                </a:solidFill>
              </a:rPr>
              <a:t>Спасибо за внимание!</a:t>
            </a:r>
            <a:endParaRPr lang="ru-RU" sz="4000" dirty="0">
              <a:solidFill>
                <a:schemeClr val="accent5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501674"/>
            <a:ext cx="5812971" cy="42518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65669" y="2716462"/>
            <a:ext cx="596537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Подготовила: Басова Евгения Александровна, </a:t>
            </a:r>
          </a:p>
          <a:p>
            <a:pPr algn="r"/>
            <a:r>
              <a:rPr lang="ru-RU" sz="2800" dirty="0"/>
              <a:t>кандидат педагогических наук, </a:t>
            </a:r>
          </a:p>
          <a:p>
            <a:pPr algn="r"/>
            <a:r>
              <a:rPr lang="ru-RU" sz="2800" dirty="0"/>
              <a:t>методист Центра по работе с одаренными детьми, </a:t>
            </a:r>
          </a:p>
          <a:p>
            <a:pPr algn="r"/>
            <a:r>
              <a:rPr lang="ru-RU" sz="2800" dirty="0" smtClean="0"/>
              <a:t>ТОГИРРО, </a:t>
            </a:r>
          </a:p>
          <a:p>
            <a:pPr algn="r"/>
            <a:r>
              <a:rPr lang="en-US" sz="2800" dirty="0"/>
              <a:t>e</a:t>
            </a:r>
            <a:r>
              <a:rPr lang="en-US" sz="2800" dirty="0" smtClean="0"/>
              <a:t>v.al.basova@mail.ru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398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9166" y="1277252"/>
            <a:ext cx="10702834" cy="558074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Региональный этап ВОШ по английскому языку в этом году включал в себя </a:t>
            </a:r>
            <a:r>
              <a:rPr lang="ru-RU" dirty="0">
                <a:solidFill>
                  <a:schemeClr val="accent4"/>
                </a:solidFill>
              </a:rPr>
              <a:t>четыре конкурса, которые </a:t>
            </a:r>
            <a:r>
              <a:rPr lang="ru-RU" dirty="0" smtClean="0">
                <a:solidFill>
                  <a:schemeClr val="accent4"/>
                </a:solidFill>
              </a:rPr>
              <a:t>проходят </a:t>
            </a:r>
            <a:r>
              <a:rPr lang="ru-RU" dirty="0">
                <a:solidFill>
                  <a:schemeClr val="accent4"/>
                </a:solidFill>
              </a:rPr>
              <a:t>в два тура.</a:t>
            </a:r>
            <a:r>
              <a:rPr lang="ru-RU" dirty="0"/>
              <a:t> Конкурс понимания устного и письменного текста, лексико-грамматический тест, конкурс письменной речи представляют собой первый письменный тур. Второй тур включает в себя конкурс устной речи.</a:t>
            </a:r>
          </a:p>
          <a:p>
            <a:pPr algn="just"/>
            <a:r>
              <a:rPr lang="ru-RU" dirty="0"/>
              <a:t>Интегрированный конкурс понимания устного и письменного текстов - 40 баллов максимум (за каждый правильный ответ дается 1 балл, всего 40 вопросов), лексико-грамматический тест - 40 баллов (за первое задание за каждый правильный ответ 2 балла, за правильный ответ с орфографическими ошибками 1 балл, за вторые два задания – 2 балла за каждый правильный ответ, всего 40 баллов) и конкурс письменной речи – 20 баллов (работы проверяются по </a:t>
            </a:r>
            <a:r>
              <a:rPr lang="ru-RU" b="1" i="1" dirty="0"/>
              <a:t>Критериям оценивания</a:t>
            </a:r>
            <a:r>
              <a:rPr lang="ru-RU" dirty="0"/>
              <a:t>). Итоговая максимальная сумма Первого этапа - 100 баллов. </a:t>
            </a:r>
          </a:p>
          <a:p>
            <a:pPr algn="just"/>
            <a:r>
              <a:rPr lang="ru-RU" dirty="0"/>
              <a:t>Конкурс устной речи был традиционно вынесен на второй тур и оценивался в 20 баллов </a:t>
            </a:r>
            <a:r>
              <a:rPr lang="ru-RU" dirty="0" smtClean="0"/>
              <a:t>максимум.</a:t>
            </a:r>
            <a:endParaRPr lang="ru-RU" dirty="0"/>
          </a:p>
          <a:p>
            <a:pPr algn="just"/>
            <a:r>
              <a:rPr lang="ru-RU" dirty="0"/>
              <a:t>Для каждого участника олимпиады баллы, полученные за каждый конкурс, суммируются. Максимальная сумма баллов за все конкурсы составляет 120 баллов. При подведении итогов выстраивается единый рейтинг для участников 9-11 классов для определения победителя и призеров регионального этапа ВОШ по английскому языку. Победителем является тот участник, который набрал больше всех баллов.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-29033"/>
            <a:ext cx="5627370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8507"/>
              </p:ext>
            </p:extLst>
          </p:nvPr>
        </p:nvGraphicFramePr>
        <p:xfrm>
          <a:off x="2037239" y="2325188"/>
          <a:ext cx="9389110" cy="3368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125"/>
                <a:gridCol w="640080"/>
                <a:gridCol w="640715"/>
                <a:gridCol w="640715"/>
                <a:gridCol w="640715"/>
                <a:gridCol w="640715"/>
                <a:gridCol w="640715"/>
                <a:gridCol w="608965"/>
                <a:gridCol w="609600"/>
                <a:gridCol w="609600"/>
                <a:gridCol w="608965"/>
                <a:gridCol w="609600"/>
                <a:gridCol w="609600"/>
              </a:tblGrid>
              <a:tr h="1846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</a:t>
                      </a:r>
                      <a:r>
                        <a:rPr lang="ru-RU" sz="12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-201</a:t>
                      </a: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2015-2016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2016-2017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27370" cy="130628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10149" y="1407664"/>
            <a:ext cx="699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</p:txBody>
      </p:sp>
    </p:spTree>
    <p:extLst>
      <p:ext uri="{BB962C8B-B14F-4D97-AF65-F5344CB8AC3E}">
        <p14:creationId xmlns:p14="http://schemas.microsoft.com/office/powerpoint/2010/main" val="311494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227909"/>
            <a:ext cx="11460480" cy="56300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Содержание олимпиадных заданий </a:t>
            </a:r>
            <a:r>
              <a:rPr lang="ru-RU" dirty="0" smtClean="0"/>
              <a:t>направлено на проверку </a:t>
            </a:r>
            <a:r>
              <a:rPr lang="ru-RU" dirty="0"/>
              <a:t>языковых </a:t>
            </a:r>
            <a:r>
              <a:rPr lang="ru-RU" dirty="0" smtClean="0"/>
              <a:t>навыков, умений и определения </a:t>
            </a:r>
            <a:r>
              <a:rPr lang="ru-RU" dirty="0"/>
              <a:t>уровней владения социально-коммуникативной и межкультурной компетенциями. Умение решать коммуникативные задачи в процессе выполнения олимпиадных заданий проверяется во всех видах речевой деятельности, как в устной, так и письменной форме. Кроме того, задания олимпиадных конкурсов 2017г. основывались на умении учащихся не только проявить свое творчество, но и четко соблюдать предложенные инструкции, что соответствует как современным общеевропейским и общеобразовательным стандартам, так и принципу вариативности. Именно такой подход к содержанию заданий составителей материалов ВОШ, а также комбинация заданий различных уровней сложности в соответствии с общеевропейской шкалой, позволяет решить основную задачу олимпиады – выявление не только наиболее подготовленных по предмету учащихся, но и творчески одаренных</a:t>
            </a:r>
            <a:r>
              <a:rPr lang="ru-RU" dirty="0" smtClean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Первый конкурс первого тура «Понимание устного и письменного текстов»</a:t>
            </a:r>
            <a:r>
              <a:rPr lang="ru-RU" dirty="0"/>
              <a:t> включал в себя </a:t>
            </a:r>
            <a:r>
              <a:rPr lang="ru-RU" b="1" i="1" u="sng" dirty="0"/>
              <a:t>задания по </a:t>
            </a:r>
            <a:r>
              <a:rPr lang="ru-RU" b="1" i="1" u="sng" dirty="0" err="1"/>
              <a:t>аудированию</a:t>
            </a:r>
            <a:r>
              <a:rPr lang="ru-RU" b="1" i="1" u="sng" dirty="0"/>
              <a:t> и чтению</a:t>
            </a:r>
            <a:r>
              <a:rPr lang="ru-RU" dirty="0"/>
              <a:t>. Они состояли из трех частей (</a:t>
            </a:r>
            <a:r>
              <a:rPr lang="ru-RU" b="1" i="1" dirty="0"/>
              <a:t>всего 40 заданий</a:t>
            </a:r>
            <a:r>
              <a:rPr lang="ru-RU" dirty="0"/>
              <a:t>). </a:t>
            </a:r>
            <a:r>
              <a:rPr lang="ru-RU" dirty="0" smtClean="0"/>
              <a:t>Сложность </a:t>
            </a:r>
            <a:r>
              <a:rPr lang="ru-RU" dirty="0"/>
              <a:t>текстов соответствует уровню С1 по шкале Совета Европы. Жанр текстов – научно-популярный. Тематика текстов представляет интерес для учащихся данного возраста. Тексты подобраны по принципу тематического разнообразия; задания проверяют разные виды чтения, в конкурсе сочетаются задания разного типа.</a:t>
            </a:r>
          </a:p>
          <a:p>
            <a:r>
              <a:rPr lang="ru-RU" dirty="0"/>
              <a:t>В текстах содержалось до 2-3 % незнакомых слов, незнание которых не должно было препятствовать пониманию текста и выполнению заданий.</a:t>
            </a:r>
          </a:p>
          <a:p>
            <a:r>
              <a:rPr lang="ru-RU" dirty="0"/>
              <a:t>В целом участники регионального этапа продемонстрировали высокий уровень владения навыками и умениями работы с тестом, о чем свидетельствует высокий средний балл выполнения задания по всем трем классам.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27370" cy="11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3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6" y="1341120"/>
            <a:ext cx="11564984" cy="55168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Второй конкурс первого тура включал в себя лексико-грамматический тест.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Традиционно самыми сложными остаются задания </a:t>
            </a:r>
            <a:r>
              <a:rPr lang="ru-RU" b="1" dirty="0"/>
              <a:t>конкурса письменной </a:t>
            </a:r>
            <a:r>
              <a:rPr lang="ru-RU" b="1" dirty="0" smtClean="0"/>
              <a:t>речи.</a:t>
            </a:r>
            <a:r>
              <a:rPr lang="ru-RU" dirty="0"/>
              <a:t> В этом году участникам конкурса необходимо было написать отчет для клуба английского языка и дать рекомендации на основе предложенного графика посещений мероприятий школьниками, как увеличить посещаемость клуба. Данное задание рассчитано на выявление уровня компетенции учащихся в </a:t>
            </a:r>
            <a:r>
              <a:rPr lang="ru-RU" b="1" dirty="0"/>
              <a:t>продуцировании </a:t>
            </a:r>
            <a:r>
              <a:rPr lang="ru-RU" dirty="0"/>
              <a:t>текста определенной жанровой направленности. Диапазон допущенных участниками ошибок в тексте был достаточно широк. Остается частотной ошибка, связанная с употреблением артиклей в английском языке, согласованием времен, неверное употребление или отсутствие предлогов.</a:t>
            </a:r>
          </a:p>
          <a:p>
            <a:pPr algn="just"/>
            <a:r>
              <a:rPr lang="ru-RU" dirty="0"/>
              <a:t>Распространенной ошибкой остается правильное разделение текста на абзацы и составление логически связанных высказываний. Логические коннекторы не всегда правильно используются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Второй тур </a:t>
            </a:r>
            <a:r>
              <a:rPr lang="ru-RU" dirty="0"/>
              <a:t>традиционно был представлен только конкурсом устной речи. Данный этап обычно ставит своей целью проверку навыков и умений в продуцировании монологической и диалогической речи. В текущем году было предложено составить устную мини-презентацию о проливах. В карточке для участников была четко поставлена коммуникативная задача со всеми необходимыми составляющими. Коммуникативная задача считалась полностью выполнена, если участник раскрывал все </a:t>
            </a:r>
            <a:r>
              <a:rPr lang="ru-RU" b="1" dirty="0"/>
              <a:t>указанные пункты заданий</a:t>
            </a:r>
            <a:r>
              <a:rPr lang="ru-RU" dirty="0"/>
              <a:t> по каждой фотографии из </a:t>
            </a:r>
            <a:r>
              <a:rPr lang="ru-RU" b="1" dirty="0"/>
              <a:t>трех</a:t>
            </a:r>
            <a:r>
              <a:rPr lang="ru-RU" dirty="0"/>
              <a:t>: местонахождение, история создания, интересные факты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24500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109" y="1262743"/>
            <a:ext cx="11268891" cy="559525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4"/>
                </a:solidFill>
              </a:rPr>
              <a:t>Рекомендации:</a:t>
            </a:r>
          </a:p>
          <a:p>
            <a:r>
              <a:rPr lang="ru-RU" dirty="0"/>
              <a:t>уделять больше внимания варьированию приемов </a:t>
            </a:r>
            <a:r>
              <a:rPr lang="ru-RU" dirty="0" err="1"/>
              <a:t>аудирования</a:t>
            </a:r>
            <a:r>
              <a:rPr lang="ru-RU" dirty="0"/>
              <a:t> и чтения в соответствии с поставленной коммуникативной задачей; </a:t>
            </a:r>
          </a:p>
          <a:p>
            <a:r>
              <a:rPr lang="ru-RU" dirty="0" smtClean="0"/>
              <a:t>формировать </a:t>
            </a:r>
            <a:r>
              <a:rPr lang="ru-RU" dirty="0"/>
              <a:t>различные стратегии работы с устным и письменным текстом в зависимости от поставленной коммуникативной задачи и жанровой направленности текста;</a:t>
            </a:r>
          </a:p>
          <a:p>
            <a:r>
              <a:rPr lang="ru-RU" dirty="0" smtClean="0"/>
              <a:t>уделять </a:t>
            </a:r>
            <a:r>
              <a:rPr lang="ru-RU" dirty="0"/>
              <a:t>большее внимание вопросам сочетаемости лексических единиц, идиоматическим выражениям, </a:t>
            </a:r>
            <a:r>
              <a:rPr lang="ru-RU" dirty="0" smtClean="0"/>
              <a:t>фразеологизмам </a:t>
            </a:r>
            <a:r>
              <a:rPr lang="ru-RU" dirty="0"/>
              <a:t>с различными тематическими компонентами;</a:t>
            </a:r>
          </a:p>
          <a:p>
            <a:r>
              <a:rPr lang="ru-RU" dirty="0" smtClean="0"/>
              <a:t>развивать </a:t>
            </a:r>
            <a:r>
              <a:rPr lang="ru-RU" dirty="0"/>
              <a:t>социокультурную компетенцию учащихся, разработать задания по страноведению;</a:t>
            </a:r>
          </a:p>
          <a:p>
            <a:r>
              <a:rPr lang="ru-RU" dirty="0" smtClean="0"/>
              <a:t>учить </a:t>
            </a:r>
            <a:r>
              <a:rPr lang="ru-RU" dirty="0"/>
              <a:t>видеть связь между лексикой и грамматикой и обращать внимание на то, как грамматическая конструкция влияет на выбор лексической единицы;</a:t>
            </a:r>
          </a:p>
          <a:p>
            <a:r>
              <a:rPr lang="ru-RU" dirty="0" smtClean="0"/>
              <a:t>учить </a:t>
            </a:r>
            <a:r>
              <a:rPr lang="ru-RU" dirty="0"/>
              <a:t>участников умению анализировать и редактировать собственные письменные работы в соответствии с поставленной коммуникативной задачей и предлагаемыми критериями оценивания</a:t>
            </a:r>
            <a:r>
              <a:rPr lang="ru-RU" b="1" dirty="0"/>
              <a:t>;</a:t>
            </a:r>
            <a:endParaRPr lang="ru-RU" dirty="0"/>
          </a:p>
          <a:p>
            <a:r>
              <a:rPr lang="ru-RU" dirty="0" smtClean="0"/>
              <a:t>формировать </a:t>
            </a:r>
            <a:r>
              <a:rPr lang="ru-RU" dirty="0"/>
              <a:t>языковые компенсаторные умения,  развивать языковую догадку, учить извлекать общий смысл слова из контекста</a:t>
            </a:r>
            <a:r>
              <a:rPr lang="ru-RU" dirty="0" smtClean="0"/>
              <a:t>.</a:t>
            </a:r>
          </a:p>
          <a:p>
            <a:r>
              <a:rPr lang="ru-RU" dirty="0"/>
              <a:t>При подготовке учащихся к участию в олимпиадах различного уровня рекомендуется использовать ресурсы сайта </a:t>
            </a:r>
            <a:r>
              <a:rPr lang="en-US" b="1" u="sng" dirty="0" err="1"/>
              <a:t>rosolymp</a:t>
            </a:r>
            <a:r>
              <a:rPr lang="ru-RU" b="1" u="sng" dirty="0"/>
              <a:t>.</a:t>
            </a:r>
            <a:r>
              <a:rPr lang="en-US" b="1" u="sng" dirty="0" err="1"/>
              <a:t>ru</a:t>
            </a:r>
            <a:r>
              <a:rPr lang="ru-RU" dirty="0"/>
              <a:t>, а также следующие пособия:</a:t>
            </a:r>
          </a:p>
          <a:p>
            <a:pPr marL="0" lvl="0" indent="0">
              <a:buNone/>
            </a:pPr>
            <a:r>
              <a:rPr lang="ru-RU" dirty="0"/>
              <a:t>Серия «Пять колец». М.В. Вербицкая и др. Олимпиада  «Полиглот». Издательство «Просвещение»</a:t>
            </a:r>
          </a:p>
          <a:p>
            <a:pPr marL="0" lvl="0" indent="0">
              <a:buNone/>
            </a:pPr>
            <a:r>
              <a:rPr lang="ru-RU" dirty="0"/>
              <a:t>Серия «Пять колец». С.Г. Тер-Минасова и др. Всероссийские олимпиады. Издательство «Просвещение»</a:t>
            </a:r>
          </a:p>
          <a:p>
            <a:pPr marL="0" lvl="0" indent="0">
              <a:buNone/>
            </a:pPr>
            <a:r>
              <a:rPr lang="ru-RU" dirty="0"/>
              <a:t>К.С. Махмурян. Олимпиады для школьников для средней школы. Издательство «Титул»</a:t>
            </a:r>
          </a:p>
          <a:p>
            <a:endParaRPr lang="ru-RU" dirty="0"/>
          </a:p>
          <a:p>
            <a:pPr marL="0" indent="0">
              <a:buNone/>
            </a:pPr>
            <a:endParaRPr lang="ru-RU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24500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0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4022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Немецкий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778" y="1262742"/>
            <a:ext cx="10928222" cy="559525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Задания были представлены единым комплектом для учащихся 9-11 классов. Письменная часть заданий направлена на выявление знаний и умений учащихся в таких аспектах владения иностранным языком, как </a:t>
            </a:r>
            <a:r>
              <a:rPr lang="ru-RU" dirty="0" err="1"/>
              <a:t>аудирование</a:t>
            </a:r>
            <a:r>
              <a:rPr lang="ru-RU" dirty="0"/>
              <a:t>, чтение, лексико-грамматическое задание, страноведение, письмо. Письменный тур был представлен 5 заданиями разного уровня сложности: от среднего до высокого. Текст в разделе «Чтение» был достаточно простым для понимания и соответственно все участники справились с заданиями на  50% и более.   Задание по страноведению также было несложным, тем более, что его тематика была известна заранее, и участники имели возможность подготовиться. </a:t>
            </a:r>
          </a:p>
          <a:p>
            <a:pPr algn="just"/>
            <a:r>
              <a:rPr lang="ru-RU" dirty="0"/>
              <a:t>Особенно трудным для большинства участников оказалось </a:t>
            </a:r>
            <a:r>
              <a:rPr lang="ru-RU" dirty="0" err="1"/>
              <a:t>аудирование</a:t>
            </a:r>
            <a:r>
              <a:rPr lang="ru-RU" dirty="0"/>
              <a:t> и лексико-грамматическое задание. В </a:t>
            </a:r>
            <a:r>
              <a:rPr lang="ru-RU" dirty="0" err="1"/>
              <a:t>аудировании</a:t>
            </a:r>
            <a:r>
              <a:rPr lang="ru-RU" dirty="0"/>
              <a:t> </a:t>
            </a:r>
            <a:r>
              <a:rPr lang="ru-RU" dirty="0">
                <a:solidFill>
                  <a:schemeClr val="accent4"/>
                </a:solidFill>
              </a:rPr>
              <a:t>лучший результат 9 баллов из 15</a:t>
            </a:r>
            <a:r>
              <a:rPr lang="ru-RU" dirty="0"/>
              <a:t>, худший – 2 балла. Что касается лексико-грамматического задания, то оно действительно сложное и не столько в содержательном плане, как в плане формата</a:t>
            </a:r>
            <a:r>
              <a:rPr lang="ru-RU" dirty="0" smtClean="0"/>
              <a:t>.</a:t>
            </a:r>
            <a:r>
              <a:rPr lang="ru-RU" dirty="0"/>
              <a:t> В одном тексте необходимо одновременно осуществить поиск и подстановку слов из двух разных заданий. В разделе Письмо предлагалось написать продолжение истории. Восемь участников за это задание получили ноль баллов. </a:t>
            </a: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" y="0"/>
            <a:ext cx="22533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6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51647"/>
              </p:ext>
            </p:extLst>
          </p:nvPr>
        </p:nvGraphicFramePr>
        <p:xfrm>
          <a:off x="1846739" y="2516775"/>
          <a:ext cx="9787911" cy="3292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9365"/>
                <a:gridCol w="667267"/>
                <a:gridCol w="667929"/>
                <a:gridCol w="667929"/>
                <a:gridCol w="667929"/>
                <a:gridCol w="667929"/>
                <a:gridCol w="667929"/>
                <a:gridCol w="634831"/>
                <a:gridCol w="635493"/>
                <a:gridCol w="635493"/>
                <a:gridCol w="634831"/>
                <a:gridCol w="635493"/>
                <a:gridCol w="635493"/>
              </a:tblGrid>
              <a:tr h="1410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набрали менее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50%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50%, но менее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которые выполнили  более 75% олимпиадных заданий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</a:t>
                      </a:r>
                      <a:r>
                        <a:rPr lang="ru-RU" sz="1200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-201</a:t>
                      </a: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2016-2017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" y="0"/>
            <a:ext cx="2253343" cy="12627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26673" y="1398955"/>
            <a:ext cx="7175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Общее количество учащихся, которые выполнили олимпиадные задания регионального этапа</a:t>
            </a:r>
          </a:p>
        </p:txBody>
      </p:sp>
    </p:spTree>
    <p:extLst>
      <p:ext uri="{BB962C8B-B14F-4D97-AF65-F5344CB8AC3E}">
        <p14:creationId xmlns:p14="http://schemas.microsoft.com/office/powerpoint/2010/main" val="27331671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644</TotalTime>
  <Words>3549</Words>
  <Application>Microsoft Office PowerPoint</Application>
  <PresentationFormat>Широкоэкранный</PresentationFormat>
  <Paragraphs>560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Легкий дым</vt:lpstr>
      <vt:lpstr>Анализ результатов регионального этапа Всероссийской олимпиады школьников  (английский, немецкий, французский, татарский, география, биология, экономика, экология, МХК, физическая культура, ОБЖ) </vt:lpstr>
      <vt:lpstr>Организационный момент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Немецкий язык</vt:lpstr>
      <vt:lpstr>Презентация PowerPoint</vt:lpstr>
      <vt:lpstr>Рекомендации по немецкому языку</vt:lpstr>
      <vt:lpstr>Презентация PowerPoint</vt:lpstr>
      <vt:lpstr>Презентация PowerPoint</vt:lpstr>
      <vt:lpstr>Типичные ошибки</vt:lpstr>
      <vt:lpstr>Татарский язык</vt:lpstr>
      <vt:lpstr>География</vt:lpstr>
      <vt:lpstr>Биология</vt:lpstr>
      <vt:lpstr>Презентация PowerPoint</vt:lpstr>
      <vt:lpstr>Экономика</vt:lpstr>
      <vt:lpstr>Презентация PowerPoint</vt:lpstr>
      <vt:lpstr>Экология</vt:lpstr>
      <vt:lpstr>Презентация PowerPoint</vt:lpstr>
      <vt:lpstr>Рекомендации по МХК</vt:lpstr>
      <vt:lpstr>Рекомендации по предметам:  ОБЖ, физкультура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регионального этапа Всероссийской олимпиады школьников</dc:title>
  <dc:creator>User</dc:creator>
  <cp:lastModifiedBy>User</cp:lastModifiedBy>
  <cp:revision>43</cp:revision>
  <dcterms:created xsi:type="dcterms:W3CDTF">2017-03-22T06:51:27Z</dcterms:created>
  <dcterms:modified xsi:type="dcterms:W3CDTF">2017-04-04T05:19:40Z</dcterms:modified>
</cp:coreProperties>
</file>