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sldIdLst>
    <p:sldId id="256" r:id="rId2"/>
    <p:sldId id="271" r:id="rId3"/>
    <p:sldId id="258" r:id="rId4"/>
    <p:sldId id="257" r:id="rId5"/>
    <p:sldId id="259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F2C2-5A3F-443D-AEE9-6099B10A0C8E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FBE71CF-B1B6-4A59-BD5B-EA77DE6725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778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F2C2-5A3F-443D-AEE9-6099B10A0C8E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BE71CF-B1B6-4A59-BD5B-EA77DE6725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692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F2C2-5A3F-443D-AEE9-6099B10A0C8E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BE71CF-B1B6-4A59-BD5B-EA77DE67256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9348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F2C2-5A3F-443D-AEE9-6099B10A0C8E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BE71CF-B1B6-4A59-BD5B-EA77DE6725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455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F2C2-5A3F-443D-AEE9-6099B10A0C8E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BE71CF-B1B6-4A59-BD5B-EA77DE67256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3361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F2C2-5A3F-443D-AEE9-6099B10A0C8E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BE71CF-B1B6-4A59-BD5B-EA77DE6725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918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F2C2-5A3F-443D-AEE9-6099B10A0C8E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71CF-B1B6-4A59-BD5B-EA77DE6725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836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F2C2-5A3F-443D-AEE9-6099B10A0C8E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71CF-B1B6-4A59-BD5B-EA77DE6725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493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F2C2-5A3F-443D-AEE9-6099B10A0C8E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71CF-B1B6-4A59-BD5B-EA77DE6725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219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F2C2-5A3F-443D-AEE9-6099B10A0C8E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BE71CF-B1B6-4A59-BD5B-EA77DE6725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894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F2C2-5A3F-443D-AEE9-6099B10A0C8E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FBE71CF-B1B6-4A59-BD5B-EA77DE6725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268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F2C2-5A3F-443D-AEE9-6099B10A0C8E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FBE71CF-B1B6-4A59-BD5B-EA77DE6725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485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F2C2-5A3F-443D-AEE9-6099B10A0C8E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71CF-B1B6-4A59-BD5B-EA77DE6725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303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F2C2-5A3F-443D-AEE9-6099B10A0C8E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71CF-B1B6-4A59-BD5B-EA77DE6725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920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F2C2-5A3F-443D-AEE9-6099B10A0C8E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71CF-B1B6-4A59-BD5B-EA77DE6725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593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F2C2-5A3F-443D-AEE9-6099B10A0C8E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BE71CF-B1B6-4A59-BD5B-EA77DE6725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392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7F2C2-5A3F-443D-AEE9-6099B10A0C8E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FBE71CF-B1B6-4A59-BD5B-EA77DE6725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707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  <p:sldLayoutId id="2147483772" r:id="rId14"/>
    <p:sldLayoutId id="2147483773" r:id="rId15"/>
    <p:sldLayoutId id="214748377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ev.al.basova@mail.ru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06285" y="156754"/>
            <a:ext cx="10198327" cy="3944983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Мотивационная одаренность: от отбора к развитию.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9989" y="4777379"/>
            <a:ext cx="8874623" cy="1989181"/>
          </a:xfrm>
        </p:spPr>
        <p:txBody>
          <a:bodyPr/>
          <a:lstStyle/>
          <a:p>
            <a:pPr algn="r"/>
            <a:r>
              <a:rPr lang="ru-RU" dirty="0" smtClean="0"/>
              <a:t>Подготовила: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Басова Евгения Александровна,</a:t>
            </a:r>
          </a:p>
          <a:p>
            <a:pPr algn="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педагогических наук,</a:t>
            </a:r>
          </a:p>
          <a:p>
            <a:pPr algn="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 Центра по работе с одаренными детьми, ТОГИРРО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44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1441" y="32658"/>
            <a:ext cx="11910559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Организационный момент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9131" y="984070"/>
            <a:ext cx="10432868" cy="5873930"/>
          </a:xfrm>
        </p:spPr>
        <p:txBody>
          <a:bodyPr/>
          <a:lstStyle/>
          <a:p>
            <a:r>
              <a:rPr lang="ru-RU" dirty="0" smtClean="0"/>
              <a:t>1. </a:t>
            </a:r>
            <a:r>
              <a:rPr lang="ru-RU" sz="2400" b="1" dirty="0"/>
              <a:t>О</a:t>
            </a:r>
            <a:r>
              <a:rPr lang="ru-RU" sz="2400" b="1" dirty="0" smtClean="0"/>
              <a:t>тчет, статья (произвольная форма, слады) </a:t>
            </a:r>
            <a:r>
              <a:rPr lang="ru-RU" sz="2400" dirty="0" smtClean="0"/>
              <a:t>по теме «Работа с одаренными детьми»  для формирования сборника «От мотивации к развитию одаренности».</a:t>
            </a:r>
            <a:endParaRPr lang="en-US" sz="2400" dirty="0" smtClean="0"/>
          </a:p>
          <a:p>
            <a:r>
              <a:rPr lang="en-US" sz="2400" dirty="0" smtClean="0">
                <a:hlinkClick r:id="rId2"/>
              </a:rPr>
              <a:t>ev.al.basova@mail.ru</a:t>
            </a:r>
            <a:endParaRPr lang="ru-RU" sz="2400" dirty="0" smtClean="0"/>
          </a:p>
          <a:p>
            <a:r>
              <a:rPr lang="ru-RU" sz="2400" dirty="0" smtClean="0"/>
              <a:t>2. Д</a:t>
            </a:r>
            <a:r>
              <a:rPr lang="ru-RU" sz="2400" b="1" dirty="0" smtClean="0"/>
              <a:t>оклад </a:t>
            </a:r>
            <a:r>
              <a:rPr lang="ru-RU" sz="2400" dirty="0" smtClean="0"/>
              <a:t>сетевых учителей Лаборатории социально-гуманитарных дисциплин	на Форуме  «</a:t>
            </a:r>
            <a:r>
              <a:rPr lang="ru-RU" sz="2400" dirty="0"/>
              <a:t>Актуальные стратегические направления в обучении русскому языку и </a:t>
            </a:r>
            <a:r>
              <a:rPr lang="ru-RU" sz="2400" dirty="0" smtClean="0"/>
              <a:t>литературе с одаренными детьми и талантливой молодежью</a:t>
            </a:r>
            <a:r>
              <a:rPr lang="ru-RU" sz="2400" smtClean="0"/>
              <a:t>»</a:t>
            </a:r>
            <a:r>
              <a:rPr lang="ru-RU" sz="2400"/>
              <a:t> 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132753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49829" y="0"/>
            <a:ext cx="10842171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400" b="1" dirty="0" smtClean="0"/>
              <a:t>Одаренность </a:t>
            </a:r>
            <a:r>
              <a:rPr lang="ru-RU" sz="2400" dirty="0" smtClean="0"/>
              <a:t>– высокий</a:t>
            </a:r>
            <a:r>
              <a:rPr lang="ru-RU" sz="2400" dirty="0"/>
              <a:t> </a:t>
            </a:r>
            <a:r>
              <a:rPr lang="ru-RU" sz="2400" dirty="0" smtClean="0"/>
              <a:t>уровень</a:t>
            </a:r>
            <a:r>
              <a:rPr lang="ru-RU" sz="2400" dirty="0"/>
              <a:t> </a:t>
            </a:r>
            <a:r>
              <a:rPr lang="ru-RU" sz="2400" dirty="0" smtClean="0"/>
              <a:t>развития</a:t>
            </a:r>
            <a:r>
              <a:rPr lang="ru-RU" sz="2400" dirty="0"/>
              <a:t> </a:t>
            </a:r>
            <a:r>
              <a:rPr lang="ru-RU" sz="2400" dirty="0" smtClean="0"/>
              <a:t>общих</a:t>
            </a:r>
            <a:r>
              <a:rPr lang="ru-RU" sz="2400" dirty="0"/>
              <a:t> </a:t>
            </a:r>
            <a:r>
              <a:rPr lang="ru-RU" sz="2400" dirty="0" smtClean="0"/>
              <a:t>способностей, определяющий</a:t>
            </a:r>
            <a:r>
              <a:rPr lang="ru-RU" sz="2400" dirty="0"/>
              <a:t> </a:t>
            </a:r>
            <a:r>
              <a:rPr lang="ru-RU" sz="2400" dirty="0" smtClean="0"/>
              <a:t>сравнительно</a:t>
            </a:r>
            <a:r>
              <a:rPr lang="ru-RU" sz="2400" dirty="0"/>
              <a:t> </a:t>
            </a:r>
            <a:r>
              <a:rPr lang="ru-RU" sz="2400" dirty="0" smtClean="0"/>
              <a:t>широкий</a:t>
            </a:r>
            <a:r>
              <a:rPr lang="ru-RU" sz="2400" dirty="0"/>
              <a:t> </a:t>
            </a:r>
            <a:r>
              <a:rPr lang="ru-RU" sz="2400" dirty="0" smtClean="0"/>
              <a:t>диапазон</a:t>
            </a:r>
            <a:r>
              <a:rPr lang="ru-RU" sz="2400" dirty="0"/>
              <a:t> </a:t>
            </a:r>
            <a:r>
              <a:rPr lang="ru-RU" sz="2400" dirty="0" smtClean="0"/>
              <a:t>деятельностей, в</a:t>
            </a:r>
            <a:r>
              <a:rPr lang="ru-RU" sz="2400" dirty="0"/>
              <a:t> </a:t>
            </a:r>
            <a:r>
              <a:rPr lang="ru-RU" sz="2400" dirty="0" smtClean="0"/>
              <a:t>которых</a:t>
            </a:r>
            <a:r>
              <a:rPr lang="ru-RU" sz="2400" dirty="0"/>
              <a:t> </a:t>
            </a:r>
            <a:r>
              <a:rPr lang="ru-RU" sz="2400" dirty="0" smtClean="0"/>
              <a:t>человек</a:t>
            </a:r>
            <a:r>
              <a:rPr lang="ru-RU" sz="2400" dirty="0"/>
              <a:t> </a:t>
            </a:r>
            <a:r>
              <a:rPr lang="ru-RU" sz="2400" dirty="0" smtClean="0"/>
              <a:t>может</a:t>
            </a:r>
            <a:r>
              <a:rPr lang="ru-RU" sz="2400" dirty="0"/>
              <a:t> </a:t>
            </a:r>
            <a:r>
              <a:rPr lang="ru-RU" sz="2400" dirty="0" smtClean="0"/>
              <a:t>достичь</a:t>
            </a:r>
            <a:r>
              <a:rPr lang="ru-RU" sz="2400" dirty="0"/>
              <a:t> </a:t>
            </a:r>
            <a:r>
              <a:rPr lang="ru-RU" sz="2400" dirty="0" smtClean="0"/>
              <a:t>больших</a:t>
            </a:r>
            <a:r>
              <a:rPr lang="ru-RU" sz="2400" dirty="0"/>
              <a:t> </a:t>
            </a:r>
            <a:r>
              <a:rPr lang="ru-RU" sz="2400" dirty="0" smtClean="0"/>
              <a:t>успехов. Является</a:t>
            </a:r>
            <a:r>
              <a:rPr lang="ru-RU" sz="2400" dirty="0"/>
              <a:t> </a:t>
            </a:r>
            <a:r>
              <a:rPr lang="ru-RU" sz="2400" dirty="0" smtClean="0"/>
              <a:t>основой</a:t>
            </a:r>
            <a:r>
              <a:rPr lang="ru-RU" sz="2400" dirty="0"/>
              <a:t> </a:t>
            </a:r>
            <a:r>
              <a:rPr lang="ru-RU" sz="2400" dirty="0" smtClean="0"/>
              <a:t>развития специальных</a:t>
            </a:r>
            <a:r>
              <a:rPr lang="ru-RU" sz="2400" dirty="0"/>
              <a:t> </a:t>
            </a:r>
            <a:r>
              <a:rPr lang="ru-RU" sz="2400" dirty="0" smtClean="0"/>
              <a:t>способностей, но</a:t>
            </a:r>
            <a:r>
              <a:rPr lang="ru-RU" sz="2400" dirty="0"/>
              <a:t> </a:t>
            </a:r>
            <a:r>
              <a:rPr lang="ru-RU" sz="2400" dirty="0" smtClean="0"/>
              <a:t>сама</a:t>
            </a:r>
            <a:r>
              <a:rPr lang="ru-RU" sz="2400" dirty="0"/>
              <a:t> </a:t>
            </a:r>
            <a:r>
              <a:rPr lang="ru-RU" sz="2400" dirty="0" smtClean="0"/>
              <a:t>представляет</a:t>
            </a:r>
            <a:r>
              <a:rPr lang="ru-RU" sz="2400" dirty="0"/>
              <a:t> </a:t>
            </a:r>
            <a:r>
              <a:rPr lang="ru-RU" sz="2400" dirty="0" smtClean="0"/>
              <a:t>собой</a:t>
            </a:r>
            <a:r>
              <a:rPr lang="ru-RU" sz="2400" dirty="0"/>
              <a:t> </a:t>
            </a:r>
            <a:r>
              <a:rPr lang="ru-RU" sz="2400" dirty="0" smtClean="0"/>
              <a:t>независимый</a:t>
            </a:r>
            <a:r>
              <a:rPr lang="ru-RU" sz="2400" dirty="0"/>
              <a:t> </a:t>
            </a:r>
            <a:r>
              <a:rPr lang="ru-RU" sz="2400" dirty="0" smtClean="0"/>
              <a:t>от</a:t>
            </a:r>
            <a:r>
              <a:rPr lang="ru-RU" sz="2400" dirty="0"/>
              <a:t> </a:t>
            </a:r>
            <a:r>
              <a:rPr lang="ru-RU" sz="2400" dirty="0" smtClean="0"/>
              <a:t>них</a:t>
            </a:r>
            <a:r>
              <a:rPr lang="ru-RU" sz="2400" dirty="0"/>
              <a:t> </a:t>
            </a:r>
            <a:r>
              <a:rPr lang="ru-RU" sz="2400" dirty="0" smtClean="0"/>
              <a:t>фактор.</a:t>
            </a:r>
            <a:endParaRPr lang="ru-RU" sz="2400" dirty="0"/>
          </a:p>
          <a:p>
            <a:pPr marL="0" indent="0">
              <a:buNone/>
            </a:pPr>
            <a:r>
              <a:rPr lang="ru-RU" sz="2400" b="1" dirty="0" smtClean="0"/>
              <a:t>Талант</a:t>
            </a:r>
            <a:r>
              <a:rPr lang="ru-RU" sz="2400" dirty="0" smtClean="0"/>
              <a:t> –</a:t>
            </a:r>
            <a:r>
              <a:rPr lang="ru-RU" sz="2400" dirty="0"/>
              <a:t> </a:t>
            </a:r>
            <a:r>
              <a:rPr lang="ru-RU" sz="2400" dirty="0" smtClean="0"/>
              <a:t>высокий</a:t>
            </a:r>
            <a:r>
              <a:rPr lang="ru-RU" sz="2400" dirty="0"/>
              <a:t> </a:t>
            </a:r>
            <a:r>
              <a:rPr lang="ru-RU" sz="2400" dirty="0" smtClean="0"/>
              <a:t>уровень</a:t>
            </a:r>
            <a:r>
              <a:rPr lang="ru-RU" sz="2400" dirty="0"/>
              <a:t> </a:t>
            </a:r>
            <a:r>
              <a:rPr lang="ru-RU" sz="2400" dirty="0" smtClean="0"/>
              <a:t>способностей</a:t>
            </a:r>
            <a:r>
              <a:rPr lang="ru-RU" sz="2400" dirty="0"/>
              <a:t> </a:t>
            </a:r>
            <a:r>
              <a:rPr lang="ru-RU" sz="2400" dirty="0" smtClean="0"/>
              <a:t>личности</a:t>
            </a:r>
            <a:r>
              <a:rPr lang="ru-RU" sz="2400" dirty="0"/>
              <a:t> </a:t>
            </a:r>
            <a:r>
              <a:rPr lang="ru-RU" sz="2400" dirty="0" smtClean="0"/>
              <a:t>и</a:t>
            </a:r>
            <a:r>
              <a:rPr lang="ru-RU" sz="2400" dirty="0"/>
              <a:t> </a:t>
            </a:r>
            <a:r>
              <a:rPr lang="ru-RU" sz="2400" dirty="0" smtClean="0"/>
              <a:t>определенной</a:t>
            </a:r>
            <a:r>
              <a:rPr lang="ru-RU" sz="2400" dirty="0"/>
              <a:t> </a:t>
            </a:r>
            <a:r>
              <a:rPr lang="ru-RU" sz="2400" dirty="0" smtClean="0"/>
              <a:t>деятельности, её одаренности, когда</a:t>
            </a:r>
            <a:r>
              <a:rPr lang="ru-RU" sz="2400" dirty="0"/>
              <a:t> </a:t>
            </a:r>
            <a:r>
              <a:rPr lang="ru-RU" sz="2400" dirty="0" smtClean="0"/>
              <a:t>они</a:t>
            </a:r>
            <a:r>
              <a:rPr lang="ru-RU" sz="2400" dirty="0"/>
              <a:t> </a:t>
            </a:r>
            <a:r>
              <a:rPr lang="ru-RU" sz="2400" dirty="0" smtClean="0"/>
              <a:t>достигают</a:t>
            </a:r>
            <a:r>
              <a:rPr lang="ru-RU" sz="2400" dirty="0"/>
              <a:t> </a:t>
            </a:r>
            <a:r>
              <a:rPr lang="ru-RU" sz="2400" dirty="0" smtClean="0"/>
              <a:t>уровня</a:t>
            </a:r>
            <a:r>
              <a:rPr lang="ru-RU" sz="2400" dirty="0"/>
              <a:t> </a:t>
            </a:r>
            <a:r>
              <a:rPr lang="ru-RU" sz="2400" dirty="0" smtClean="0"/>
              <a:t>черт</a:t>
            </a:r>
            <a:r>
              <a:rPr lang="ru-RU" sz="2400" dirty="0"/>
              <a:t> </a:t>
            </a:r>
            <a:r>
              <a:rPr lang="ru-RU" sz="2400" dirty="0" smtClean="0"/>
              <a:t>характера.</a:t>
            </a:r>
            <a:endParaRPr lang="ru-RU" sz="2400" dirty="0"/>
          </a:p>
          <a:p>
            <a:pPr marL="0" indent="0">
              <a:buNone/>
            </a:pPr>
            <a:r>
              <a:rPr lang="ru-RU" sz="2400" b="1" dirty="0" smtClean="0"/>
              <a:t>Гениальность</a:t>
            </a:r>
            <a:r>
              <a:rPr lang="ru-RU" sz="2400" dirty="0" smtClean="0"/>
              <a:t> –</a:t>
            </a:r>
            <a:r>
              <a:rPr lang="ru-RU" sz="2400" dirty="0"/>
              <a:t> </a:t>
            </a:r>
            <a:r>
              <a:rPr lang="ru-RU" sz="2400" dirty="0" smtClean="0"/>
              <a:t>высшая</a:t>
            </a:r>
            <a:r>
              <a:rPr lang="ru-RU" sz="2400" dirty="0"/>
              <a:t> </a:t>
            </a:r>
            <a:r>
              <a:rPr lang="ru-RU" sz="2400" dirty="0" smtClean="0"/>
              <a:t>степень</a:t>
            </a:r>
            <a:r>
              <a:rPr lang="ru-RU" sz="2400" dirty="0"/>
              <a:t> </a:t>
            </a:r>
            <a:r>
              <a:rPr lang="ru-RU" sz="2400" dirty="0" smtClean="0"/>
              <a:t>творческих</a:t>
            </a:r>
            <a:r>
              <a:rPr lang="ru-RU" sz="2400" dirty="0"/>
              <a:t> </a:t>
            </a:r>
            <a:r>
              <a:rPr lang="ru-RU" sz="2400" dirty="0" smtClean="0"/>
              <a:t>проявлений</a:t>
            </a:r>
            <a:r>
              <a:rPr lang="ru-RU" sz="2400" dirty="0"/>
              <a:t> </a:t>
            </a:r>
            <a:r>
              <a:rPr lang="ru-RU" sz="2400" dirty="0" smtClean="0"/>
              <a:t>личности, выражающаяся</a:t>
            </a:r>
            <a:r>
              <a:rPr lang="ru-RU" sz="2400" dirty="0"/>
              <a:t> </a:t>
            </a:r>
            <a:r>
              <a:rPr lang="ru-RU" sz="2400" dirty="0" smtClean="0"/>
              <a:t>в</a:t>
            </a:r>
            <a:r>
              <a:rPr lang="ru-RU" sz="2400" dirty="0"/>
              <a:t> </a:t>
            </a:r>
            <a:r>
              <a:rPr lang="ru-RU" sz="2400" dirty="0" smtClean="0"/>
              <a:t>творчестве, имеющем</a:t>
            </a:r>
            <a:r>
              <a:rPr lang="ru-RU" sz="2400" dirty="0"/>
              <a:t> </a:t>
            </a:r>
            <a:r>
              <a:rPr lang="ru-RU" sz="2400" dirty="0" smtClean="0"/>
              <a:t>выдающееся</a:t>
            </a:r>
            <a:r>
              <a:rPr lang="ru-RU" sz="2400" dirty="0"/>
              <a:t> </a:t>
            </a:r>
            <a:r>
              <a:rPr lang="ru-RU" sz="2400" dirty="0" smtClean="0"/>
              <a:t>значение</a:t>
            </a:r>
            <a:r>
              <a:rPr lang="ru-RU" sz="2400" dirty="0"/>
              <a:t> </a:t>
            </a:r>
            <a:r>
              <a:rPr lang="ru-RU" sz="2400" dirty="0" smtClean="0"/>
              <a:t>для</a:t>
            </a:r>
            <a:r>
              <a:rPr lang="ru-RU" sz="2400" dirty="0"/>
              <a:t> </a:t>
            </a:r>
            <a:r>
              <a:rPr lang="ru-RU" sz="2400" dirty="0" smtClean="0"/>
              <a:t>жизни</a:t>
            </a:r>
            <a:r>
              <a:rPr lang="ru-RU" sz="2400" dirty="0"/>
              <a:t> </a:t>
            </a:r>
            <a:r>
              <a:rPr lang="ru-RU" sz="2400" dirty="0" smtClean="0"/>
              <a:t>общества.</a:t>
            </a:r>
            <a:r>
              <a:rPr lang="ru-RU" sz="2400" dirty="0"/>
              <a:t> </a:t>
            </a:r>
            <a:r>
              <a:rPr lang="ru-RU" sz="2400" dirty="0" smtClean="0"/>
              <a:t>Гений, образно</a:t>
            </a:r>
            <a:r>
              <a:rPr lang="ru-RU" sz="2400" dirty="0"/>
              <a:t> </a:t>
            </a:r>
            <a:r>
              <a:rPr lang="ru-RU" sz="2400" dirty="0" smtClean="0"/>
              <a:t>говоря,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создает новую</a:t>
            </a:r>
            <a:r>
              <a:rPr lang="ru-RU" sz="2400" dirty="0"/>
              <a:t> </a:t>
            </a:r>
            <a:r>
              <a:rPr lang="ru-RU" sz="2400" dirty="0" smtClean="0"/>
              <a:t>эпоху</a:t>
            </a:r>
            <a:r>
              <a:rPr lang="ru-RU" sz="2400" dirty="0"/>
              <a:t> </a:t>
            </a:r>
            <a:r>
              <a:rPr lang="ru-RU" sz="2400" dirty="0" smtClean="0"/>
              <a:t>в</a:t>
            </a:r>
            <a:r>
              <a:rPr lang="ru-RU" sz="2400" dirty="0"/>
              <a:t> </a:t>
            </a:r>
            <a:r>
              <a:rPr lang="ru-RU" sz="2400" dirty="0" smtClean="0"/>
              <a:t>своей</a:t>
            </a:r>
            <a:r>
              <a:rPr lang="ru-RU" sz="2400" dirty="0"/>
              <a:t> </a:t>
            </a:r>
            <a:r>
              <a:rPr lang="ru-RU" sz="2400" dirty="0" smtClean="0"/>
              <a:t>сфере деятельности.</a:t>
            </a:r>
          </a:p>
          <a:p>
            <a:pPr marL="0" indent="0">
              <a:buNone/>
            </a:pPr>
            <a:endParaRPr lang="ru-RU" dirty="0"/>
          </a:p>
          <a:p>
            <a:pPr marL="0" indent="0" algn="r">
              <a:buNone/>
            </a:pPr>
            <a:r>
              <a:rPr lang="ru-RU" dirty="0"/>
              <a:t>Современный словарь по педагогике. Автор - составитель Е.С.  </a:t>
            </a:r>
            <a:r>
              <a:rPr lang="ru-RU" dirty="0" err="1"/>
              <a:t>Рапацевич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594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Модель одаренности Д. </a:t>
            </a:r>
            <a:r>
              <a:rPr lang="ru-RU" dirty="0" err="1" smtClean="0"/>
              <a:t>Рензулли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735978" y="1937657"/>
            <a:ext cx="2525485" cy="1968137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интеллект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039395" y="1905000"/>
            <a:ext cx="2582091" cy="1968137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b="1" dirty="0" smtClean="0">
                <a:solidFill>
                  <a:schemeClr val="tx1"/>
                </a:solidFill>
              </a:rPr>
              <a:t>креативность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698274" y="3020427"/>
            <a:ext cx="2525485" cy="196813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мотивация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386252" y="1937657"/>
            <a:ext cx="1149531" cy="13846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одаренность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069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0755" y="624110"/>
            <a:ext cx="9823858" cy="1280890"/>
          </a:xfrm>
        </p:spPr>
        <p:txBody>
          <a:bodyPr/>
          <a:lstStyle/>
          <a:p>
            <a:pPr algn="ctr"/>
            <a:r>
              <a:rPr lang="ru-RU" dirty="0" smtClean="0"/>
              <a:t>Приоритеты работы с мотивационной одаренностью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9966" y="1905000"/>
            <a:ext cx="11173097" cy="479842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Цель - создание пространства возможностей для  выявления и сопровождения мотивационной одаренности.</a:t>
            </a:r>
          </a:p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r>
              <a:rPr lang="ru-RU" dirty="0" smtClean="0"/>
              <a:t>Ссылаясь </a:t>
            </a:r>
            <a:r>
              <a:rPr lang="ru-RU" dirty="0"/>
              <a:t>на проведенные исследования, </a:t>
            </a:r>
            <a:r>
              <a:rPr lang="ru-RU" dirty="0" smtClean="0"/>
              <a:t>А. А. Попов </a:t>
            </a:r>
            <a:r>
              <a:rPr lang="ru-RU" dirty="0"/>
              <a:t>отметил, что единая система поддержки таких ребят в стране еще не сформирована, и большинство педагогов продолжает «натаскивать» школьников на решение определенного типа задач. По мнению эксперта, существующая система образования, не может в полной мере выявить и охватить весь потенциал одаренных детей в России - их гораздо больше, чем есть в официальных списках.</a:t>
            </a:r>
          </a:p>
        </p:txBody>
      </p:sp>
    </p:spTree>
    <p:extLst>
      <p:ext uri="{BB962C8B-B14F-4D97-AF65-F5344CB8AC3E}">
        <p14:creationId xmlns:p14="http://schemas.microsoft.com/office/powerpoint/2010/main" val="175417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4961" y="0"/>
            <a:ext cx="9919652" cy="1905000"/>
          </a:xfrm>
        </p:spPr>
        <p:txBody>
          <a:bodyPr/>
          <a:lstStyle/>
          <a:p>
            <a:pPr algn="ctr"/>
            <a:r>
              <a:rPr lang="ru-RU" dirty="0" smtClean="0"/>
              <a:t>МОТИВАЦИОННЫЙ АСПЕКТ ПОВЕДЕНИЯ ОДАРЕННОГО РЕБЕНКА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6319" y="1288869"/>
            <a:ext cx="11155681" cy="5569131"/>
          </a:xfrm>
        </p:spPr>
        <p:txBody>
          <a:bodyPr/>
          <a:lstStyle/>
          <a:p>
            <a:r>
              <a:rPr lang="ru-RU" sz="2800" dirty="0" smtClean="0"/>
              <a:t>Повышенная избирательная чувствительность к предметной деятельности (знаниям, звукам, цвету, техническим устройствам)</a:t>
            </a:r>
          </a:p>
          <a:p>
            <a:r>
              <a:rPr lang="ru-RU" sz="2800" dirty="0" smtClean="0"/>
              <a:t>Повышенная познавательная потребность (любознательность, готовность ситуации и объясняющее появление неожиданных решений)</a:t>
            </a:r>
          </a:p>
          <a:p>
            <a:r>
              <a:rPr lang="ru-RU" sz="2800" dirty="0" err="1" smtClean="0"/>
              <a:t>Сформированность</a:t>
            </a:r>
            <a:r>
              <a:rPr lang="ru-RU" sz="2800" dirty="0" smtClean="0"/>
              <a:t> качественно своеобразного индивидуального стиля деятельности</a:t>
            </a:r>
          </a:p>
          <a:p>
            <a:r>
              <a:rPr lang="ru-RU" sz="2800" dirty="0" smtClean="0"/>
              <a:t>Особый тип организации знаний одаренного ребенка (высокая структурированность, видеть связи, свернутость знаний, категориальный характер)</a:t>
            </a:r>
          </a:p>
          <a:p>
            <a:pPr algn="r"/>
            <a:r>
              <a:rPr lang="ru-RU" dirty="0" smtClean="0"/>
              <a:t>Богоявленская Д.Б. Рабочая концепция одаренности, 2003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364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402</TotalTime>
  <Words>333</Words>
  <Application>Microsoft Office PowerPoint</Application>
  <PresentationFormat>Широкоэкранный</PresentationFormat>
  <Paragraphs>31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Times New Roman</vt:lpstr>
      <vt:lpstr>Wingdings 3</vt:lpstr>
      <vt:lpstr>Легкий дым</vt:lpstr>
      <vt:lpstr>Мотивационная одаренность: от отбора к развитию. </vt:lpstr>
      <vt:lpstr>Организационный момент</vt:lpstr>
      <vt:lpstr>Презентация PowerPoint</vt:lpstr>
      <vt:lpstr>Модель одаренности Д. Рензулли </vt:lpstr>
      <vt:lpstr>Приоритеты работы с мотивационной одаренностью</vt:lpstr>
      <vt:lpstr>МОТИВАЦИОННЫЙ АСПЕКТ ПОВЕДЕНИЯ ОДАРЕННОГО РЕБЕНКА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Мотивационная одаренность: от отбора к развитию. Анализ результатов регионального этапа Всероссийской олимпиады школьников</dc:title>
  <dc:creator>User</dc:creator>
  <cp:lastModifiedBy>User</cp:lastModifiedBy>
  <cp:revision>24</cp:revision>
  <dcterms:created xsi:type="dcterms:W3CDTF">2017-02-02T05:04:55Z</dcterms:created>
  <dcterms:modified xsi:type="dcterms:W3CDTF">2017-04-04T05:24:10Z</dcterms:modified>
</cp:coreProperties>
</file>