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7" r:id="rId2"/>
    <p:sldId id="271" r:id="rId3"/>
    <p:sldId id="312" r:id="rId4"/>
    <p:sldId id="301" r:id="rId5"/>
    <p:sldId id="302" r:id="rId6"/>
    <p:sldId id="277" r:id="rId7"/>
    <p:sldId id="283" r:id="rId8"/>
    <p:sldId id="288" r:id="rId9"/>
    <p:sldId id="289" r:id="rId10"/>
    <p:sldId id="278" r:id="rId11"/>
    <p:sldId id="311" r:id="rId12"/>
    <p:sldId id="287" r:id="rId13"/>
    <p:sldId id="308" r:id="rId14"/>
    <p:sldId id="294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0066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D5BA-9C6F-44D0-8B29-CFC04E531E6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34B6E-2EC3-4A3D-8B99-8AD02F328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760B-B006-428F-AFE8-DCF02C6B5824}" type="datetime1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0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985D-173A-4D31-A29B-A446FEA2CE16}" type="datetime1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97B6-FADB-4D32-ABCF-A3A24A2383AB}" type="datetime1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283-4033-4F0D-B73F-7D9B3AB26667}" type="datetime1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5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9580-A5B5-4E6D-95B3-5609343926F9}" type="datetime1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C15F-BA6C-4EB1-85B3-8DB520FA3DB5}" type="datetime1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498-AE0A-4C1E-BEDE-8C0E78A6F2A3}" type="datetime1">
              <a:rPr lang="ru-RU" smtClean="0"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C4A9-0034-450F-98F5-145BDAD68A2B}" type="datetime1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5DD9-DB11-4F49-9A49-9E65C2B47752}" type="datetime1">
              <a:rPr lang="ru-RU" smtClean="0"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1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87E1-9942-4EC1-9931-B14574FDAEF7}" type="datetime1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5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2216-3BC9-4CBB-90B2-A9183C2F4696}" type="datetime1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4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8AD3-4E49-4B56-8459-6615FA15E967}" type="datetime1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B640-7508-4A44-ABBE-2A2069F79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5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1</a:t>
            </a:fld>
            <a:endParaRPr lang="ru-RU"/>
          </a:p>
        </p:txBody>
      </p:sp>
      <p:pic>
        <p:nvPicPr>
          <p:cNvPr id="8194" name="Picture 2" descr="http://www.playcast.ru/uploads/2015/10/01/15281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6410" y="2228670"/>
            <a:ext cx="7968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диагностики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предметно-методической компетентности </a:t>
            </a:r>
          </a:p>
        </p:txBody>
      </p:sp>
    </p:spTree>
    <p:extLst>
      <p:ext uri="{BB962C8B-B14F-4D97-AF65-F5344CB8AC3E}">
        <p14:creationId xmlns:p14="http://schemas.microsoft.com/office/powerpoint/2010/main" val="1587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4" y="200026"/>
            <a:ext cx="8886825" cy="6156326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C00000"/>
                </a:solidFill>
              </a:rPr>
              <a:t>Подготовка и проведение ДИАГНОСТИКИ</a:t>
            </a:r>
            <a:r>
              <a:rPr lang="ru-RU" sz="3100" b="1" u="sng" dirty="0" smtClean="0">
                <a:solidFill>
                  <a:srgbClr val="002060"/>
                </a:solidFill>
              </a:rPr>
              <a:t/>
            </a:r>
            <a:br>
              <a:rPr lang="ru-RU" sz="3100" b="1" u="sng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1.Назначить ответственного за организацию и проведение диагностики в МОУ СОШ;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2. Ответственный получает материалы диагностики в эл. виде 20.10.2016г.;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3. ответственный распечатывает комплекты для участников из расчета : количество педагогов по предмету + 1 резервный к-т;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4. АНКЕТА №1 заполняется участниками до 22.10.2016г.;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5.ответственный распределяет участников по аудиториям (ин. </a:t>
            </a:r>
            <a:r>
              <a:rPr lang="ru-RU" sz="2800" b="1" dirty="0" err="1" smtClean="0">
                <a:solidFill>
                  <a:srgbClr val="002060"/>
                </a:solidFill>
              </a:rPr>
              <a:t>яз</a:t>
            </a:r>
            <a:r>
              <a:rPr lang="ru-RU" sz="2800" b="1" dirty="0" smtClean="0">
                <a:solidFill>
                  <a:srgbClr val="002060"/>
                </a:solidFill>
              </a:rPr>
              <a:t> с </a:t>
            </a:r>
            <a:r>
              <a:rPr lang="ru-RU" sz="2800" b="1" dirty="0" err="1" smtClean="0">
                <a:solidFill>
                  <a:srgbClr val="002060"/>
                </a:solidFill>
              </a:rPr>
              <a:t>аудированием</a:t>
            </a:r>
            <a:r>
              <a:rPr lang="ru-RU" sz="2800" b="1" dirty="0" smtClean="0">
                <a:solidFill>
                  <a:srgbClr val="002060"/>
                </a:solidFill>
              </a:rPr>
              <a:t>);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6*. Ответственный собирает материалы диагностики  и отправляет в ОУО, ОУО отправляют в ТКП либо в ЦОКО;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7. после получения результатов методическими службами готовится статистико-аналитический отчет.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6</a:t>
            </a:r>
            <a:r>
              <a:rPr lang="ru-RU" sz="2200" b="1" dirty="0" smtClean="0">
                <a:solidFill>
                  <a:srgbClr val="C00000"/>
                </a:solidFill>
              </a:rPr>
              <a:t>*. ОО г. ТЮМЕНИ и Тюменского района отправляют материалы в ЦОКО 22.10.2016г. До 17-00 час;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6*.ОО др. территорий отправляют материалы в ОУО, ОУО в ТКП 22.10.2016г.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6*. ТКП доставляют материалы 24.10.2016г. До 12-00 час.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97" y="6356351"/>
            <a:ext cx="1429088" cy="9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1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9062" y="508515"/>
            <a:ext cx="2262188" cy="8249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пакет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062" y="1596211"/>
            <a:ext cx="2262188" cy="8231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пакет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062" y="3309200"/>
            <a:ext cx="2262188" cy="847725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 пакет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62" y="4470460"/>
            <a:ext cx="2328862" cy="904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пакет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415" y="40889"/>
            <a:ext cx="427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КАК собрать материал диагностики?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624" y="689639"/>
            <a:ext cx="35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АНКЕТЫ №1 ВСЕХ ПЕДАГОГОВ ОО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571747" y="1612853"/>
            <a:ext cx="714376" cy="7398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609850" y="481637"/>
            <a:ext cx="638174" cy="8303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95649" y="1741765"/>
            <a:ext cx="380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АНКЕТЫ №2 </a:t>
            </a:r>
            <a:r>
              <a:rPr lang="ru-RU" dirty="0"/>
              <a:t>ВСЕХ ПЕДАГОГОВ ОО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557440" y="4507711"/>
            <a:ext cx="638174" cy="8303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2495525" y="3330541"/>
            <a:ext cx="638174" cy="830372"/>
          </a:xfrm>
          <a:prstGeom prst="rightArrow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28998" y="3548396"/>
            <a:ext cx="436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бланки всех участников </a:t>
            </a:r>
            <a:r>
              <a:rPr lang="ru-RU" b="1" dirty="0" smtClean="0"/>
              <a:t>по 1 предмету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43272" y="4676416"/>
            <a:ext cx="5581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бланки всех участников </a:t>
            </a:r>
            <a:r>
              <a:rPr lang="ru-RU" b="1" dirty="0"/>
              <a:t>по 1 предмету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1250" y="2726169"/>
            <a:ext cx="4471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КАК собрать материал по предметам?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12071" y="605095"/>
            <a:ext cx="1422443" cy="13719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523402" y="902312"/>
            <a:ext cx="171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ЧЕРНОВИКИ</a:t>
            </a:r>
          </a:p>
          <a:p>
            <a:pPr algn="ctr"/>
            <a:r>
              <a:rPr lang="ru-RU" b="1" dirty="0" smtClean="0"/>
              <a:t>В ОО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0050" y="3791102"/>
            <a:ext cx="15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Русский язык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050" y="4968751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046250" y="5756785"/>
            <a:ext cx="408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каждый предмет-отдельный пакет!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8650" y="165100"/>
            <a:ext cx="7886700" cy="1325563"/>
          </a:xfrm>
        </p:spPr>
        <p:txBody>
          <a:bodyPr/>
          <a:lstStyle/>
          <a:p>
            <a:r>
              <a:rPr lang="ru-RU" dirty="0" smtClean="0"/>
              <a:t>ПРОВЕРКА письменной части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19108"/>
            <a:ext cx="87058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До 22.10.2016г. </a:t>
            </a: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 г</a:t>
            </a:r>
            <a:r>
              <a:rPr lang="ru-RU" b="1" dirty="0">
                <a:solidFill>
                  <a:srgbClr val="C00000"/>
                </a:solidFill>
              </a:rPr>
              <a:t>. ТЮМЕНЬ, ИШИМ, ТОБОЛЬСК, ЗАВОДОУКОВСК, </a:t>
            </a:r>
            <a:r>
              <a:rPr lang="ru-RU" b="1" dirty="0" smtClean="0">
                <a:solidFill>
                  <a:srgbClr val="C00000"/>
                </a:solidFill>
              </a:rPr>
              <a:t>ЯЛУТОРОВСК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создаются 15 предметных комиссий по проверке письменной части работ  (кроме ИЗО).</a:t>
            </a:r>
          </a:p>
          <a:p>
            <a:endParaRPr lang="ru-RU" sz="800" b="1" dirty="0">
              <a:solidFill>
                <a:srgbClr val="C00000"/>
              </a:solidFill>
            </a:endParaRPr>
          </a:p>
          <a:p>
            <a:r>
              <a:rPr lang="ru-RU" dirty="0" smtClean="0"/>
              <a:t> 22.10.2016г. Материалы диагностики поступают в ЦОКО из ТЮМЕНИ и </a:t>
            </a:r>
            <a:r>
              <a:rPr lang="ru-RU" dirty="0" err="1" smtClean="0"/>
              <a:t>Тюм</a:t>
            </a:r>
            <a:r>
              <a:rPr lang="ru-RU" dirty="0" smtClean="0"/>
              <a:t>. р-на.</a:t>
            </a:r>
          </a:p>
          <a:p>
            <a:r>
              <a:rPr lang="ru-RU" dirty="0" smtClean="0"/>
              <a:t>До 24.10. ЦОКО подготовлены пакеты с бланками ответов №2  и критерии проверки по всем предметам.</a:t>
            </a:r>
          </a:p>
          <a:p>
            <a:r>
              <a:rPr lang="ru-RU" dirty="0" smtClean="0"/>
              <a:t>24.10.ТКП доставляют  материалы из территорий в ЦОКО.</a:t>
            </a:r>
          </a:p>
          <a:p>
            <a:r>
              <a:rPr lang="ru-RU" dirty="0" smtClean="0"/>
              <a:t>24.10. ТКП забирают пакеты с бланками ответов №2 и критерии проверки.</a:t>
            </a:r>
            <a:endParaRPr lang="ru-RU" dirty="0"/>
          </a:p>
          <a:p>
            <a:r>
              <a:rPr lang="ru-RU" dirty="0" smtClean="0"/>
              <a:t>24.10. </a:t>
            </a:r>
            <a:r>
              <a:rPr lang="ru-RU" dirty="0"/>
              <a:t>подготовлены пакеты с бланками ответов №2  и критерии проверки по всем </a:t>
            </a:r>
            <a:r>
              <a:rPr lang="ru-RU" dirty="0" smtClean="0"/>
              <a:t>предметам из территорий.</a:t>
            </a:r>
          </a:p>
          <a:p>
            <a:r>
              <a:rPr lang="ru-RU" dirty="0" smtClean="0"/>
              <a:t>25.10. г. Тюмень забирает </a:t>
            </a:r>
            <a:r>
              <a:rPr lang="ru-RU" dirty="0"/>
              <a:t>пакеты с бланками ответов №2 и критерии </a:t>
            </a:r>
            <a:r>
              <a:rPr lang="ru-RU" dirty="0" smtClean="0"/>
              <a:t>проверки.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 25 по 27.10. ПРОВЕРКА части №2 по предметам в г. ТЮМЕНЬ, ИШИМ, ТОБОЛЬСК, ЗАВОДОУКОВСК, ЯЛУТОРОВСК.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28.10.2016 доставка протоколов проверки и бланков ответов №2 в ЦОКО.</a:t>
            </a:r>
          </a:p>
          <a:p>
            <a:pPr fontAlgn="ctr"/>
            <a:r>
              <a:rPr lang="ru-RU" b="1" dirty="0" smtClean="0"/>
              <a:t>До 06.11.2016г. ЦОКО обрабатывает материалы диагностики.</a:t>
            </a:r>
          </a:p>
          <a:p>
            <a:pPr fontAlgn="ctr"/>
            <a:r>
              <a:rPr lang="ru-RU" b="1" dirty="0"/>
              <a:t> </a:t>
            </a:r>
            <a:r>
              <a:rPr lang="ru-RU" b="1" dirty="0" smtClean="0"/>
              <a:t>ПОЛУЧЕНИЕ РЕЗУЛЬТАТОВ.</a:t>
            </a:r>
          </a:p>
          <a:p>
            <a:pPr fontAlgn="ctr"/>
            <a:r>
              <a:rPr lang="ru-RU" b="1" dirty="0" smtClean="0"/>
              <a:t>07-11.11. </a:t>
            </a:r>
            <a:r>
              <a:rPr lang="ru-RU" b="1" dirty="0"/>
              <a:t>Проведение</a:t>
            </a:r>
            <a:r>
              <a:rPr lang="ru-RU" dirty="0"/>
              <a:t> анализа результатов диагностики по МОУО, предоставление информационно-аналитической справки </a:t>
            </a:r>
            <a:r>
              <a:rPr lang="ru-RU" dirty="0" smtClean="0"/>
              <a:t>в ЦОКО</a:t>
            </a:r>
            <a:r>
              <a:rPr lang="ru-RU" dirty="0"/>
              <a:t>. </a:t>
            </a:r>
          </a:p>
          <a:p>
            <a:pPr fontAlgn="ctr"/>
            <a:endParaRPr lang="ru-RU" dirty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2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5112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НЕОБХОДИМО ПОМНИТЬ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http://picview.info/download/20150529/teachers-students-fellows-board-white-background-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88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4350" y="2563813"/>
            <a:ext cx="1858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ЧЕРНАЯ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ГЕЛЕВАЯ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РУЧКА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3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14</a:t>
            </a:fld>
            <a:endParaRPr lang="ru-RU"/>
          </a:p>
        </p:txBody>
      </p:sp>
      <p:pic>
        <p:nvPicPr>
          <p:cNvPr id="6146" name="Picture 2" descr="http://boombob.ru/img/picture/Sep/30/c90cccc2a2704632a27ca72e4eefa6f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78"/>
            <a:ext cx="9144000" cy="68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1511" y="1718100"/>
            <a:ext cx="9043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Центр оценки качества образования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Тюмень, ул.Малыгина,73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9086" y="3034934"/>
            <a:ext cx="50556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660066"/>
                </a:solidFill>
              </a:rPr>
              <a:t>По </a:t>
            </a:r>
            <a:r>
              <a:rPr lang="ru-RU" b="1" dirty="0">
                <a:solidFill>
                  <a:srgbClr val="660066"/>
                </a:solidFill>
              </a:rPr>
              <a:t>всем вопросам обращаться: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endParaRPr lang="ru-RU" b="1" dirty="0" smtClean="0">
              <a:solidFill>
                <a:srgbClr val="660066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660066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Андриянова Тамара </a:t>
            </a:r>
            <a:r>
              <a:rPr lang="ru-RU" altLang="ru-RU" sz="2000" b="1" dirty="0" smtClean="0">
                <a:solidFill>
                  <a:srgbClr val="660066"/>
                </a:solidFill>
                <a:latin typeface="Monotype Corsiva" panose="03010101010201010101" pitchFamily="66" charset="0"/>
              </a:rPr>
              <a:t>Алексеевна </a:t>
            </a:r>
            <a:r>
              <a:rPr lang="ru-RU" sz="2000" b="1" dirty="0" smtClean="0">
                <a:solidFill>
                  <a:srgbClr val="660066"/>
                </a:solidFill>
              </a:rPr>
              <a:t>   </a:t>
            </a:r>
            <a:r>
              <a:rPr lang="ru-RU" b="1" dirty="0" smtClean="0">
                <a:solidFill>
                  <a:srgbClr val="660066"/>
                </a:solidFill>
              </a:rPr>
              <a:t>39-02-30</a:t>
            </a:r>
            <a:r>
              <a:rPr lang="ru-RU" b="1" dirty="0">
                <a:solidFill>
                  <a:srgbClr val="660066"/>
                </a:solidFill>
              </a:rPr>
              <a:t>, </a:t>
            </a:r>
          </a:p>
          <a:p>
            <a:pPr>
              <a:defRPr/>
            </a:pPr>
            <a:r>
              <a:rPr lang="ru-RU" b="1" dirty="0">
                <a:solidFill>
                  <a:srgbClr val="660066"/>
                </a:solidFill>
              </a:rPr>
              <a:t>                                                        </a:t>
            </a:r>
            <a:r>
              <a:rPr lang="ru-RU" b="1" dirty="0" smtClean="0">
                <a:solidFill>
                  <a:srgbClr val="660066"/>
                </a:solidFill>
              </a:rPr>
              <a:t>        39-02-99</a:t>
            </a:r>
            <a:endParaRPr lang="ru-RU" b="1" dirty="0">
              <a:solidFill>
                <a:srgbClr val="660066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660066"/>
                </a:solidFill>
              </a:rPr>
              <a:t> Пахомов Александр </a:t>
            </a:r>
            <a:r>
              <a:rPr lang="ru-RU" b="1" dirty="0" smtClean="0">
                <a:solidFill>
                  <a:srgbClr val="660066"/>
                </a:solidFill>
              </a:rPr>
              <a:t>Олегович      39-02-05</a:t>
            </a:r>
            <a:endParaRPr lang="ru-RU" b="1" dirty="0">
              <a:solidFill>
                <a:srgbClr val="660066"/>
              </a:solidFill>
            </a:endParaRPr>
          </a:p>
          <a:p>
            <a:pPr>
              <a:defRPr/>
            </a:pPr>
            <a:endParaRPr lang="ru-RU" b="1" dirty="0">
              <a:solidFill>
                <a:srgbClr val="660066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660066"/>
                </a:solidFill>
              </a:rPr>
              <a:t>Поварова Ирина Николаевна        </a:t>
            </a:r>
            <a:r>
              <a:rPr lang="ru-RU" b="1" dirty="0" smtClean="0">
                <a:solidFill>
                  <a:srgbClr val="660066"/>
                </a:solidFill>
              </a:rPr>
              <a:t> 56-93-30</a:t>
            </a:r>
            <a:endParaRPr lang="ru-RU" sz="2800" b="1" dirty="0">
              <a:solidFill>
                <a:srgbClr val="660066"/>
              </a:solidFill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4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40328" y="6356351"/>
            <a:ext cx="2057400" cy="365125"/>
          </a:xfrm>
        </p:spPr>
        <p:txBody>
          <a:bodyPr/>
          <a:lstStyle/>
          <a:p>
            <a:fld id="{51DDB640-7508-4A44-ABBE-2A2069F798C4}" type="slidenum">
              <a:rPr lang="ru-RU" smtClean="0"/>
              <a:t>15</a:t>
            </a:fld>
            <a:endParaRPr lang="ru-RU"/>
          </a:p>
        </p:txBody>
      </p:sp>
      <p:pic>
        <p:nvPicPr>
          <p:cNvPr id="11266" name="Picture 2" descr="http://boombob.ru/img/picture/Oct/01/4ce3b1ff1b4c61b8fdce06a22ae1f745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04" y="78059"/>
            <a:ext cx="5526969" cy="66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1551" y="814040"/>
            <a:ext cx="486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Спасибо за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внимание</a:t>
            </a:r>
            <a:endParaRPr lang="ru-RU" sz="4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1921" y="6222380"/>
            <a:ext cx="1003610" cy="499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2016год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7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График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проведения  мероприятий диагностики педагогов-предметников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86600" y="6517705"/>
            <a:ext cx="2057400" cy="365125"/>
          </a:xfrm>
        </p:spPr>
        <p:txBody>
          <a:bodyPr/>
          <a:lstStyle/>
          <a:p>
            <a:fld id="{51DDB640-7508-4A44-ABBE-2A2069F798C4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35944"/>
              </p:ext>
            </p:extLst>
          </p:nvPr>
        </p:nvGraphicFramePr>
        <p:xfrm>
          <a:off x="76200" y="396139"/>
          <a:ext cx="8972550" cy="59366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6410">
                  <a:extLst>
                    <a:ext uri="{9D8B030D-6E8A-4147-A177-3AD203B41FA5}">
                      <a16:colId xmlns:a16="http://schemas.microsoft.com/office/drawing/2014/main" xmlns="" val="2799569085"/>
                    </a:ext>
                  </a:extLst>
                </a:gridCol>
                <a:gridCol w="7246140">
                  <a:extLst>
                    <a:ext uri="{9D8B030D-6E8A-4147-A177-3AD203B41FA5}">
                      <a16:colId xmlns:a16="http://schemas.microsoft.com/office/drawing/2014/main" xmlns="" val="2243382221"/>
                    </a:ext>
                  </a:extLst>
                </a:gridCol>
              </a:tblGrid>
              <a:tr h="255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Сроки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Мероприятия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985165"/>
                  </a:ext>
                </a:extLst>
              </a:tr>
              <a:tr h="24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17 октября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Консультационный</a:t>
                      </a:r>
                      <a:r>
                        <a:rPr lang="ru-RU" sz="1350" dirty="0">
                          <a:effectLst/>
                        </a:rPr>
                        <a:t> семинар в режиме ВКС по возникшим вопросам проведения диагностики.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966265"/>
                  </a:ext>
                </a:extLst>
              </a:tr>
              <a:tr h="391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 </a:t>
                      </a: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октября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Направление</a:t>
                      </a:r>
                      <a:r>
                        <a:rPr lang="ru-RU" sz="1350" dirty="0">
                          <a:effectLst/>
                        </a:rPr>
                        <a:t> комплектов </a:t>
                      </a:r>
                      <a:r>
                        <a:rPr lang="ru-RU" sz="1350" dirty="0" smtClean="0">
                          <a:effectLst/>
                        </a:rPr>
                        <a:t>диагностики в </a:t>
                      </a:r>
                      <a:r>
                        <a:rPr lang="ru-RU" sz="1350" dirty="0">
                          <a:effectLst/>
                        </a:rPr>
                        <a:t>муниципальные органы управления образованием по защищенным каналам.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538193"/>
                  </a:ext>
                </a:extLst>
              </a:tr>
              <a:tr h="391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20-22 </a:t>
                      </a: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октября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Направление</a:t>
                      </a:r>
                      <a:r>
                        <a:rPr lang="ru-RU" sz="1350" dirty="0">
                          <a:effectLst/>
                        </a:rPr>
                        <a:t> МОУО комплектов диагностики в образовательные организации, распечатка комплектов после получения паролей доступа</a:t>
                      </a:r>
                      <a:r>
                        <a:rPr lang="ru-RU" sz="1350" dirty="0" smtClean="0">
                          <a:effectLst/>
                        </a:rPr>
                        <a:t>. 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  <a:effectLst/>
                        </a:rPr>
                        <a:t>Заполнение АНКЕТЫ №1 участниками диагностики.</a:t>
                      </a:r>
                      <a:endParaRPr lang="ru-RU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3643896"/>
                  </a:ext>
                </a:extLst>
              </a:tr>
              <a:tr h="203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22 октября</a:t>
                      </a:r>
                      <a:endParaRPr lang="ru-RU" sz="135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Проведение</a:t>
                      </a:r>
                      <a:r>
                        <a:rPr lang="ru-RU" sz="1350" dirty="0">
                          <a:effectLst/>
                        </a:rPr>
                        <a:t> диагностики на базе ОУ.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10574"/>
                  </a:ext>
                </a:extLst>
              </a:tr>
              <a:tr h="391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22-24 октября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Направление</a:t>
                      </a:r>
                      <a:r>
                        <a:rPr lang="ru-RU" sz="1350" dirty="0">
                          <a:effectLst/>
                        </a:rPr>
                        <a:t> работ в ЦОКО напрямую и/или через территориально-координационные </a:t>
                      </a:r>
                      <a:r>
                        <a:rPr lang="ru-RU" sz="1350" dirty="0" smtClean="0">
                          <a:effectLst/>
                        </a:rPr>
                        <a:t>пункты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</a:rPr>
                        <a:t> </a:t>
                      </a:r>
                      <a:r>
                        <a:rPr lang="ru-RU" sz="1350" dirty="0">
                          <a:effectLst/>
                        </a:rPr>
                        <a:t>(г. Ишим, г. Тобольск, г. Заводоуковск).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6335433"/>
                  </a:ext>
                </a:extLst>
              </a:tr>
              <a:tr h="391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22-24 октября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>
                          <a:effectLst/>
                        </a:rPr>
                        <a:t>Сканирование</a:t>
                      </a:r>
                      <a:r>
                        <a:rPr lang="ru-RU" sz="1350" dirty="0">
                          <a:effectLst/>
                        </a:rPr>
                        <a:t> диагностических работ и направление на проверку заданий со «свободными» ответами в городские предметные комиссии, созданные МОУО</a:t>
                      </a:r>
                      <a:r>
                        <a:rPr lang="ru-RU" sz="1350" dirty="0" smtClean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654937"/>
                  </a:ext>
                </a:extLst>
              </a:tr>
              <a:tr h="406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25 октября </a:t>
                      </a:r>
                      <a:endParaRPr lang="ru-RU" sz="135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по 1 ноября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>
                          <a:effectLst/>
                        </a:rPr>
                        <a:t>Верификация</a:t>
                      </a:r>
                      <a:r>
                        <a:rPr lang="ru-RU" sz="1350" dirty="0">
                          <a:effectLst/>
                        </a:rPr>
                        <a:t> бланков, протоколов</a:t>
                      </a:r>
                      <a:r>
                        <a:rPr lang="ru-RU" sz="1350" dirty="0" smtClean="0">
                          <a:effectLst/>
                        </a:rPr>
                        <a:t>.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  <a:effectLst/>
                        </a:rPr>
                        <a:t>Направление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  <a:effectLst/>
                        </a:rPr>
                        <a:t> схемы анализа диагностических работ в муниципальные органы управления образованием по защищенным каналам.</a:t>
                      </a:r>
                      <a:endParaRPr lang="ru-RU" sz="135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77039"/>
                  </a:ext>
                </a:extLst>
              </a:tr>
              <a:tr h="5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5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 25 до 27 октября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5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5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28октября</a:t>
                      </a:r>
                      <a:endParaRPr lang="ru-RU" sz="135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«Перекрестная» </a:t>
                      </a:r>
                      <a:r>
                        <a:rPr lang="ru-RU" sz="1350" dirty="0">
                          <a:effectLst/>
                        </a:rPr>
                        <a:t>проверка письменной части диагностических работ (комиссии городов Тюмень, Тобольск, Ишим, Заводоуковск, Ялуторовск), направление проверенных работ и протоколов проверки обратно в ЦОКО</a:t>
                      </a:r>
                      <a:r>
                        <a:rPr lang="ru-RU" sz="1350" dirty="0" smtClean="0">
                          <a:effectLst/>
                        </a:rPr>
                        <a:t>.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проверенных работ и заполненных протоколов в ЦОКО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682697"/>
                  </a:ext>
                </a:extLst>
              </a:tr>
              <a:tr h="24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до 6 ноября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Завершение</a:t>
                      </a:r>
                      <a:r>
                        <a:rPr lang="ru-RU" sz="1350" dirty="0">
                          <a:effectLst/>
                        </a:rPr>
                        <a:t> обработки диагностики и выдача итоговых протоколов результатов диагностических работ. 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230770"/>
                  </a:ext>
                </a:extLst>
              </a:tr>
              <a:tr h="24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FF0000"/>
                          </a:solidFill>
                          <a:effectLst/>
                        </a:rPr>
                        <a:t>7 - 11 </a:t>
                      </a:r>
                      <a:r>
                        <a:rPr lang="ru-RU" sz="1350" b="1" dirty="0">
                          <a:solidFill>
                            <a:srgbClr val="FF0000"/>
                          </a:solidFill>
                          <a:effectLst/>
                        </a:rPr>
                        <a:t>ноября</a:t>
                      </a:r>
                      <a:endParaRPr lang="ru-RU" sz="135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</a:rPr>
                        <a:t>Проведение</a:t>
                      </a:r>
                      <a:r>
                        <a:rPr lang="ru-RU" sz="1350" dirty="0" smtClean="0">
                          <a:effectLst/>
                        </a:rPr>
                        <a:t> </a:t>
                      </a:r>
                      <a:r>
                        <a:rPr lang="ru-RU" sz="1350" dirty="0">
                          <a:effectLst/>
                        </a:rPr>
                        <a:t>анализа результатов </a:t>
                      </a:r>
                      <a:r>
                        <a:rPr lang="ru-RU" sz="1350" dirty="0" smtClean="0">
                          <a:effectLst/>
                        </a:rPr>
                        <a:t>диагностики по МОУО, </a:t>
                      </a:r>
                      <a:r>
                        <a:rPr lang="ru-RU" sz="1350" dirty="0">
                          <a:effectLst/>
                        </a:rPr>
                        <a:t>предоставление информационно-аналитической </a:t>
                      </a:r>
                      <a:r>
                        <a:rPr lang="ru-RU" sz="1350" dirty="0" smtClean="0">
                          <a:effectLst/>
                        </a:rPr>
                        <a:t>справки</a:t>
                      </a:r>
                      <a:r>
                        <a:rPr lang="ru-RU" sz="1350" baseline="0" dirty="0" smtClean="0">
                          <a:effectLst/>
                        </a:rPr>
                        <a:t> ЦОКО.</a:t>
                      </a:r>
                      <a:r>
                        <a:rPr lang="ru-RU" sz="1350" dirty="0" smtClean="0">
                          <a:effectLst/>
                        </a:rPr>
                        <a:t> 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7085596"/>
                  </a:ext>
                </a:extLst>
              </a:tr>
              <a:tr h="24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FF0000"/>
                          </a:solidFill>
                          <a:effectLst/>
                        </a:rPr>
                        <a:t>до </a:t>
                      </a:r>
                      <a:r>
                        <a:rPr lang="ru-RU" sz="1350" b="1" dirty="0" smtClean="0">
                          <a:solidFill>
                            <a:srgbClr val="FF0000"/>
                          </a:solidFill>
                          <a:effectLst/>
                        </a:rPr>
                        <a:t>15 </a:t>
                      </a:r>
                      <a:r>
                        <a:rPr lang="ru-RU" sz="1350" b="1" dirty="0">
                          <a:solidFill>
                            <a:srgbClr val="FF0000"/>
                          </a:solidFill>
                          <a:effectLst/>
                        </a:rPr>
                        <a:t>ноября</a:t>
                      </a:r>
                      <a:endParaRPr lang="ru-RU" sz="135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Формирование</a:t>
                      </a:r>
                      <a:r>
                        <a:rPr lang="ru-RU" sz="1350" dirty="0">
                          <a:effectLst/>
                        </a:rPr>
                        <a:t> групп педагогов, подбор образовательных маршрутов, согласование графика обучения.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976714"/>
                  </a:ext>
                </a:extLst>
              </a:tr>
              <a:tr h="406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FF0000"/>
                          </a:solidFill>
                          <a:effectLst/>
                        </a:rPr>
                        <a:t>с </a:t>
                      </a:r>
                      <a:r>
                        <a:rPr lang="ru-RU" sz="1350" b="1" dirty="0" smtClean="0">
                          <a:solidFill>
                            <a:srgbClr val="FF0000"/>
                          </a:solidFill>
                          <a:effectLst/>
                        </a:rPr>
                        <a:t>17 </a:t>
                      </a:r>
                      <a:r>
                        <a:rPr lang="ru-RU" sz="1350" b="1" dirty="0">
                          <a:solidFill>
                            <a:srgbClr val="FF0000"/>
                          </a:solidFill>
                          <a:effectLst/>
                        </a:rPr>
                        <a:t>ноября </a:t>
                      </a:r>
                      <a:endParaRPr lang="ru-RU" sz="135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по 23 декабря</a:t>
                      </a:r>
                      <a:endParaRPr lang="ru-RU" sz="135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Проведение</a:t>
                      </a:r>
                      <a:r>
                        <a:rPr lang="ru-RU" sz="1350" dirty="0">
                          <a:effectLst/>
                        </a:rPr>
                        <a:t> обучающих мероприятий по выравниванию предметно-методической компетентности педагогов, формирование планов на 2017 год.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96" marR="39296" marT="0" marB="0" anchor="ctr">
                    <a:lnT w="31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9183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5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288986"/>
            <a:ext cx="66389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5350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ДИАГНОСТИКА ДЛЯ ПРЕПОДАВАТЕЛЕЙ</a:t>
            </a:r>
          </a:p>
          <a:p>
            <a:pPr indent="895350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начальных классов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русского языка 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математики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физики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химии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информатики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биологии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истории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географии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английского языка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немецкого языка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музыки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ИЗО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ОБЖ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Физической культуры</a:t>
            </a: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технологии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6" name="Picture 2" descr="http://www.playcast.ru/uploads/2015/10/02/152900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89" y="2788083"/>
            <a:ext cx="3881786" cy="22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1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Структура диагностических материалов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4656" y="997820"/>
            <a:ext cx="5920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latin typeface="+mj-lt"/>
              </a:rPr>
              <a:t>каждое</a:t>
            </a:r>
            <a:r>
              <a:rPr lang="ru-RU" b="1" dirty="0">
                <a:latin typeface="+mj-lt"/>
              </a:rPr>
              <a:t> из заданий предполагает краткий ответ в виде числа, слова или словосочетания, нескольких чисел, последовательности цифр, которое надо записать в отведенном для этого месте и перенести в бланк №1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813" y="1292225"/>
            <a:ext cx="18408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ea typeface="Calibri" panose="020F0502020204030204" pitchFamily="34" charset="0"/>
              </a:rPr>
              <a:t>1 часть 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76682" y="1523058"/>
            <a:ext cx="39365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70337" y="1178210"/>
            <a:ext cx="0" cy="71643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04656" y="2398946"/>
            <a:ext cx="6040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latin typeface="+mj-lt"/>
              </a:rPr>
              <a:t>каждое</a:t>
            </a:r>
            <a:r>
              <a:rPr lang="ru-RU" b="1" dirty="0">
                <a:latin typeface="+mj-lt"/>
              </a:rPr>
              <a:t> из заданий требует развернутого ответа, которое следует записать в бланке №2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460499"/>
            <a:ext cx="197668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ea typeface="Calibri" panose="020F0502020204030204" pitchFamily="34" charset="0"/>
              </a:rPr>
              <a:t>2 часть 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85919" y="2677962"/>
            <a:ext cx="39365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79574" y="2333114"/>
            <a:ext cx="0" cy="71643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8204" y="3690330"/>
            <a:ext cx="40827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1600" b="1" smtClean="0">
                <a:solidFill>
                  <a:srgbClr val="666633"/>
                </a:solidFill>
                <a:ea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666633"/>
                </a:solidFill>
                <a:ea typeface="Times New Roman" panose="02020603050405020304" pitchFamily="18" charset="0"/>
              </a:rPr>
              <a:t>каждой </a:t>
            </a:r>
            <a:r>
              <a:rPr lang="ru-RU" sz="1600" b="1" dirty="0" smtClean="0">
                <a:solidFill>
                  <a:srgbClr val="666633"/>
                </a:solidFill>
                <a:ea typeface="Times New Roman" panose="02020603050405020304" pitchFamily="18" charset="0"/>
              </a:rPr>
              <a:t>части </a:t>
            </a:r>
          </a:p>
          <a:p>
            <a:pPr indent="342900">
              <a:spcAft>
                <a:spcPts val="0"/>
              </a:spcAft>
            </a:pPr>
            <a:r>
              <a:rPr lang="ru-RU" sz="1600" b="1" dirty="0" smtClean="0">
                <a:solidFill>
                  <a:srgbClr val="666633"/>
                </a:solidFill>
                <a:ea typeface="Times New Roman" panose="02020603050405020304" pitchFamily="18" charset="0"/>
              </a:rPr>
              <a:t>присутствуют </a:t>
            </a:r>
            <a:r>
              <a:rPr lang="ru-RU" sz="1600" b="1" dirty="0">
                <a:solidFill>
                  <a:srgbClr val="666633"/>
                </a:solidFill>
                <a:ea typeface="Times New Roman" panose="02020603050405020304" pitchFamily="18" charset="0"/>
              </a:rPr>
              <a:t>задания: </a:t>
            </a: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solidFill>
                  <a:srgbClr val="666633"/>
                </a:solidFill>
                <a:ea typeface="Times New Roman" panose="02020603050405020304" pitchFamily="18" charset="0"/>
              </a:rPr>
              <a:t>базового </a:t>
            </a:r>
            <a:r>
              <a:rPr lang="ru-RU" sz="1600" dirty="0" smtClean="0">
                <a:solidFill>
                  <a:srgbClr val="666633"/>
                </a:solidFill>
                <a:ea typeface="Times New Roman" panose="02020603050405020304" pitchFamily="18" charset="0"/>
              </a:rPr>
              <a:t>уровня </a:t>
            </a:r>
            <a:r>
              <a:rPr lang="ru-RU" sz="1600" dirty="0">
                <a:solidFill>
                  <a:srgbClr val="666633"/>
                </a:solidFill>
                <a:ea typeface="Times New Roman" panose="02020603050405020304" pitchFamily="18" charset="0"/>
              </a:rPr>
              <a:t>(40-45</a:t>
            </a:r>
            <a:r>
              <a:rPr lang="ru-RU" sz="1600" dirty="0" smtClean="0">
                <a:solidFill>
                  <a:srgbClr val="666633"/>
                </a:solidFill>
                <a:ea typeface="Times New Roman" panose="02020603050405020304" pitchFamily="18" charset="0"/>
              </a:rPr>
              <a:t>%); </a:t>
            </a:r>
            <a:endParaRPr lang="ru-RU" sz="1600" dirty="0">
              <a:solidFill>
                <a:srgbClr val="666633"/>
              </a:solidFill>
              <a:ea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solidFill>
                  <a:srgbClr val="666633"/>
                </a:solidFill>
                <a:ea typeface="Times New Roman" panose="02020603050405020304" pitchFamily="18" charset="0"/>
              </a:rPr>
              <a:t>повышенного уровня (до 20</a:t>
            </a:r>
            <a:r>
              <a:rPr lang="ru-RU" sz="1600" dirty="0" smtClean="0">
                <a:solidFill>
                  <a:srgbClr val="666633"/>
                </a:solidFill>
                <a:ea typeface="Times New Roman" panose="02020603050405020304" pitchFamily="18" charset="0"/>
              </a:rPr>
              <a:t>%); </a:t>
            </a:r>
            <a:endParaRPr lang="ru-RU" sz="1600" dirty="0">
              <a:solidFill>
                <a:srgbClr val="666633"/>
              </a:solidFill>
              <a:ea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solidFill>
                  <a:srgbClr val="666633"/>
                </a:solidFill>
                <a:ea typeface="Times New Roman" panose="02020603050405020304" pitchFamily="18" charset="0"/>
              </a:rPr>
              <a:t>высокого уровня (35-40%).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20948" y="3670444"/>
            <a:ext cx="3267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Задания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подобраны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с учётом задач: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- развития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единых для всех учителей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и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актуальных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согласно анализу итогов работ выпускников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универсальных учебных действий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, 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- формирования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предметных компетенций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, специфичных для каждого учебного предмета.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12287" y="3719625"/>
            <a:ext cx="2039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Задания диагностируют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сформированность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у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педагогов-предметников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ключевых УУД 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предметных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тем.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3264" y="3349986"/>
            <a:ext cx="86551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82498" y="3773388"/>
            <a:ext cx="0" cy="22025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93138" y="3690330"/>
            <a:ext cx="0" cy="22025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Единого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дня диагностики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22 октября 2016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86600" y="6517705"/>
            <a:ext cx="2057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8546" y="865173"/>
            <a:ext cx="88484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Педагоги-предметники школ в назначенное МОУО </a:t>
            </a:r>
            <a:r>
              <a:rPr lang="ru-RU" sz="1400" i="1" dirty="0" smtClean="0">
                <a:ea typeface="Times New Roman" panose="02020603050405020304" pitchFamily="18" charset="0"/>
              </a:rPr>
              <a:t>комфортное </a:t>
            </a:r>
            <a:r>
              <a:rPr lang="ru-RU" sz="1400" dirty="0">
                <a:ea typeface="Times New Roman" panose="02020603050405020304" pitchFamily="18" charset="0"/>
              </a:rPr>
              <a:t>для педагогических </a:t>
            </a:r>
            <a:r>
              <a:rPr lang="ru-RU" sz="1400" dirty="0" smtClean="0">
                <a:ea typeface="Times New Roman" panose="02020603050405020304" pitchFamily="18" charset="0"/>
              </a:rPr>
              <a:t>коллективов время одновременно </a:t>
            </a:r>
            <a:r>
              <a:rPr lang="ru-RU" sz="1400" dirty="0">
                <a:ea typeface="Times New Roman" panose="02020603050405020304" pitchFamily="18" charset="0"/>
              </a:rPr>
              <a:t>получают необходимее инструкции и приступают к выполнению на бланках ответов заданий </a:t>
            </a:r>
            <a:r>
              <a:rPr lang="ru-RU" sz="1400" dirty="0" smtClean="0">
                <a:ea typeface="Times New Roman" panose="02020603050405020304" pitchFamily="18" charset="0"/>
              </a:rPr>
              <a:t>диагностики (распечатаны накануне).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Выполнение заданий рассчитано на 3 часа, из них: </a:t>
            </a:r>
          </a:p>
          <a:p>
            <a:pPr marL="360363" lvl="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</a:rPr>
              <a:t> 15 </a:t>
            </a:r>
            <a:r>
              <a:rPr lang="ru-RU" sz="1400" dirty="0">
                <a:ea typeface="Times New Roman" panose="02020603050405020304" pitchFamily="18" charset="0"/>
              </a:rPr>
              <a:t>мин. - инструктаж и </a:t>
            </a:r>
            <a:r>
              <a:rPr lang="ru-RU" sz="1400" dirty="0" smtClean="0">
                <a:ea typeface="Times New Roman" panose="02020603050405020304" pitchFamily="18" charset="0"/>
              </a:rPr>
              <a:t>заполнение комплектов  бланков;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360363" lvl="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</a:rPr>
              <a:t> 15 </a:t>
            </a:r>
            <a:r>
              <a:rPr lang="ru-RU" sz="1400" dirty="0">
                <a:ea typeface="Times New Roman" panose="02020603050405020304" pitchFamily="18" charset="0"/>
              </a:rPr>
              <a:t>мин</a:t>
            </a:r>
            <a:r>
              <a:rPr lang="ru-RU" sz="1400" dirty="0" smtClean="0">
                <a:ea typeface="Times New Roman" panose="02020603050405020304" pitchFamily="18" charset="0"/>
              </a:rPr>
              <a:t>. - </a:t>
            </a:r>
            <a:r>
              <a:rPr lang="ru-RU" sz="1400" dirty="0">
                <a:ea typeface="Times New Roman" panose="02020603050405020304" pitchFamily="18" charset="0"/>
              </a:rPr>
              <a:t>заполнение анкеты самооценки; </a:t>
            </a:r>
          </a:p>
          <a:p>
            <a:pPr marL="360363" lvl="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400" dirty="0" smtClean="0">
                <a:ea typeface="Times New Roman" panose="02020603050405020304" pitchFamily="18" charset="0"/>
              </a:rPr>
              <a:t> 2 </a:t>
            </a:r>
            <a:r>
              <a:rPr lang="ru-RU" sz="1400" dirty="0">
                <a:ea typeface="Times New Roman" panose="02020603050405020304" pitchFamily="18" charset="0"/>
              </a:rPr>
              <a:t>ч. 30 мин. – выполнение заданий.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 startAt="3"/>
              <a:tabLst>
                <a:tab pos="228600" algn="l"/>
              </a:tabLst>
            </a:pPr>
            <a:r>
              <a:rPr lang="ru-RU" sz="1400" dirty="0" smtClean="0">
                <a:ea typeface="Times New Roman" panose="02020603050405020304" pitchFamily="18" charset="0"/>
              </a:rPr>
              <a:t>Заполненные бланки укомплектовываются ответственными работниками школы (МОУО, ММС) в разрезе предметов по </a:t>
            </a:r>
            <a:r>
              <a:rPr lang="ru-RU" sz="1400" dirty="0">
                <a:ea typeface="Times New Roman" panose="02020603050405020304" pitchFamily="18" charset="0"/>
              </a:rPr>
              <a:t>5</a:t>
            </a:r>
            <a:r>
              <a:rPr lang="ru-RU" sz="1400" dirty="0" smtClean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видам </a:t>
            </a:r>
            <a:r>
              <a:rPr lang="ru-RU" sz="1400" dirty="0" smtClean="0">
                <a:ea typeface="Times New Roman" panose="02020603050405020304" pitchFamily="18" charset="0"/>
              </a:rPr>
              <a:t>бланков: бланк </a:t>
            </a:r>
            <a:r>
              <a:rPr lang="ru-RU" sz="1400" dirty="0">
                <a:ea typeface="Times New Roman" panose="02020603050405020304" pitchFamily="18" charset="0"/>
              </a:rPr>
              <a:t>регистрации, бланк ответов №1, бланк ответов №</a:t>
            </a:r>
            <a:r>
              <a:rPr lang="ru-RU" sz="1400" dirty="0" smtClean="0">
                <a:ea typeface="Times New Roman" panose="02020603050405020304" pitchFamily="18" charset="0"/>
              </a:rPr>
              <a:t>2; анкета №1, анкета №2.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 startAt="3"/>
              <a:tabLst>
                <a:tab pos="22860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Направление работ в ЦОКО регулируется МОУО и осуществляется либо напрямую (школа – ЦОКО) либо через территориально-координационные пункты </a:t>
            </a:r>
            <a:r>
              <a:rPr lang="ru-RU" sz="1400" dirty="0" smtClean="0">
                <a:ea typeface="Times New Roman" panose="02020603050405020304" pitchFamily="18" charset="0"/>
              </a:rPr>
              <a:t>(гг</a:t>
            </a:r>
            <a:r>
              <a:rPr lang="ru-RU" sz="1400" dirty="0">
                <a:ea typeface="Times New Roman" panose="02020603050405020304" pitchFamily="18" charset="0"/>
              </a:rPr>
              <a:t>. Ишим, </a:t>
            </a:r>
            <a:r>
              <a:rPr lang="ru-RU" sz="1400" dirty="0" smtClean="0">
                <a:ea typeface="Times New Roman" panose="02020603050405020304" pitchFamily="18" charset="0"/>
              </a:rPr>
              <a:t>Тобольск, </a:t>
            </a:r>
            <a:r>
              <a:rPr lang="ru-RU" sz="1400" dirty="0">
                <a:ea typeface="Times New Roman" panose="02020603050405020304" pitchFamily="18" charset="0"/>
              </a:rPr>
              <a:t>Заводоуковск).</a:t>
            </a:r>
          </a:p>
          <a:p>
            <a:pPr marL="360363" indent="-360363" algn="just">
              <a:spcAft>
                <a:spcPts val="600"/>
              </a:spcAft>
              <a:buAutoNum type="arabicPeriod" startAt="5"/>
            </a:pPr>
            <a:r>
              <a:rPr lang="ru-RU" sz="1400" dirty="0" smtClean="0">
                <a:ea typeface="Times New Roman" panose="02020603050405020304" pitchFamily="18" charset="0"/>
              </a:rPr>
              <a:t>После </a:t>
            </a:r>
            <a:r>
              <a:rPr lang="ru-RU" sz="1400" dirty="0">
                <a:ea typeface="Times New Roman" panose="02020603050405020304" pitchFamily="18" charset="0"/>
              </a:rPr>
              <a:t>проведения в ЦОКО сканирования диагностических работ </a:t>
            </a:r>
            <a:r>
              <a:rPr lang="ru-RU" sz="1400" i="1" dirty="0">
                <a:ea typeface="Times New Roman" panose="02020603050405020304" pitchFamily="18" charset="0"/>
              </a:rPr>
              <a:t>(до 24 октября) </a:t>
            </a:r>
            <a:r>
              <a:rPr lang="ru-RU" sz="1400" dirty="0">
                <a:ea typeface="Times New Roman" panose="02020603050405020304" pitchFamily="18" charset="0"/>
              </a:rPr>
              <a:t>бланки со «свободными» ответами формируются по предметным комиссиям территорий и направляются на проверку педагогами, методистами муниципальных служб в режиме «перекрёстной» проверки </a:t>
            </a:r>
            <a:r>
              <a:rPr lang="ru-RU" sz="1400" i="1" dirty="0">
                <a:ea typeface="Times New Roman" panose="02020603050405020304" pitchFamily="18" charset="0"/>
              </a:rPr>
              <a:t>(до 28 октября). </a:t>
            </a:r>
            <a:endParaRPr lang="ru-RU" sz="1400" i="1" dirty="0" smtClean="0">
              <a:ea typeface="Times New Roman" panose="02020603050405020304" pitchFamily="18" charset="0"/>
            </a:endParaRPr>
          </a:p>
          <a:p>
            <a:pPr marL="360363" indent="-360363" algn="just">
              <a:spcAft>
                <a:spcPts val="600"/>
              </a:spcAft>
              <a:buAutoNum type="arabicPeriod" startAt="5"/>
            </a:pPr>
            <a:r>
              <a:rPr lang="ru-RU" sz="1400" dirty="0" smtClean="0">
                <a:ea typeface="Times New Roman" panose="02020603050405020304" pitchFamily="18" charset="0"/>
              </a:rPr>
              <a:t>ЦОКО </a:t>
            </a:r>
            <a:r>
              <a:rPr lang="ru-RU" sz="1400" dirty="0">
                <a:ea typeface="Times New Roman" panose="02020603050405020304" pitchFamily="18" charset="0"/>
              </a:rPr>
              <a:t>проводит все необходимые процедуры верификации, завершения обработки материалов, подведения результатов, составления анализа итогов с последующими рекомендациями по формированию групп педагогов и направляет в ДОН ТО </a:t>
            </a:r>
            <a:r>
              <a:rPr lang="ru-RU" sz="1400" i="1" dirty="0">
                <a:ea typeface="Times New Roman" panose="02020603050405020304" pitchFamily="18" charset="0"/>
              </a:rPr>
              <a:t>(не позднее </a:t>
            </a:r>
            <a:r>
              <a:rPr lang="ru-RU" sz="1400" i="1" dirty="0" smtClean="0">
                <a:ea typeface="Times New Roman" panose="02020603050405020304" pitchFamily="18" charset="0"/>
              </a:rPr>
              <a:t>15 </a:t>
            </a:r>
            <a:r>
              <a:rPr lang="ru-RU" sz="1400" i="1" dirty="0">
                <a:ea typeface="Times New Roman" panose="02020603050405020304" pitchFamily="18" charset="0"/>
              </a:rPr>
              <a:t>ноября</a:t>
            </a:r>
            <a:r>
              <a:rPr lang="ru-RU" sz="1400" i="1" dirty="0" smtClean="0">
                <a:ea typeface="Times New Roman" panose="02020603050405020304" pitchFamily="18" charset="0"/>
              </a:rPr>
              <a:t>).</a:t>
            </a:r>
          </a:p>
          <a:p>
            <a:pPr marL="360363" indent="-360363" algn="just">
              <a:spcAft>
                <a:spcPts val="600"/>
              </a:spcAft>
              <a:buAutoNum type="arabicPeriod" startAt="5"/>
            </a:pPr>
            <a:r>
              <a:rPr lang="ru-RU" sz="1400" dirty="0" smtClean="0">
                <a:ea typeface="Times New Roman" panose="02020603050405020304" pitchFamily="18" charset="0"/>
              </a:rPr>
              <a:t>ТОГИРРО </a:t>
            </a:r>
            <a:r>
              <a:rPr lang="ru-RU" sz="1400" dirty="0">
                <a:ea typeface="Times New Roman" panose="02020603050405020304" pitchFamily="18" charset="0"/>
              </a:rPr>
              <a:t>совместно с РУМО и МОУО (ММС) осуществляет подбор образовательных маршрутов, согласование графика обучения педагогов, проведение обучающих мероприятий </a:t>
            </a:r>
            <a:r>
              <a:rPr lang="ru-RU" sz="1400" i="1" dirty="0">
                <a:ea typeface="Times New Roman" panose="02020603050405020304" pitchFamily="18" charset="0"/>
              </a:rPr>
              <a:t>(до 23 декабря</a:t>
            </a:r>
            <a:r>
              <a:rPr lang="ru-RU" sz="1400" i="1" dirty="0" smtClean="0">
                <a:ea typeface="Times New Roman" panose="02020603050405020304" pitchFamily="18" charset="0"/>
              </a:rPr>
              <a:t>).</a:t>
            </a:r>
          </a:p>
          <a:p>
            <a:pPr marL="360363" indent="-360363" algn="just">
              <a:spcAft>
                <a:spcPts val="600"/>
              </a:spcAft>
              <a:buAutoNum type="arabicPeriod" startAt="5"/>
            </a:pPr>
            <a:r>
              <a:rPr lang="ru-RU" sz="1400" dirty="0" smtClean="0">
                <a:ea typeface="Times New Roman" panose="02020603050405020304" pitchFamily="18" charset="0"/>
              </a:rPr>
              <a:t>ДОН </a:t>
            </a:r>
            <a:r>
              <a:rPr lang="ru-RU" sz="1400" dirty="0">
                <a:ea typeface="Times New Roman" panose="02020603050405020304" pitchFamily="18" charset="0"/>
              </a:rPr>
              <a:t>ТО проводит организационные мероприятия по формированию </a:t>
            </a:r>
            <a:r>
              <a:rPr lang="ru-RU" sz="1400" dirty="0" smtClean="0">
                <a:ea typeface="Times New Roman" panose="02020603050405020304" pitchFamily="18" charset="0"/>
              </a:rPr>
              <a:t>Методического абонемента, </a:t>
            </a:r>
            <a:r>
              <a:rPr lang="ru-RU" sz="1400" dirty="0">
                <a:ea typeface="Times New Roman" panose="02020603050405020304" pitchFamily="18" charset="0"/>
              </a:rPr>
              <a:t>а также продолжения работы по повышению квалификации отдельных педагогов (групп педагогов) на основе результатов диагностики и актуальных потребностей школ </a:t>
            </a:r>
            <a:r>
              <a:rPr lang="ru-RU" sz="1400" i="1" dirty="0">
                <a:ea typeface="Times New Roman" panose="02020603050405020304" pitchFamily="18" charset="0"/>
              </a:rPr>
              <a:t>(до 30 декабря</a:t>
            </a:r>
            <a:r>
              <a:rPr lang="ru-RU" sz="1400" dirty="0"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89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B640-7508-4A44-ABBE-2A2069F798C4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2874" y="-41442"/>
            <a:ext cx="8212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  <a:latin typeface="Arial" panose="020B0604020202020204" pitchFamily="34" charset="0"/>
              </a:rPr>
              <a:t>Содержание индивидуального комплекта участника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858" y="438151"/>
            <a:ext cx="1885542" cy="2482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. Показатели результативности педагогической деятельности учителя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17" y="567744"/>
            <a:ext cx="2388792" cy="2324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18" y="604700"/>
            <a:ext cx="1566082" cy="22604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1053" y="3214688"/>
            <a:ext cx="1843671" cy="270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rgbClr val="002060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002060"/>
                </a:solidFill>
              </a:rPr>
              <a:t>II</a:t>
            </a:r>
            <a:r>
              <a:rPr lang="ru-RU" b="1" cap="all" dirty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Показатели предметно-методической (ПМ) компетентности учителя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656" y="604701"/>
            <a:ext cx="1647825" cy="2307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86650" y="1494865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ЧЕРНОВИК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9497" y="438151"/>
            <a:ext cx="13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АНКЕТА №1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38876" y="3250543"/>
            <a:ext cx="13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АНКЕТА №2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15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8" y="3347044"/>
            <a:ext cx="3404113" cy="24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E:\Презентации\2009\Картинки\Бланки ЕГЭ 2009 проект5_штрихкоды_2-до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25" y="3250544"/>
            <a:ext cx="2745325" cy="15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46" y="567744"/>
            <a:ext cx="1657572" cy="23812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960867" y="4246294"/>
            <a:ext cx="2554483" cy="2271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28424" y="4375765"/>
            <a:ext cx="216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ДОПОЛНИТЕЛЬНЫЙ</a:t>
            </a:r>
          </a:p>
          <a:p>
            <a:r>
              <a:rPr lang="ru-RU" dirty="0" smtClean="0"/>
              <a:t>Бланк ответов №2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628900" y="484738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КИМ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E:\Презентации\2009\Картинки\Бланки ЕГЭ 2009 проект5_штрихкоды_2-д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525"/>
          <a:stretch>
            <a:fillRect/>
          </a:stretch>
        </p:blipFill>
        <p:spPr bwMode="auto">
          <a:xfrm>
            <a:off x="107950" y="188913"/>
            <a:ext cx="77025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0" descr="E:\мониторинг\Бланки ЕГЭ\2009\Бланки ЕГЭ\Бланки\Картинки\В инструкцию\Бланки ЕГЭ 2009 проект5_штрихкоды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1"/>
          <a:stretch>
            <a:fillRect/>
          </a:stretch>
        </p:blipFill>
        <p:spPr bwMode="auto">
          <a:xfrm>
            <a:off x="2195513" y="2997200"/>
            <a:ext cx="67833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с вырезом 6"/>
          <p:cNvSpPr/>
          <p:nvPr/>
        </p:nvSpPr>
        <p:spPr>
          <a:xfrm rot="7319878">
            <a:off x="3716343" y="2364369"/>
            <a:ext cx="3255370" cy="41000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4067175" y="1773238"/>
            <a:ext cx="38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6775" y="519844"/>
            <a:ext cx="2480503" cy="884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50252" y="790367"/>
            <a:ext cx="1952625" cy="380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2583616019142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175" y="3883975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2 5 8  3  6 1 6 0 1 9 1 4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73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иагностика дефицитов предметной компетентности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педагогического коллектива школы</a:t>
            </a:r>
            <a:endParaRPr lang="ru-RU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6001" y="1357462"/>
            <a:ext cx="6786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. Показатели результативности педагогической деятельности учителя</a:t>
            </a:r>
            <a:endParaRPr lang="ru-RU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1937"/>
              </p:ext>
            </p:extLst>
          </p:nvPr>
        </p:nvGraphicFramePr>
        <p:xfrm>
          <a:off x="248660" y="1696016"/>
          <a:ext cx="8646679" cy="50896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7935">
                  <a:extLst>
                    <a:ext uri="{9D8B030D-6E8A-4147-A177-3AD203B41FA5}">
                      <a16:colId xmlns="" xmlns:a16="http://schemas.microsoft.com/office/drawing/2014/main" val="3279975907"/>
                    </a:ext>
                  </a:extLst>
                </a:gridCol>
                <a:gridCol w="3885203">
                  <a:extLst>
                    <a:ext uri="{9D8B030D-6E8A-4147-A177-3AD203B41FA5}">
                      <a16:colId xmlns="" xmlns:a16="http://schemas.microsoft.com/office/drawing/2014/main" val="830617046"/>
                    </a:ext>
                  </a:extLst>
                </a:gridCol>
                <a:gridCol w="3496866">
                  <a:extLst>
                    <a:ext uri="{9D8B030D-6E8A-4147-A177-3AD203B41FA5}">
                      <a16:colId xmlns="" xmlns:a16="http://schemas.microsoft.com/office/drawing/2014/main" val="262834274"/>
                    </a:ext>
                  </a:extLst>
                </a:gridCol>
                <a:gridCol w="776675">
                  <a:extLst>
                    <a:ext uri="{9D8B030D-6E8A-4147-A177-3AD203B41FA5}">
                      <a16:colId xmlns="" xmlns:a16="http://schemas.microsoft.com/office/drawing/2014/main" val="2134411553"/>
                    </a:ext>
                  </a:extLst>
                </a:gridCol>
              </a:tblGrid>
              <a:tr h="466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Формат оценки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4283891"/>
                  </a:ext>
                </a:extLst>
              </a:tr>
              <a:tr h="54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Общая успеваемость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более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99% - 3 б.; 95-99% - 1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менее 95% - 0 б.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78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0023667"/>
                  </a:ext>
                </a:extLst>
              </a:tr>
              <a:tr h="54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Качественная успеваемость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более 50% - 5 б.; от 40 до 50% - 3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от 35 до 40% - 1 б.; менее 35% - 0 б.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78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6114868"/>
                  </a:ext>
                </a:extLst>
              </a:tr>
              <a:tr h="82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Участие школьников в предметных олимпиадах различного уровня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нет – 0 б.; - всероссийский  – 6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 областной  – 3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 муниципальный – 1 б.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2921220"/>
                  </a:ext>
                </a:extLst>
              </a:tr>
              <a:tr h="82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Наличие призовых мест (1-3) на предметных олимпиадах различного уровня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нет – 0 б.; - всероссийский – 6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 областной – 3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 муниципальный – 1 б.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7272841"/>
                  </a:ext>
                </a:extLst>
              </a:tr>
              <a:tr h="54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Процент учащихся, вовлеченных во внеурочную деятельность по предмету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нет – 0 б.; до 35% - 1 б.;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35 - 50% - 3 б.; свыше 50% - 5 б.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5530715"/>
                  </a:ext>
                </a:extLst>
              </a:tr>
              <a:tr h="54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6.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Обучение на курсах повышения квалификации за последние 3 года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да – 1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нет – 0 б.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9395141"/>
                  </a:ext>
                </a:extLst>
              </a:tr>
              <a:tr h="54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7.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Наличие квалификационной категории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в/к – 3 б.;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кат. – 2 б.;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соответствие – 1 б.; нет – 0 б.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4447336"/>
                  </a:ext>
                </a:extLst>
              </a:tr>
              <a:tr h="263271">
                <a:tc gridSpan="3">
                  <a:txBody>
                    <a:bodyPr/>
                    <a:lstStyle/>
                    <a:p>
                      <a:pPr marL="539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Итого: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453302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9951" y="593294"/>
            <a:ext cx="421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ЗАПОЛНЯЕТСЯ ЗАРАНЕЕ ДО 22.10.2016 Г,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4454" y="834029"/>
            <a:ext cx="13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АНКЕТА №1</a:t>
            </a: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иагностика дефицитов предметной компетентности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педагогического коллектива школы</a:t>
            </a:r>
            <a:endParaRPr lang="ru-RU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6002" y="1254103"/>
            <a:ext cx="7684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II. Показатели предметно-методической (ПМ) компетентности учителя</a:t>
            </a:r>
            <a:endParaRPr lang="ru-RU" sz="14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66002" y="1606007"/>
          <a:ext cx="8299307" cy="3113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89917">
                  <a:extLst>
                    <a:ext uri="{9D8B030D-6E8A-4147-A177-3AD203B41FA5}">
                      <a16:colId xmlns="" xmlns:a16="http://schemas.microsoft.com/office/drawing/2014/main" val="3796186131"/>
                    </a:ext>
                  </a:extLst>
                </a:gridCol>
                <a:gridCol w="5490682">
                  <a:extLst>
                    <a:ext uri="{9D8B030D-6E8A-4147-A177-3AD203B41FA5}">
                      <a16:colId xmlns="" xmlns:a16="http://schemas.microsoft.com/office/drawing/2014/main" val="2444450457"/>
                    </a:ext>
                  </a:extLst>
                </a:gridCol>
                <a:gridCol w="1586847">
                  <a:extLst>
                    <a:ext uri="{9D8B030D-6E8A-4147-A177-3AD203B41FA5}">
                      <a16:colId xmlns="" xmlns:a16="http://schemas.microsoft.com/office/drawing/2014/main" val="3278820366"/>
                    </a:ext>
                  </a:extLst>
                </a:gridCol>
                <a:gridCol w="731861">
                  <a:extLst>
                    <a:ext uri="{9D8B030D-6E8A-4147-A177-3AD203B41FA5}">
                      <a16:colId xmlns="" xmlns:a16="http://schemas.microsoft.com/office/drawing/2014/main" val="579125660"/>
                    </a:ext>
                  </a:extLst>
                </a:gridCol>
              </a:tblGrid>
              <a:tr h="34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Формат оценки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9655477"/>
                  </a:ext>
                </a:extLst>
              </a:tr>
              <a:tr h="50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Владею методикой преподавания (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ориентируюсь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 разнообразии и целевой направленности методов и приемов обучения, формах организации обучения)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1 до 5 баллов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5225615"/>
                  </a:ext>
                </a:extLst>
              </a:tr>
              <a:tr h="50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Системно использую в своей деятельности современные педагогические технологии продуктивного, дифференцированного, развивающего обучения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1 до 5 баллов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9302577"/>
                  </a:ext>
                </a:extLst>
              </a:tr>
              <a:tr h="50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Постоянно применяю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здоровьесберегающие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технологии в практической деятельности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1 до 5 баллов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4002321"/>
                  </a:ext>
                </a:extLst>
              </a:tr>
              <a:tr h="50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Системно реализую приемы педагогической техники при формировании ключевых компетенций учащихся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1 до 5 баллов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3030539"/>
                  </a:ext>
                </a:extLst>
              </a:tr>
              <a:tr h="244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5.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Устанавливаю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межпредметные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и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внутрипредметные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связи в процессе обучения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1 до 5 баллов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5310813"/>
                  </a:ext>
                </a:extLst>
              </a:tr>
              <a:tr h="244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6.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Системно организую самостоятельную работу на уроке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1 до 5 баллов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980515"/>
                  </a:ext>
                </a:extLst>
              </a:tr>
              <a:tr h="25515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Итого: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4696925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28073" y="4696218"/>
            <a:ext cx="7684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III. Показатели выполнения практических заданий по предметам БУП</a:t>
            </a:r>
            <a:endParaRPr lang="ru-RU" sz="1400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69455" y="5031231"/>
          <a:ext cx="8395853" cy="12740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68851">
                  <a:extLst>
                    <a:ext uri="{9D8B030D-6E8A-4147-A177-3AD203B41FA5}">
                      <a16:colId xmlns="" xmlns:a16="http://schemas.microsoft.com/office/drawing/2014/main" val="1134572392"/>
                    </a:ext>
                  </a:extLst>
                </a:gridCol>
                <a:gridCol w="5271730">
                  <a:extLst>
                    <a:ext uri="{9D8B030D-6E8A-4147-A177-3AD203B41FA5}">
                      <a16:colId xmlns="" xmlns:a16="http://schemas.microsoft.com/office/drawing/2014/main" val="2375671880"/>
                    </a:ext>
                  </a:extLst>
                </a:gridCol>
                <a:gridCol w="2355272">
                  <a:extLst>
                    <a:ext uri="{9D8B030D-6E8A-4147-A177-3AD203B41FA5}">
                      <a16:colId xmlns="" xmlns:a16="http://schemas.microsoft.com/office/drawing/2014/main" val="3479315772"/>
                    </a:ext>
                  </a:extLst>
                </a:gridCol>
              </a:tblGrid>
              <a:tr h="424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Суммарный балл выполнения заданий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Балл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1657760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ниже 50 баллов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 баллов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4484031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50 до 70 баллов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 баллов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2950003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70 до 90 баллов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 баллов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7094000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от 90 баллов и более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 баллов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75328839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3911" y="6431971"/>
            <a:ext cx="3252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</a:rPr>
              <a:t>Всего: ____________________________ 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8778875" y="6502401"/>
            <a:ext cx="245052" cy="2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3</a:t>
            </a:r>
            <a:endParaRPr lang="ru-RU" alt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847725"/>
            <a:ext cx="423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Заполняется 22.10.2016г. С 10-00час.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516" y="959525"/>
            <a:ext cx="13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АНКЕТА №2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1438</Words>
  <Application>Microsoft Office PowerPoint</Application>
  <PresentationFormat>Экран (4:3)</PresentationFormat>
  <Paragraphs>257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и проведение ДИАГНОСТИКИ 1.Назначить ответственного за организацию и проведение диагностики в МОУ СОШ; 2. Ответственный получает материалы диагностики в эл. виде 20.10.2016г.; 3. ответственный распечатывает комплекты для участников из расчета : количество педагогов по предмету + 1 резервный к-т; 4. АНКЕТА №1 заполняется участниками до 22.10.2016г.; 5.ответственный распределяет участников по аудиториям (ин. яз с аудированием); 6*. Ответственный собирает материалы диагностики  и отправляет в ОУО, ОУО отправляют в ТКП либо в ЦОКО; 7. после получения результатов методическими службами готовится статистико-аналитический отчет. 6*. ОО г. ТЮМЕНИ и Тюменского района отправляют материалы в ЦОКО 22.10.2016г. До 17-00 час; 6*.ОО др. территорий отправляют материалы в ОУО, ОУО в ТКП 22.10.2016г. 6*. ТКП доставляют материалы 24.10.2016г. До 12-00 час.</vt:lpstr>
      <vt:lpstr>Презентация PowerPoint</vt:lpstr>
      <vt:lpstr>ПРОВЕРКА письменной части</vt:lpstr>
      <vt:lpstr>     НЕОБХОДИМО ПОМНИТЬ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Шилков Михаил Александрович</dc:creator>
  <cp:lastModifiedBy>Тамара А. Андриянова</cp:lastModifiedBy>
  <cp:revision>100</cp:revision>
  <dcterms:created xsi:type="dcterms:W3CDTF">2016-09-27T11:28:17Z</dcterms:created>
  <dcterms:modified xsi:type="dcterms:W3CDTF">2016-10-18T09:13:50Z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1549426014</vt:i4>
  </property>
  <property fmtid="{D5CDD505-2E9C-101B-9397-08002B2CF9AE}" pid="3" name="_NewReviewCycle">
    <vt:lpwstr/>
  </property>
  <property fmtid="{D5CDD505-2E9C-101B-9397-08002B2CF9AE}" pid="4" name="_EmailSubject">
    <vt:lpwstr>Отправка: к слайдам по диагностике</vt:lpwstr>
  </property>
  <property fmtid="{D5CDD505-2E9C-101B-9397-08002B2CF9AE}" pid="5" name="_AuthorEmail">
    <vt:lpwstr>ShilkovMA@72to.ru</vt:lpwstr>
  </property>
  <property fmtid="{D5CDD505-2E9C-101B-9397-08002B2CF9AE}" pid="6" name="_AuthorEmailDisplayName">
    <vt:lpwstr>Шилков Михаил Александрович</vt:lpwstr>
  </property>
</Properties>
</file>