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72" r:id="rId4"/>
    <p:sldId id="273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71" r:id="rId13"/>
    <p:sldId id="262" r:id="rId14"/>
    <p:sldId id="263" r:id="rId15"/>
    <p:sldId id="265" r:id="rId16"/>
    <p:sldId id="266" r:id="rId17"/>
    <p:sldId id="267" r:id="rId18"/>
    <p:sldId id="268" r:id="rId19"/>
    <p:sldId id="270" r:id="rId20"/>
    <p:sldId id="290" r:id="rId21"/>
    <p:sldId id="289" r:id="rId22"/>
    <p:sldId id="291" r:id="rId23"/>
    <p:sldId id="292" r:id="rId24"/>
    <p:sldId id="283" r:id="rId25"/>
    <p:sldId id="284" r:id="rId26"/>
    <p:sldId id="285" r:id="rId27"/>
    <p:sldId id="288" r:id="rId28"/>
    <p:sldId id="286" r:id="rId29"/>
    <p:sldId id="287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3EC6"/>
    <a:srgbClr val="181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717" autoAdjust="0"/>
  </p:normalViewPr>
  <p:slideViewPr>
    <p:cSldViewPr showGuide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9C476-5E37-4AE3-AC48-A0E05B038F7B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B278C-62AD-4391-9CEC-21E3206D4D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&#1050;&#1088;&#1072;&#1089;&#1085;&#1072;&#1103;%20&#1082;&#1085;&#1080;&#1075;&#1072;\&#1050;&#1085;&#1080;&#1075;&#1072;%20&#1085;&#1086;&#1074;.av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652" y="675458"/>
            <a:ext cx="8478836" cy="4193702"/>
          </a:xfrm>
          <a:prstGeom prst="rect">
            <a:avLst/>
          </a:prstGeom>
        </p:spPr>
      </p:pic>
      <p:pic>
        <p:nvPicPr>
          <p:cNvPr id="16392" name="Picture 8" descr="http://2.bp.blogspot.com/-ygILUanBRw8/UVcGb9ukblI/AAAAAAAAEU4/weXtVsKfEIk/s1600/dram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97152"/>
            <a:ext cx="2566802" cy="20461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00100" y="1484273"/>
            <a:ext cx="7358114" cy="42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Разделы программы:</a:t>
            </a:r>
          </a:p>
          <a:p>
            <a:pPr algn="ctr">
              <a:lnSpc>
                <a:spcPct val="150000"/>
              </a:lnSpc>
            </a:pPr>
            <a:endParaRPr lang="ru-RU" sz="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«Мы играем –   мы мечтаем!»</a:t>
            </a:r>
            <a:endParaRPr lang="ru-RU" sz="3200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Театр. Театральные профессии</a:t>
            </a:r>
            <a:endParaRPr lang="ru-RU" sz="3200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Основы актёрского мастерства </a:t>
            </a:r>
            <a:endParaRPr lang="ru-RU" sz="3200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Просмотр спектаклей в театрах </a:t>
            </a:r>
          </a:p>
          <a:p>
            <a:pPr>
              <a:lnSpc>
                <a:spcPct val="120000"/>
              </a:lnSpc>
            </a:pPr>
            <a:r>
              <a:rPr lang="ru-RU" sz="3200" b="1" dirty="0" smtClean="0"/>
              <a:t>    города, экскурсия   в театр </a:t>
            </a:r>
            <a:endParaRPr lang="ru-RU" sz="3200" dirty="0" smtClean="0"/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Наш театр</a:t>
            </a:r>
            <a:r>
              <a:rPr kumimoji="0" lang="ru-RU" sz="25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2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00100" y="1571612"/>
            <a:ext cx="7358114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каждого занятия включает игры на развитие внимания и воображения:</a:t>
            </a:r>
          </a:p>
          <a:p>
            <a:pPr algn="ctr"/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Картинки из спичек</a:t>
            </a:r>
            <a:endParaRPr lang="ru-RU" sz="3200" dirty="0" smtClean="0"/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Нарисую у тебя на спине…</a:t>
            </a:r>
            <a:endParaRPr lang="ru-RU" sz="3200" dirty="0" smtClean="0"/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Рисунки на заборе</a:t>
            </a:r>
            <a:endParaRPr lang="ru-RU" sz="3200" dirty="0" smtClean="0"/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Цирковая афиша 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3200" b="1" dirty="0" smtClean="0"/>
              <a:t>Роботы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119308"/>
            <a:ext cx="7119540" cy="331008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629637"/>
            <a:ext cx="7358114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развитие речи: дикции, артикуляции, дыхания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0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724" y="2857496"/>
            <a:ext cx="8472740" cy="335758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629637"/>
            <a:ext cx="7358114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развитие речи: дикции, артикуляции, дыхания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0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630" y="2977572"/>
            <a:ext cx="8472740" cy="345182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629637"/>
            <a:ext cx="7358114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развитие речи: дикции, артикуляции, дыхания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0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2571744"/>
            <a:ext cx="8472740" cy="422522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28662" y="1558199"/>
            <a:ext cx="7358114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развитие речи: дикции, артикуляции, дыхания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652" y="675458"/>
            <a:ext cx="8478836" cy="4193702"/>
          </a:xfrm>
          <a:prstGeom prst="rect">
            <a:avLst/>
          </a:prstGeom>
        </p:spPr>
      </p:pic>
      <p:pic>
        <p:nvPicPr>
          <p:cNvPr id="16392" name="Picture 8" descr="http://2.bp.blogspot.com/-ygILUanBRw8/UVcGb9ukblI/AAAAAAAAEU4/weXtVsKfEIk/s1600/dram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97152"/>
            <a:ext cx="2566802" cy="20461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нига нов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3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944" t="9534" r="15938" b="12767"/>
          <a:stretch>
            <a:fillRect/>
          </a:stretch>
        </p:blipFill>
        <p:spPr bwMode="auto">
          <a:xfrm>
            <a:off x="0" y="495520"/>
            <a:ext cx="9143999" cy="586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лилиния 2"/>
          <p:cNvSpPr/>
          <p:nvPr/>
        </p:nvSpPr>
        <p:spPr>
          <a:xfrm>
            <a:off x="3574473" y="969818"/>
            <a:ext cx="1607127" cy="4816764"/>
          </a:xfrm>
          <a:custGeom>
            <a:avLst/>
            <a:gdLst>
              <a:gd name="connsiteX0" fmla="*/ 0 w 1607127"/>
              <a:gd name="connsiteY0" fmla="*/ 0 h 4816764"/>
              <a:gd name="connsiteX1" fmla="*/ 401782 w 1607127"/>
              <a:gd name="connsiteY1" fmla="*/ 152400 h 4816764"/>
              <a:gd name="connsiteX2" fmla="*/ 665018 w 1607127"/>
              <a:gd name="connsiteY2" fmla="*/ 900546 h 4816764"/>
              <a:gd name="connsiteX3" fmla="*/ 928254 w 1607127"/>
              <a:gd name="connsiteY3" fmla="*/ 1676400 h 4816764"/>
              <a:gd name="connsiteX4" fmla="*/ 872836 w 1607127"/>
              <a:gd name="connsiteY4" fmla="*/ 3131127 h 4816764"/>
              <a:gd name="connsiteX5" fmla="*/ 942109 w 1607127"/>
              <a:gd name="connsiteY5" fmla="*/ 4294909 h 4816764"/>
              <a:gd name="connsiteX6" fmla="*/ 1136072 w 1607127"/>
              <a:gd name="connsiteY6" fmla="*/ 4738255 h 4816764"/>
              <a:gd name="connsiteX7" fmla="*/ 1607127 w 1607127"/>
              <a:gd name="connsiteY7" fmla="*/ 4765964 h 4816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7127" h="4816764">
                <a:moveTo>
                  <a:pt x="0" y="0"/>
                </a:moveTo>
                <a:cubicBezTo>
                  <a:pt x="145473" y="1154"/>
                  <a:pt x="290946" y="2309"/>
                  <a:pt x="401782" y="152400"/>
                </a:cubicBezTo>
                <a:cubicBezTo>
                  <a:pt x="512618" y="302491"/>
                  <a:pt x="577273" y="646546"/>
                  <a:pt x="665018" y="900546"/>
                </a:cubicBezTo>
                <a:cubicBezTo>
                  <a:pt x="752763" y="1154546"/>
                  <a:pt x="893618" y="1304637"/>
                  <a:pt x="928254" y="1676400"/>
                </a:cubicBezTo>
                <a:cubicBezTo>
                  <a:pt x="962890" y="2048163"/>
                  <a:pt x="870527" y="2694709"/>
                  <a:pt x="872836" y="3131127"/>
                </a:cubicBezTo>
                <a:cubicBezTo>
                  <a:pt x="875145" y="3567545"/>
                  <a:pt x="898236" y="4027054"/>
                  <a:pt x="942109" y="4294909"/>
                </a:cubicBezTo>
                <a:cubicBezTo>
                  <a:pt x="985982" y="4562764"/>
                  <a:pt x="1025236" y="4659746"/>
                  <a:pt x="1136072" y="4738255"/>
                </a:cubicBezTo>
                <a:cubicBezTo>
                  <a:pt x="1246908" y="4816764"/>
                  <a:pt x="1427017" y="4791364"/>
                  <a:pt x="1607127" y="4765964"/>
                </a:cubicBezTo>
              </a:path>
            </a:pathLst>
          </a:custGeom>
          <a:ln w="25400"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602182" y="1528618"/>
            <a:ext cx="1149927" cy="2692400"/>
          </a:xfrm>
          <a:custGeom>
            <a:avLst/>
            <a:gdLst>
              <a:gd name="connsiteX0" fmla="*/ 0 w 1149927"/>
              <a:gd name="connsiteY0" fmla="*/ 64655 h 2692400"/>
              <a:gd name="connsiteX1" fmla="*/ 415636 w 1149927"/>
              <a:gd name="connsiteY1" fmla="*/ 106218 h 2692400"/>
              <a:gd name="connsiteX2" fmla="*/ 886691 w 1149927"/>
              <a:gd name="connsiteY2" fmla="*/ 701964 h 2692400"/>
              <a:gd name="connsiteX3" fmla="*/ 720436 w 1149927"/>
              <a:gd name="connsiteY3" fmla="*/ 2364509 h 2692400"/>
              <a:gd name="connsiteX4" fmla="*/ 1149927 w 1149927"/>
              <a:gd name="connsiteY4" fmla="*/ 2669309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927" h="2692400">
                <a:moveTo>
                  <a:pt x="0" y="64655"/>
                </a:moveTo>
                <a:cubicBezTo>
                  <a:pt x="133927" y="32327"/>
                  <a:pt x="267854" y="0"/>
                  <a:pt x="415636" y="106218"/>
                </a:cubicBezTo>
                <a:cubicBezTo>
                  <a:pt x="563418" y="212436"/>
                  <a:pt x="835891" y="325582"/>
                  <a:pt x="886691" y="701964"/>
                </a:cubicBezTo>
                <a:cubicBezTo>
                  <a:pt x="937491" y="1078346"/>
                  <a:pt x="676563" y="2036618"/>
                  <a:pt x="720436" y="2364509"/>
                </a:cubicBezTo>
                <a:cubicBezTo>
                  <a:pt x="764309" y="2692400"/>
                  <a:pt x="957118" y="2680854"/>
                  <a:pt x="1149927" y="2669309"/>
                </a:cubicBezTo>
              </a:path>
            </a:pathLst>
          </a:custGeom>
          <a:ln w="25400">
            <a:headEnd type="diamond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60618" y="2161309"/>
            <a:ext cx="1163782" cy="877455"/>
          </a:xfrm>
          <a:custGeom>
            <a:avLst/>
            <a:gdLst>
              <a:gd name="connsiteX0" fmla="*/ 0 w 1163782"/>
              <a:gd name="connsiteY0" fmla="*/ 27709 h 877455"/>
              <a:gd name="connsiteX1" fmla="*/ 554182 w 1163782"/>
              <a:gd name="connsiteY1" fmla="*/ 55418 h 877455"/>
              <a:gd name="connsiteX2" fmla="*/ 1011382 w 1163782"/>
              <a:gd name="connsiteY2" fmla="*/ 360218 h 877455"/>
              <a:gd name="connsiteX3" fmla="*/ 1025237 w 1163782"/>
              <a:gd name="connsiteY3" fmla="*/ 803564 h 877455"/>
              <a:gd name="connsiteX4" fmla="*/ 1163782 w 1163782"/>
              <a:gd name="connsiteY4" fmla="*/ 803564 h 87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2" h="877455">
                <a:moveTo>
                  <a:pt x="0" y="27709"/>
                </a:moveTo>
                <a:cubicBezTo>
                  <a:pt x="192809" y="13854"/>
                  <a:pt x="385618" y="0"/>
                  <a:pt x="554182" y="55418"/>
                </a:cubicBezTo>
                <a:cubicBezTo>
                  <a:pt x="722746" y="110836"/>
                  <a:pt x="932873" y="235527"/>
                  <a:pt x="1011382" y="360218"/>
                </a:cubicBezTo>
                <a:cubicBezTo>
                  <a:pt x="1089891" y="484909"/>
                  <a:pt x="999837" y="729673"/>
                  <a:pt x="1025237" y="803564"/>
                </a:cubicBezTo>
                <a:cubicBezTo>
                  <a:pt x="1050637" y="877455"/>
                  <a:pt x="1107209" y="840509"/>
                  <a:pt x="1163782" y="803564"/>
                </a:cubicBezTo>
              </a:path>
            </a:pathLst>
          </a:custGeom>
          <a:ln w="25400">
            <a:headEnd type="diamond" w="med" len="med"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378036" y="2078182"/>
            <a:ext cx="374073" cy="678873"/>
          </a:xfrm>
          <a:custGeom>
            <a:avLst/>
            <a:gdLst>
              <a:gd name="connsiteX0" fmla="*/ 0 w 374073"/>
              <a:gd name="connsiteY0" fmla="*/ 678873 h 678873"/>
              <a:gd name="connsiteX1" fmla="*/ 374073 w 374073"/>
              <a:gd name="connsiteY1" fmla="*/ 0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4073" h="678873">
                <a:moveTo>
                  <a:pt x="0" y="678873"/>
                </a:moveTo>
                <a:lnTo>
                  <a:pt x="374073" y="0"/>
                </a:lnTo>
              </a:path>
            </a:pathLst>
          </a:custGeom>
          <a:ln w="25400">
            <a:solidFill>
              <a:srgbClr val="C33EC6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017818" y="3297382"/>
            <a:ext cx="692727" cy="2161309"/>
          </a:xfrm>
          <a:custGeom>
            <a:avLst/>
            <a:gdLst>
              <a:gd name="connsiteX0" fmla="*/ 0 w 692727"/>
              <a:gd name="connsiteY0" fmla="*/ 0 h 2161309"/>
              <a:gd name="connsiteX1" fmla="*/ 290946 w 692727"/>
              <a:gd name="connsiteY1" fmla="*/ 221673 h 2161309"/>
              <a:gd name="connsiteX2" fmla="*/ 346364 w 692727"/>
              <a:gd name="connsiteY2" fmla="*/ 1316182 h 2161309"/>
              <a:gd name="connsiteX3" fmla="*/ 387927 w 692727"/>
              <a:gd name="connsiteY3" fmla="*/ 2036618 h 2161309"/>
              <a:gd name="connsiteX4" fmla="*/ 692727 w 692727"/>
              <a:gd name="connsiteY4" fmla="*/ 2064327 h 216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27" h="2161309">
                <a:moveTo>
                  <a:pt x="0" y="0"/>
                </a:moveTo>
                <a:cubicBezTo>
                  <a:pt x="116609" y="1154"/>
                  <a:pt x="233219" y="2309"/>
                  <a:pt x="290946" y="221673"/>
                </a:cubicBezTo>
                <a:cubicBezTo>
                  <a:pt x="348673" y="441037"/>
                  <a:pt x="330201" y="1013691"/>
                  <a:pt x="346364" y="1316182"/>
                </a:cubicBezTo>
                <a:cubicBezTo>
                  <a:pt x="362527" y="1618673"/>
                  <a:pt x="330200" y="1911927"/>
                  <a:pt x="387927" y="2036618"/>
                </a:cubicBezTo>
                <a:cubicBezTo>
                  <a:pt x="445654" y="2161309"/>
                  <a:pt x="569190" y="2112818"/>
                  <a:pt x="692727" y="2064327"/>
                </a:cubicBezTo>
              </a:path>
            </a:pathLst>
          </a:custGeom>
          <a:ln w="25400">
            <a:solidFill>
              <a:schemeClr val="accent4">
                <a:lumMod val="60000"/>
                <a:lumOff val="40000"/>
              </a:schemeClr>
            </a:solidFill>
            <a:headEnd type="diamond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810000" y="845127"/>
            <a:ext cx="1357745" cy="3253510"/>
          </a:xfrm>
          <a:custGeom>
            <a:avLst/>
            <a:gdLst>
              <a:gd name="connsiteX0" fmla="*/ 0 w 1357745"/>
              <a:gd name="connsiteY0" fmla="*/ 3075709 h 3253510"/>
              <a:gd name="connsiteX1" fmla="*/ 374073 w 1357745"/>
              <a:gd name="connsiteY1" fmla="*/ 3006437 h 3253510"/>
              <a:gd name="connsiteX2" fmla="*/ 872836 w 1357745"/>
              <a:gd name="connsiteY2" fmla="*/ 1593273 h 3253510"/>
              <a:gd name="connsiteX3" fmla="*/ 540327 w 1357745"/>
              <a:gd name="connsiteY3" fmla="*/ 734291 h 3253510"/>
              <a:gd name="connsiteX4" fmla="*/ 748145 w 1357745"/>
              <a:gd name="connsiteY4" fmla="*/ 221673 h 3253510"/>
              <a:gd name="connsiteX5" fmla="*/ 1357745 w 1357745"/>
              <a:gd name="connsiteY5" fmla="*/ 0 h 325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7745" h="3253510">
                <a:moveTo>
                  <a:pt x="0" y="3075709"/>
                </a:moveTo>
                <a:cubicBezTo>
                  <a:pt x="114300" y="3164609"/>
                  <a:pt x="228600" y="3253510"/>
                  <a:pt x="374073" y="3006437"/>
                </a:cubicBezTo>
                <a:cubicBezTo>
                  <a:pt x="519546" y="2759364"/>
                  <a:pt x="845127" y="1971964"/>
                  <a:pt x="872836" y="1593273"/>
                </a:cubicBezTo>
                <a:cubicBezTo>
                  <a:pt x="900545" y="1214582"/>
                  <a:pt x="561109" y="962891"/>
                  <a:pt x="540327" y="734291"/>
                </a:cubicBezTo>
                <a:cubicBezTo>
                  <a:pt x="519545" y="505691"/>
                  <a:pt x="611909" y="344055"/>
                  <a:pt x="748145" y="221673"/>
                </a:cubicBezTo>
                <a:cubicBezTo>
                  <a:pt x="884381" y="99291"/>
                  <a:pt x="1121063" y="49645"/>
                  <a:pt x="1357745" y="0"/>
                </a:cubicBezTo>
              </a:path>
            </a:pathLst>
          </a:custGeom>
          <a:ln w="25400">
            <a:solidFill>
              <a:schemeClr val="accent4">
                <a:lumMod val="7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352800" y="1533236"/>
            <a:ext cx="1362363" cy="2964873"/>
          </a:xfrm>
          <a:custGeom>
            <a:avLst/>
            <a:gdLst>
              <a:gd name="connsiteX0" fmla="*/ 0 w 1362363"/>
              <a:gd name="connsiteY0" fmla="*/ 2927928 h 2964873"/>
              <a:gd name="connsiteX1" fmla="*/ 595745 w 1362363"/>
              <a:gd name="connsiteY1" fmla="*/ 2844800 h 2964873"/>
              <a:gd name="connsiteX2" fmla="*/ 1274618 w 1362363"/>
              <a:gd name="connsiteY2" fmla="*/ 2207491 h 2964873"/>
              <a:gd name="connsiteX3" fmla="*/ 1122218 w 1362363"/>
              <a:gd name="connsiteY3" fmla="*/ 669637 h 2964873"/>
              <a:gd name="connsiteX4" fmla="*/ 1066800 w 1362363"/>
              <a:gd name="connsiteY4" fmla="*/ 101600 h 2964873"/>
              <a:gd name="connsiteX5" fmla="*/ 1163782 w 1362363"/>
              <a:gd name="connsiteY5" fmla="*/ 60037 h 296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2363" h="2964873">
                <a:moveTo>
                  <a:pt x="0" y="2927928"/>
                </a:moveTo>
                <a:cubicBezTo>
                  <a:pt x="191654" y="2946400"/>
                  <a:pt x="383309" y="2964873"/>
                  <a:pt x="595745" y="2844800"/>
                </a:cubicBezTo>
                <a:cubicBezTo>
                  <a:pt x="808181" y="2724727"/>
                  <a:pt x="1186873" y="2570018"/>
                  <a:pt x="1274618" y="2207491"/>
                </a:cubicBezTo>
                <a:cubicBezTo>
                  <a:pt x="1362363" y="1844964"/>
                  <a:pt x="1156854" y="1020619"/>
                  <a:pt x="1122218" y="669637"/>
                </a:cubicBezTo>
                <a:cubicBezTo>
                  <a:pt x="1087582" y="318655"/>
                  <a:pt x="1059873" y="203200"/>
                  <a:pt x="1066800" y="101600"/>
                </a:cubicBezTo>
                <a:cubicBezTo>
                  <a:pt x="1073727" y="0"/>
                  <a:pt x="1118754" y="30018"/>
                  <a:pt x="1163782" y="60037"/>
                </a:cubicBezTo>
              </a:path>
            </a:pathLst>
          </a:custGeom>
          <a:ln w="25400">
            <a:solidFill>
              <a:schemeClr val="accent2">
                <a:lumMod val="60000"/>
                <a:lumOff val="40000"/>
              </a:schemeClr>
            </a:solidFill>
            <a:headEnd type="diamond" w="med" len="med"/>
            <a:tailEnd type="triangle" w="med" len="med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352800" y="3366655"/>
            <a:ext cx="2382982" cy="1676400"/>
          </a:xfrm>
          <a:custGeom>
            <a:avLst/>
            <a:gdLst>
              <a:gd name="connsiteX0" fmla="*/ 0 w 2382982"/>
              <a:gd name="connsiteY0" fmla="*/ 1676400 h 1676400"/>
              <a:gd name="connsiteX1" fmla="*/ 914400 w 2382982"/>
              <a:gd name="connsiteY1" fmla="*/ 1274618 h 1676400"/>
              <a:gd name="connsiteX2" fmla="*/ 1357745 w 2382982"/>
              <a:gd name="connsiteY2" fmla="*/ 512618 h 1676400"/>
              <a:gd name="connsiteX3" fmla="*/ 1814945 w 2382982"/>
              <a:gd name="connsiteY3" fmla="*/ 166254 h 1676400"/>
              <a:gd name="connsiteX4" fmla="*/ 2382982 w 2382982"/>
              <a:gd name="connsiteY4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2982" h="1676400">
                <a:moveTo>
                  <a:pt x="0" y="1676400"/>
                </a:moveTo>
                <a:cubicBezTo>
                  <a:pt x="344054" y="1572491"/>
                  <a:pt x="688109" y="1468582"/>
                  <a:pt x="914400" y="1274618"/>
                </a:cubicBezTo>
                <a:cubicBezTo>
                  <a:pt x="1140691" y="1080654"/>
                  <a:pt x="1207654" y="697345"/>
                  <a:pt x="1357745" y="512618"/>
                </a:cubicBezTo>
                <a:cubicBezTo>
                  <a:pt x="1507836" y="327891"/>
                  <a:pt x="1644072" y="251690"/>
                  <a:pt x="1814945" y="166254"/>
                </a:cubicBezTo>
                <a:cubicBezTo>
                  <a:pt x="1985818" y="80818"/>
                  <a:pt x="2184400" y="40409"/>
                  <a:pt x="2382982" y="0"/>
                </a:cubicBezTo>
              </a:path>
            </a:pathLst>
          </a:custGeom>
          <a:ln w="25400">
            <a:headEnd type="diamond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962400" y="4456546"/>
            <a:ext cx="1413164" cy="1196109"/>
          </a:xfrm>
          <a:custGeom>
            <a:avLst/>
            <a:gdLst>
              <a:gd name="connsiteX0" fmla="*/ 0 w 1413164"/>
              <a:gd name="connsiteY0" fmla="*/ 1196109 h 1196109"/>
              <a:gd name="connsiteX1" fmla="*/ 249382 w 1413164"/>
              <a:gd name="connsiteY1" fmla="*/ 849745 h 1196109"/>
              <a:gd name="connsiteX2" fmla="*/ 817418 w 1413164"/>
              <a:gd name="connsiteY2" fmla="*/ 129309 h 1196109"/>
              <a:gd name="connsiteX3" fmla="*/ 1413164 w 1413164"/>
              <a:gd name="connsiteY3" fmla="*/ 73890 h 119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64" h="1196109">
                <a:moveTo>
                  <a:pt x="0" y="1196109"/>
                </a:moveTo>
                <a:cubicBezTo>
                  <a:pt x="56573" y="1111827"/>
                  <a:pt x="113146" y="1027545"/>
                  <a:pt x="249382" y="849745"/>
                </a:cubicBezTo>
                <a:cubicBezTo>
                  <a:pt x="385618" y="671945"/>
                  <a:pt x="623454" y="258618"/>
                  <a:pt x="817418" y="129309"/>
                </a:cubicBezTo>
                <a:cubicBezTo>
                  <a:pt x="1011382" y="0"/>
                  <a:pt x="1413164" y="73890"/>
                  <a:pt x="1413164" y="73890"/>
                </a:cubicBezTo>
              </a:path>
            </a:pathLst>
          </a:custGeom>
          <a:ln w="25400">
            <a:solidFill>
              <a:schemeClr val="accent3">
                <a:lumMod val="75000"/>
              </a:schemeClr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652" y="675458"/>
            <a:ext cx="8478836" cy="4193702"/>
          </a:xfrm>
          <a:prstGeom prst="rect">
            <a:avLst/>
          </a:prstGeom>
        </p:spPr>
      </p:pic>
      <p:pic>
        <p:nvPicPr>
          <p:cNvPr id="16392" name="Picture 8" descr="http://2.bp.blogspot.com/-ygILUanBRw8/UVcGb9ukblI/AAAAAAAAEU4/weXtVsKfEIk/s1600/dram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797152"/>
            <a:ext cx="2566802" cy="20461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657167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программы: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эстетическое воспитание учащихся, создание атмосферы детского творчества, сотрудничества.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85852" y="2857496"/>
            <a:ext cx="67151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 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3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Способствовать раскрытию и развитию творческого потенциала  каждого ребёнка.                                             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3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Формировать навыки коммуникативной культуры;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3.Формировать навыки театральной речи, художественных навыков при изготовлении  декораций;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3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творческие способности.     </a:t>
            </a:r>
            <a:endParaRPr kumimoji="0" lang="ru-RU" sz="2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8662" y="228407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Посещение театра</a:t>
            </a: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F:\апрель\IMG_20160404_123242.jpg"/>
          <p:cNvPicPr>
            <a:picLocks noChangeAspect="1" noChangeArrowheads="1"/>
          </p:cNvPicPr>
          <p:nvPr/>
        </p:nvPicPr>
        <p:blipFill>
          <a:blip r:embed="rId3" cstate="print"/>
          <a:srcRect l="13043" r="6522" b="27536"/>
          <a:stretch>
            <a:fillRect/>
          </a:stretch>
        </p:blipFill>
        <p:spPr bwMode="auto">
          <a:xfrm>
            <a:off x="1357290" y="1500174"/>
            <a:ext cx="370048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 descr="F:\апрель\IMG_20160404_123201.jpg"/>
          <p:cNvPicPr>
            <a:picLocks noChangeAspect="1" noChangeArrowheads="1"/>
          </p:cNvPicPr>
          <p:nvPr/>
        </p:nvPicPr>
        <p:blipFill>
          <a:blip r:embed="rId4" cstate="print"/>
          <a:srcRect t="12195"/>
          <a:stretch>
            <a:fillRect/>
          </a:stretch>
        </p:blipFill>
        <p:spPr bwMode="auto">
          <a:xfrm>
            <a:off x="3214678" y="3357562"/>
            <a:ext cx="466463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228407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детской книги</a:t>
            </a: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Picture 1" descr="F:\Красная книга\ОТкрытие недели детской книги 3 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403" y="3477023"/>
            <a:ext cx="4143183" cy="309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 descr="F:\Красная книга\Неделя детской книги  3 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571612"/>
            <a:ext cx="361952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786" y="14093"/>
            <a:ext cx="73581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409577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00437"/>
            <a:ext cx="4286280" cy="321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57224" y="228407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своими руками</a:t>
            </a: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786" y="14093"/>
            <a:ext cx="73581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57224" y="228407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своими руками</a:t>
            </a: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3" descr="C:\Users\Иван\Desktop\Фото для конференции\20150522-0005.jpe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6" b="8690"/>
          <a:stretch/>
        </p:blipFill>
        <p:spPr bwMode="auto">
          <a:xfrm>
            <a:off x="1407198" y="1473920"/>
            <a:ext cx="4522124" cy="245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Иван\Desktop\Фото для конференции\20150522-0010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" b="6351"/>
          <a:stretch/>
        </p:blipFill>
        <p:spPr bwMode="auto">
          <a:xfrm>
            <a:off x="2857488" y="3617060"/>
            <a:ext cx="5000660" cy="288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105297"/>
            <a:ext cx="73581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здоровья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lum bright="-3000" contrast="12000"/>
          </a:blip>
          <a:srcRect/>
          <a:stretch>
            <a:fillRect/>
          </a:stretch>
        </p:blipFill>
        <p:spPr bwMode="auto">
          <a:xfrm>
            <a:off x="3929058" y="3429000"/>
            <a:ext cx="4000496" cy="300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1428737"/>
            <a:ext cx="3429024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8662" y="105297"/>
            <a:ext cx="73581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Заюшкина</a:t>
            </a: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избушка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Татьяна\Desktop\Фотки уроков 2016\IMG_20160208_120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 descr="C:\Users\Татьяна\Desktop\Фотки уроков 2016\IMG_20160208_1158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214686"/>
            <a:ext cx="4843422" cy="3489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-23800"/>
            <a:ext cx="7358114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марафона </a:t>
            </a:r>
          </a:p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учеников - </a:t>
            </a:r>
            <a:r>
              <a:rPr lang="ru-RU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занковцев</a:t>
            </a: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Татьяна\Pictures\SfSipr7nB9k.jpg"/>
          <p:cNvPicPr>
            <a:picLocks noChangeAspect="1" noChangeArrowheads="1"/>
          </p:cNvPicPr>
          <p:nvPr/>
        </p:nvPicPr>
        <p:blipFill>
          <a:blip r:embed="rId3"/>
          <a:srcRect r="16644"/>
          <a:stretch>
            <a:fillRect/>
          </a:stretch>
        </p:blipFill>
        <p:spPr bwMode="auto">
          <a:xfrm>
            <a:off x="2857488" y="3214686"/>
            <a:ext cx="5000660" cy="3367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Татьяна\Pictures\NKMlttxMr50.jpg"/>
          <p:cNvPicPr>
            <a:picLocks noChangeAspect="1" noChangeArrowheads="1"/>
          </p:cNvPicPr>
          <p:nvPr/>
        </p:nvPicPr>
        <p:blipFill>
          <a:blip r:embed="rId4"/>
          <a:srcRect r="21400"/>
          <a:stretch>
            <a:fillRect/>
          </a:stretch>
        </p:blipFill>
        <p:spPr bwMode="auto">
          <a:xfrm>
            <a:off x="1500167" y="1500174"/>
            <a:ext cx="360156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299845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«Мой дом – Земля»</a:t>
            </a: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F:\3 б фото 4 ч\IMG_20160422_131856.jpg"/>
          <p:cNvPicPr>
            <a:picLocks noChangeAspect="1" noChangeArrowheads="1"/>
          </p:cNvPicPr>
          <p:nvPr/>
        </p:nvPicPr>
        <p:blipFill>
          <a:blip r:embed="rId3" cstate="print"/>
          <a:srcRect l="25517" r="2490" b="20313"/>
          <a:stretch>
            <a:fillRect/>
          </a:stretch>
        </p:blipFill>
        <p:spPr bwMode="auto">
          <a:xfrm>
            <a:off x="1440418" y="1472141"/>
            <a:ext cx="3631648" cy="252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F:\3 б фото 4 ч\АГИТБРИГАДА  3 б 22.04..jpg"/>
          <p:cNvPicPr>
            <a:picLocks noChangeAspect="1" noChangeArrowheads="1"/>
          </p:cNvPicPr>
          <p:nvPr/>
        </p:nvPicPr>
        <p:blipFill>
          <a:blip r:embed="rId4" cstate="print"/>
          <a:srcRect t="8239" r="2950"/>
          <a:stretch>
            <a:fillRect/>
          </a:stretch>
        </p:blipFill>
        <p:spPr bwMode="auto">
          <a:xfrm>
            <a:off x="2857488" y="3510421"/>
            <a:ext cx="5000660" cy="327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228407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Масленица</a:t>
            </a: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dg53.mycdn.me/image?t=3&amp;bid=816413736220&amp;id=816413736220&amp;plc=WEB&amp;tkn=*aKWx8zWC5-ARmA9WpEyOfJWJrq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643314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dg53.mycdn.me/image?t=3&amp;bid=816413722396&amp;id=816413722396&amp;plc=WEB&amp;tkn=*R8-XFPbuq6AV8_g8jDucvFZFBH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9" y="1500174"/>
            <a:ext cx="3619525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28662" y="142852"/>
            <a:ext cx="7358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юмора и смеха</a:t>
            </a:r>
          </a:p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2732504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172867"/>
            <a:ext cx="4519610" cy="254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1357298"/>
            <a:ext cx="835824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Принципы  программы: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Принцип междисциплинарной </a:t>
            </a:r>
          </a:p>
          <a:p>
            <a:r>
              <a:rPr lang="ru-RU" sz="3600" b="1" i="1" dirty="0" smtClean="0"/>
              <a:t>    интеграции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Принцип </a:t>
            </a:r>
            <a:r>
              <a:rPr lang="ru-RU" sz="3600" b="1" i="1" dirty="0" err="1" smtClean="0"/>
              <a:t>креативности</a:t>
            </a:r>
            <a:endParaRPr lang="ru-RU" sz="3600" b="1" i="1" dirty="0" smtClean="0"/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 Принцип успеха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Принцип доступности 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Принцип наглядности </a:t>
            </a:r>
          </a:p>
          <a:p>
            <a:pPr>
              <a:buFont typeface="Wingdings" pitchFamily="2" charset="2"/>
              <a:buChar char="v"/>
            </a:pPr>
            <a:r>
              <a:rPr lang="ru-RU" sz="3600" b="1" i="1" dirty="0" smtClean="0"/>
              <a:t> Принцип систематичности и   </a:t>
            </a:r>
          </a:p>
          <a:p>
            <a:r>
              <a:rPr lang="ru-RU" sz="3600" b="1" i="1" dirty="0" smtClean="0"/>
              <a:t>    последовательности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786" y="14093"/>
            <a:ext cx="735811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57224" y="2285992"/>
            <a:ext cx="7358114" cy="267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>
              <a:lnSpc>
                <a:spcPct val="90000"/>
              </a:lnSpc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</a:p>
          <a:p>
            <a:pPr algn="ctr">
              <a:lnSpc>
                <a:spcPct val="90000"/>
              </a:lnSpc>
            </a:pPr>
            <a:endParaRPr lang="ru-RU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endParaRPr lang="ru-RU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42976" y="1404873"/>
            <a:ext cx="6858048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Формы проведения занятий:</a:t>
            </a:r>
          </a:p>
          <a:p>
            <a:pPr lvl="0">
              <a:buFont typeface="Wingdings" pitchFamily="2" charset="2"/>
              <a:buChar char="v"/>
            </a:pP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игра</a:t>
            </a:r>
          </a:p>
          <a:p>
            <a:pPr lvl="0">
              <a:buFont typeface="Wingdings" pitchFamily="2" charset="2"/>
              <a:buChar char="v"/>
            </a:pP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беседа</a:t>
            </a:r>
          </a:p>
          <a:p>
            <a:pPr lvl="0">
              <a:buFont typeface="Wingdings" pitchFamily="2" charset="2"/>
              <a:buChar char="v"/>
            </a:pP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изучение основ сценического мастерства </a:t>
            </a:r>
          </a:p>
          <a:p>
            <a:pPr lvl="0">
              <a:buFont typeface="Wingdings" pitchFamily="2" charset="2"/>
              <a:buChar char="v"/>
            </a:pP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мастерская костюма, декораций</a:t>
            </a:r>
          </a:p>
          <a:p>
            <a:pPr lvl="0">
              <a:buFont typeface="Wingdings" pitchFamily="2" charset="2"/>
              <a:buChar char="v"/>
            </a:pPr>
            <a:r>
              <a:rPr lang="ru-RU" sz="2500" i="1" dirty="0" err="1" smtClean="0">
                <a:latin typeface="Arial" pitchFamily="34" charset="0"/>
                <a:cs typeface="Arial" pitchFamily="34" charset="0"/>
              </a:rPr>
              <a:t>инсценирование</a:t>
            </a: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 прочитанного   </a:t>
            </a:r>
          </a:p>
          <a:p>
            <a:pPr lvl="0"/>
            <a:r>
              <a:rPr lang="ru-RU" sz="2500" i="1" dirty="0" smtClean="0">
                <a:latin typeface="Arial" pitchFamily="34" charset="0"/>
                <a:cs typeface="Arial" pitchFamily="34" charset="0"/>
              </a:rPr>
              <a:t>   произведения</a:t>
            </a:r>
          </a:p>
          <a:p>
            <a:pPr lvl="0">
              <a:buFont typeface="Wingdings" pitchFamily="2" charset="2"/>
              <a:buChar char="v"/>
            </a:pP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постановка спектакля </a:t>
            </a:r>
          </a:p>
          <a:p>
            <a:pPr lvl="0">
              <a:buFont typeface="Wingdings" pitchFamily="2" charset="2"/>
              <a:buChar char="v"/>
            </a:pP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посещение спектакля</a:t>
            </a:r>
          </a:p>
          <a:p>
            <a:pPr lvl="0">
              <a:buFont typeface="Wingdings" pitchFamily="2" charset="2"/>
              <a:buChar char="v"/>
            </a:pP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актёрский тренинг</a:t>
            </a:r>
          </a:p>
          <a:p>
            <a:pPr lvl="0">
              <a:buFont typeface="Wingdings" pitchFamily="2" charset="2"/>
              <a:buChar char="v"/>
            </a:pP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экскурсия</a:t>
            </a:r>
          </a:p>
          <a:p>
            <a:pPr lvl="0">
              <a:buFont typeface="Wingdings" pitchFamily="2" charset="2"/>
              <a:buChar char="v"/>
            </a:pPr>
            <a:r>
              <a:rPr lang="ru-RU" sz="2500" i="1" dirty="0" smtClean="0">
                <a:latin typeface="Arial" pitchFamily="34" charset="0"/>
                <a:cs typeface="Arial" pitchFamily="34" charset="0"/>
              </a:rPr>
              <a:t>выступление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00100" y="1273997"/>
            <a:ext cx="714380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Личностные результаты.</a:t>
            </a:r>
            <a:endParaRPr lang="ru-RU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У учеников будут сформированы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потребность сотрудничества со сверстниками,  доброжелательное отношение к сверстникам, бесконфликтное поведение,  стремление прислушиваться к мнению одноклассников;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целостность взгляда на мир средствами литературных произведений;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этические чувства, эстетические потребности, ценности и чувства на основе опыта слушания и заучивания произведений художественной литературы;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осознание значимости занятий театральным искусством для личного развития.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Wingdings" pitchFamily="2" charset="2"/>
              <a:buChar char="v"/>
            </a:pPr>
            <a:endParaRPr lang="ru-RU" sz="25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1365200"/>
            <a:ext cx="7429552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результаты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/>
              <a:t>Регулятивные УУД:</a:t>
            </a:r>
            <a:endParaRPr lang="ru-RU" sz="2800" dirty="0" smtClean="0"/>
          </a:p>
          <a:p>
            <a:r>
              <a:rPr lang="ru-RU" sz="2400" i="1" dirty="0" smtClean="0"/>
              <a:t>Обучающийся научится:</a:t>
            </a:r>
            <a:endParaRPr lang="ru-RU" sz="2800" dirty="0" smtClean="0"/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понимать и принимать учебную задачу, сформулированную учителем;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планировать свои действия на отдельных этапах работы над пьесой;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осуществлять контроль, коррекцию и оценку результатов своей деятельности;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анализировать причины успеха/неуспеха, осваивать с помощью учителя позитивные установки типа: «У меня всё получится», «Я ещё многое смогу».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Wingdings" pitchFamily="2" charset="2"/>
              <a:buChar char="v"/>
            </a:pPr>
            <a:endParaRPr lang="ru-RU" sz="25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71538" y="1357298"/>
            <a:ext cx="7000924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результаты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/>
              <a:t>Познавательные УУД:</a:t>
            </a:r>
            <a:endParaRPr lang="ru-RU" sz="2800" dirty="0" smtClean="0"/>
          </a:p>
          <a:p>
            <a:r>
              <a:rPr lang="ru-RU" sz="2400" i="1" dirty="0" smtClean="0"/>
              <a:t>Обучающийся научится:</a:t>
            </a:r>
            <a:endParaRPr lang="ru-RU" sz="2400" dirty="0" smtClean="0"/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пользоваться приёмами анализа и синтеза при чтении и просмотре видеозаписей, проводить сравнение и анализ поведения героя;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понимать и применять полученную информацию при выполнении заданий;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проявлять индивидуальные творческие способности при сочинении рассказов, сказок, этюдов, подборе простейших рифм, чтении по ролям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инсценировании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Wingdings" pitchFamily="2" charset="2"/>
              <a:buChar char="v"/>
            </a:pPr>
            <a:endParaRPr lang="ru-RU" sz="25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00100" y="1285860"/>
            <a:ext cx="7358114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результаты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dirty="0" smtClean="0"/>
              <a:t>Коммуникативные УУД:</a:t>
            </a:r>
            <a:endParaRPr lang="ru-RU" sz="2800" dirty="0" smtClean="0"/>
          </a:p>
          <a:p>
            <a:r>
              <a:rPr lang="ru-RU" sz="2400" i="1" dirty="0" smtClean="0"/>
              <a:t>Обучающийся научится:</a:t>
            </a:r>
            <a:endParaRPr lang="ru-RU" sz="2400" dirty="0" smtClean="0"/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включаться в диалог, в коллективное обсуждение, проявлять инициативу и активность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работать в группе, учитывать мнения партнёров, отличные от собственных;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обращаться за помощью;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формулировать свои затруднения;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предлагать помощь и сотрудничество;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слушать собеседника;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договариваться о распределении функций и ролей в совместной деятельности, приходить к общему решению;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формулировать собственное мнение и позицию;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осуществлять взаимный контроль; 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адекватно оценивать собственное поведение и поведение окружающих.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Wingdings" pitchFamily="2" charset="2"/>
              <a:buChar char="v"/>
            </a:pPr>
            <a:endParaRPr lang="ru-RU" sz="25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arinasorokina.ru/wp-content/uploads/2012/05/oformlenie-2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3000" contrast="63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42976" y="1333293"/>
            <a:ext cx="7358114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 результаты:</a:t>
            </a:r>
            <a:endParaRPr lang="ru-RU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/>
              <a:t>Учащиеся научатся:</a:t>
            </a:r>
            <a:endParaRPr lang="ru-RU" sz="2800" dirty="0" smtClean="0"/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читать, соблюдая орфоэпические и интонационные нормы чтения;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выразительному чтению;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различать произведения по жанру;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развивать речевое дыхание и правильную артикуляцию;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видам театрального искусства, основам актёрского мастерства;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сочинять этюды по сказкам;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умению выражать разнообразные эмоциональные состояния (грусть, радость, злоба, удивление, восхищение)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Font typeface="Wingdings" pitchFamily="2" charset="2"/>
              <a:buChar char="v"/>
            </a:pPr>
            <a:endParaRPr lang="ru-RU" sz="25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sz="25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519</Words>
  <Application>Microsoft Office PowerPoint</Application>
  <PresentationFormat>Экран (4:3)</PresentationFormat>
  <Paragraphs>117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ТрофименкоЛВ</cp:lastModifiedBy>
  <cp:revision>49</cp:revision>
  <dcterms:created xsi:type="dcterms:W3CDTF">2016-03-14T12:38:56Z</dcterms:created>
  <dcterms:modified xsi:type="dcterms:W3CDTF">2017-05-22T03:35:45Z</dcterms:modified>
</cp:coreProperties>
</file>