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8" r:id="rId2"/>
    <p:sldId id="268" r:id="rId3"/>
    <p:sldId id="266" r:id="rId4"/>
    <p:sldId id="269" r:id="rId5"/>
    <p:sldId id="260" r:id="rId6"/>
    <p:sldId id="271" r:id="rId7"/>
    <p:sldId id="262" r:id="rId8"/>
    <p:sldId id="263" r:id="rId9"/>
    <p:sldId id="270" r:id="rId10"/>
    <p:sldId id="265" r:id="rId1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snapVertSplitter="1" vertBarState="minimized" horzBarState="maximized">
    <p:restoredLeft sz="15588" autoAdjust="0"/>
    <p:restoredTop sz="94624" autoAdjust="0"/>
  </p:normalViewPr>
  <p:slideViewPr>
    <p:cSldViewPr>
      <p:cViewPr varScale="1">
        <p:scale>
          <a:sx n="73" d="100"/>
          <a:sy n="73" d="100"/>
        </p:scale>
        <p:origin x="-19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59ADF-EC46-4EB9-861E-0A80F4693925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65718-DB8B-420C-A185-3BE35F6BC0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8581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Светлячок\Desktop\thumb-big-420x305-40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428860" y="428604"/>
            <a:ext cx="642942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Реализация </a:t>
            </a:r>
            <a:endParaRPr kumimoji="0" lang="ru-RU" sz="40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межсетевого проекта </a:t>
            </a:r>
            <a:r>
              <a:rPr kumimoji="0" lang="ru-RU" sz="40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40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Агропоколение</a:t>
            </a:r>
            <a:r>
              <a:rPr kumimoji="0" lang="ru-RU" sz="40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40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Ялуторовском районе</a:t>
            </a:r>
            <a:r>
              <a:rPr kumimoji="0" lang="ru-RU" sz="40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214678" y="5286388"/>
            <a:ext cx="521494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normalizeH="0" baseline="0" dirty="0" err="1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Рахматулина</a:t>
            </a:r>
            <a:r>
              <a:rPr kumimoji="0" lang="ru-RU" sz="2000" i="0" u="none" strike="noStrike" normalizeH="0" baseline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С.А.</a:t>
            </a:r>
            <a:endParaRPr kumimoji="0" lang="ru-RU" sz="2000" i="0" u="none" strike="noStrike" normalizeH="0" baseline="0" dirty="0" smtClean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normalizeH="0" baseline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МАОУ «</a:t>
            </a:r>
            <a:r>
              <a:rPr kumimoji="0" lang="ru-RU" sz="2000" i="0" u="none" strike="noStrike" normalizeH="0" baseline="0" dirty="0" err="1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Старокавдыкская</a:t>
            </a:r>
            <a:r>
              <a:rPr kumimoji="0" lang="ru-RU" sz="2000" i="0" u="none" strike="noStrike" normalizeH="0" baseline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СОШ»   </a:t>
            </a:r>
            <a:r>
              <a:rPr kumimoji="0" lang="ru-RU" sz="2000" i="0" u="none" strike="noStrike" normalizeH="0" baseline="0" dirty="0" err="1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Ялуторовского</a:t>
            </a:r>
            <a:r>
              <a:rPr kumimoji="0" lang="ru-RU" sz="2000" i="0" u="none" strike="noStrike" normalizeH="0" baseline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района</a:t>
            </a:r>
            <a:endParaRPr kumimoji="0" lang="ru-RU" sz="2000" i="0" u="none" strike="noStrike" normalizeH="0" baseline="0" dirty="0" smtClean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/>
          <a:srcRect l="21138" r="21138"/>
          <a:stretch>
            <a:fillRect/>
          </a:stretch>
        </p:blipFill>
        <p:spPr>
          <a:xfrm>
            <a:off x="285720" y="285729"/>
            <a:ext cx="2643206" cy="2571768"/>
          </a:xfrm>
          <a:prstGeom prst="ellipse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Светлячок\Desktop\thumb-big-420x305-40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714348" y="571480"/>
            <a:ext cx="757239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Проект «</a:t>
            </a:r>
            <a:r>
              <a:rPr kumimoji="0" lang="ru-RU" sz="2000" b="0" i="0" u="none" strike="noStrike" cap="none" normalizeH="0" baseline="0" dirty="0" err="1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Агропоколение</a:t>
            </a:r>
            <a:r>
              <a:rPr kumimoji="0" lang="ru-RU" sz="2000" b="0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»  </a:t>
            </a:r>
            <a:r>
              <a:rPr kumimoji="0" lang="ru-RU" sz="20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– маленькая модель отношения всех заинтересованных структур к проблеме сохранения и развития села.</a:t>
            </a:r>
            <a:endParaRPr kumimoji="0" lang="ru-RU" sz="20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42910" y="5000636"/>
            <a:ext cx="757239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БЛАГОДАРЮ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ЗА ВНИМАНИЕ </a:t>
            </a:r>
            <a:endParaRPr kumimoji="0" lang="ru-RU" sz="40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7" name="Picture 2" descr="D:\Documents\АГРОКЛАСС\ФОТо Агрокласс\Агрокласс 2014 выпуск\IMG_2517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4860032" y="1712244"/>
            <a:ext cx="3794948" cy="2525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969" y="1712243"/>
            <a:ext cx="3875066" cy="2525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78" name="Picture 2" descr="H:\Агропоколение фото\агровыпуск 14-15\DSC04171.JPG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 r="33687"/>
          <a:stretch>
            <a:fillRect/>
          </a:stretch>
        </p:blipFill>
        <p:spPr bwMode="auto">
          <a:xfrm>
            <a:off x="3523474" y="3286132"/>
            <a:ext cx="2097052" cy="1714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832877" y="3881774"/>
            <a:ext cx="282210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i="0" u="none" strike="noStrike" normalizeH="0" baseline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Выпускники </a:t>
            </a:r>
            <a:r>
              <a:rPr kumimoji="0" lang="ru-RU" sz="1100" i="0" u="none" strike="noStrike" normalizeH="0" baseline="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агроклассов</a:t>
            </a:r>
            <a:endParaRPr kumimoji="0" lang="ru-RU" sz="1100" i="0" u="none" strike="noStrike" normalizeH="0" baseline="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Светлячок\Desktop\thumb-big-420x305-40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57158" y="357166"/>
            <a:ext cx="8429684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Цель</a:t>
            </a:r>
            <a:r>
              <a:rPr kumimoji="0" lang="ru-RU" sz="2800" b="0" i="0" u="none" strike="noStrike" cap="none" normalizeH="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проекта</a:t>
            </a:r>
            <a:r>
              <a:rPr kumimoji="0" lang="ru-RU" sz="28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вызвать интерес молодежи к работе на предприятиях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агропрома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, дальнейшему жизнеустройству в сельской местности.</a:t>
            </a:r>
            <a:endParaRPr kumimoji="0" lang="ru-RU" sz="24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Суть проекта: 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дать возможность учащимся  сельских школ на практике познакомиться с современными технологиями в растениеводстве и животноводстве, условиями труда людей, занятых в этих отраслях, техническим оснащением производственных процессов.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Мотивация проекта: 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получение профессий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агротехнологического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и иного профиля с последующим закреплением на селе.</a:t>
            </a:r>
            <a:endParaRPr kumimoji="0" lang="ru-RU" sz="24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Светлячок\Desktop\thumb-big-420x305-40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" name="Picture 4" descr="C:\Users\Хлыстунова\AppData\Local\Temp\Rar$DIa0.747\P2125430.JPG"/>
          <p:cNvPicPr>
            <a:picLocks noChangeAspect="1" noChangeArrowheads="1"/>
          </p:cNvPicPr>
          <p:nvPr/>
        </p:nvPicPr>
        <p:blipFill>
          <a:blip r:embed="rId3" cstate="print"/>
          <a:srcRect b="17555"/>
          <a:stretch>
            <a:fillRect/>
          </a:stretch>
        </p:blipFill>
        <p:spPr bwMode="auto">
          <a:xfrm>
            <a:off x="428596" y="3643314"/>
            <a:ext cx="3786214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0034" y="5572140"/>
            <a:ext cx="3786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dirty="0" smtClean="0">
                <a:solidFill>
                  <a:schemeClr val="bg1"/>
                </a:solidFill>
                <a:cs typeface="Arial" pitchFamily="34" charset="0"/>
              </a:rPr>
              <a:t>Координационный совет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bg1"/>
                </a:solidFill>
                <a:cs typeface="Arial" pitchFamily="34" charset="0"/>
              </a:rPr>
              <a:t>(проводит Глава администрации </a:t>
            </a:r>
            <a:r>
              <a:rPr lang="ru-RU" sz="1200" b="1" dirty="0" err="1" smtClean="0">
                <a:solidFill>
                  <a:schemeClr val="bg1"/>
                </a:solidFill>
                <a:cs typeface="Arial" pitchFamily="34" charset="0"/>
              </a:rPr>
              <a:t>Ялуторовского</a:t>
            </a:r>
            <a:r>
              <a:rPr lang="ru-RU" sz="1200" b="1" dirty="0" smtClean="0">
                <a:solidFill>
                  <a:schemeClr val="bg1"/>
                </a:solidFill>
                <a:cs typeface="Arial" pitchFamily="34" charset="0"/>
              </a:rPr>
              <a:t> района </a:t>
            </a:r>
            <a:r>
              <a:rPr lang="ru-RU" sz="1200" b="1" dirty="0" err="1" smtClean="0">
                <a:solidFill>
                  <a:schemeClr val="bg1"/>
                </a:solidFill>
                <a:cs typeface="Arial" pitchFamily="34" charset="0"/>
              </a:rPr>
              <a:t>Гильгенберг</a:t>
            </a:r>
            <a:r>
              <a:rPr lang="ru-RU" sz="1200" b="1" dirty="0" smtClean="0">
                <a:solidFill>
                  <a:schemeClr val="bg1"/>
                </a:solidFill>
                <a:cs typeface="Arial" pitchFamily="34" charset="0"/>
              </a:rPr>
              <a:t> А.С.)</a:t>
            </a:r>
            <a:endParaRPr lang="ru-RU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7" name="Picture 2" descr="C:\Users\User\Desktop\Новая папка\000000236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57166"/>
            <a:ext cx="3786214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714480" y="2571744"/>
            <a:ext cx="24288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dirty="0" smtClean="0">
                <a:solidFill>
                  <a:schemeClr val="bg1"/>
                </a:solidFill>
                <a:cs typeface="Arial" pitchFamily="34" charset="0"/>
              </a:rPr>
              <a:t>Круглый стол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bg1"/>
                </a:solidFill>
                <a:cs typeface="Arial" pitchFamily="34" charset="0"/>
              </a:rPr>
              <a:t>с Губернатором Тюменской области В.В. Якушевым</a:t>
            </a:r>
            <a:endParaRPr lang="ru-RU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3554" name="Picture 2" descr="http://ia124.mycdn.me/image?t=3&amp;bid=805299959753&amp;id=805299959753&amp;plc=WEB&amp;tkn=*2UGniFq5nssE4dX1VJTbzKtwOV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643314"/>
            <a:ext cx="4071966" cy="2673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4643438" y="5643578"/>
            <a:ext cx="36433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dirty="0" smtClean="0">
                <a:solidFill>
                  <a:schemeClr val="bg1"/>
                </a:solidFill>
                <a:cs typeface="Arial" pitchFamily="34" charset="0"/>
              </a:rPr>
              <a:t>Организационная встреча с участниками проекта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bg1"/>
                </a:solidFill>
                <a:cs typeface="Arial" pitchFamily="34" charset="0"/>
              </a:rPr>
              <a:t>«</a:t>
            </a:r>
            <a:r>
              <a:rPr lang="ru-RU" sz="1200" b="1" dirty="0" err="1" smtClean="0">
                <a:solidFill>
                  <a:schemeClr val="bg1"/>
                </a:solidFill>
                <a:cs typeface="Arial" pitchFamily="34" charset="0"/>
              </a:rPr>
              <a:t>Агропоколение</a:t>
            </a:r>
            <a:r>
              <a:rPr lang="ru-RU" sz="1200" b="1" dirty="0" smtClean="0">
                <a:solidFill>
                  <a:schemeClr val="bg1"/>
                </a:solidFill>
                <a:cs typeface="Arial" pitchFamily="34" charset="0"/>
              </a:rPr>
              <a:t>»</a:t>
            </a:r>
            <a:endParaRPr lang="ru-RU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1" name="Picture 3" descr="C:\Users\User\Desktop\Новая папка\0000002364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3" y="357167"/>
            <a:ext cx="4143404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Светлячок\Desktop\thumb-big-420x305-40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85720" y="642918"/>
            <a:ext cx="4429156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Участники проекта:</a:t>
            </a:r>
          </a:p>
          <a:p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- Дошкольники и младшие школьники, </a:t>
            </a:r>
          </a:p>
          <a:p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- Среднее звено  (5-8 классы),</a:t>
            </a:r>
          </a:p>
          <a:p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- Старшее звено (9-11 классы)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 Black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/>
                <a:latin typeface="Arial Black" pitchFamily="34" charset="0"/>
                <a:cs typeface="Times New Roman" pitchFamily="18" charset="0"/>
              </a:rPr>
              <a:t>Реализуется через:</a:t>
            </a:r>
            <a:endParaRPr kumimoji="0" lang="ru-RU" sz="20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- проектно-исследовательскую деятельность;</a:t>
            </a:r>
          </a:p>
          <a:p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- творческие конкурсы; </a:t>
            </a:r>
          </a:p>
          <a:p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-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профориентационные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курсы и модули;</a:t>
            </a:r>
          </a:p>
          <a:p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-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профдиагностику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;</a:t>
            </a:r>
          </a:p>
          <a:p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-повышение качества подготовки по предметам, которые необходимы в сельскохозяйственных  ВУЗах;</a:t>
            </a:r>
          </a:p>
          <a:p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- профильное образование;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3" name="Picture 3" descr="http://dg54.mycdn.me/image?t=3&amp;bid=812557871684&amp;id=812557871684&amp;plc=WEB&amp;tkn=*_1R58KbnLPZYCoViQzj9ReXRCC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857232"/>
            <a:ext cx="2094595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5" name="Picture 5" descr="http://dg54.mycdn.me/image?t=3&amp;bid=812463108932&amp;id=812463108932&amp;plc=WEB&amp;tkn=*sn22F7DziDSQH7kSAENx5OLw77w"/>
          <p:cNvPicPr>
            <a:picLocks noChangeAspect="1" noChangeArrowheads="1"/>
          </p:cNvPicPr>
          <p:nvPr/>
        </p:nvPicPr>
        <p:blipFill>
          <a:blip r:embed="rId4" cstate="print"/>
          <a:srcRect t="5686" r="34983" b="23241"/>
          <a:stretch>
            <a:fillRect/>
          </a:stretch>
        </p:blipFill>
        <p:spPr bwMode="auto">
          <a:xfrm>
            <a:off x="6500826" y="357166"/>
            <a:ext cx="2168858" cy="1777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6" name="Picture 6" descr="D:\конференция\DSC05438.JPG"/>
          <p:cNvPicPr>
            <a:picLocks noChangeAspect="1" noChangeArrowheads="1"/>
          </p:cNvPicPr>
          <p:nvPr/>
        </p:nvPicPr>
        <p:blipFill>
          <a:blip r:embed="rId5" cstate="print"/>
          <a:srcRect r="36842" b="8553"/>
          <a:stretch>
            <a:fillRect/>
          </a:stretch>
        </p:blipFill>
        <p:spPr bwMode="auto">
          <a:xfrm>
            <a:off x="6715140" y="2428868"/>
            <a:ext cx="1928826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ia124.mycdn.me/image?t=3&amp;bid=666027980233&amp;id=666027980233&amp;plc=WEB&amp;tkn=*Y79MJXog_gXqPUPF31gH2DaH8vk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4429132"/>
            <a:ext cx="3276554" cy="1843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/>
          <a:srcRect l="12213" t="22504" b="8604"/>
          <a:stretch>
            <a:fillRect/>
          </a:stretch>
        </p:blipFill>
        <p:spPr>
          <a:xfrm>
            <a:off x="4786314" y="2643182"/>
            <a:ext cx="1760469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Светлячок\Desktop\thumb-big-420x305-40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" name="Рисунок 4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04" t="3485" r="12639"/>
          <a:stretch/>
        </p:blipFill>
        <p:spPr bwMode="auto">
          <a:xfrm>
            <a:off x="214282" y="857232"/>
            <a:ext cx="8715436" cy="578647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5720" y="214290"/>
            <a:ext cx="857256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Модель сетевого проекта «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Агропоколение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» </a:t>
            </a: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в Ялуторовском районе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Светлячок\Desktop\thumb-big-420x305-40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" name="Picture 2" descr="C:\Users\User\Desktop\ФОТО АГРОКЛАСС\Агрокласс в Луговом\DSC095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04"/>
            <a:ext cx="4000527" cy="3000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57224" y="2714620"/>
            <a:ext cx="3071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chemeClr val="bg1"/>
                </a:solidFill>
                <a:cs typeface="Arial" pitchFamily="34" charset="0"/>
              </a:rPr>
              <a:t>Практическое занятие в  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bg1"/>
                </a:solidFill>
                <a:cs typeface="Arial" pitchFamily="34" charset="0"/>
              </a:rPr>
              <a:t>КФХ «Плодовое» Тюменского района</a:t>
            </a:r>
            <a:endParaRPr lang="ru-RU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7" name="Picture 2" descr="Z:\Агрокласс видео\_ANT388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8415" y="3714752"/>
            <a:ext cx="3844113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000892" y="5429264"/>
            <a:ext cx="1714496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1400" b="1" dirty="0" err="1" smtClean="0">
                <a:solidFill>
                  <a:schemeClr val="bg1"/>
                </a:solidFill>
              </a:rPr>
              <a:t>Агропрактика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</a:p>
          <a:p>
            <a:pPr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>в тепличном комплексе  </a:t>
            </a:r>
          </a:p>
          <a:p>
            <a:pPr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>  ЗАО «</a:t>
            </a:r>
            <a:r>
              <a:rPr lang="ru-RU" sz="1400" b="1" dirty="0" err="1" smtClean="0">
                <a:solidFill>
                  <a:schemeClr val="bg1"/>
                </a:solidFill>
              </a:rPr>
              <a:t>Ритза</a:t>
            </a:r>
            <a:r>
              <a:rPr lang="ru-RU" sz="1400" b="1" dirty="0" smtClean="0">
                <a:solidFill>
                  <a:schemeClr val="bg1"/>
                </a:solidFill>
              </a:rPr>
              <a:t>»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E:\Пресс-тур март 2014\_MG_6657.JPG"/>
          <p:cNvPicPr/>
          <p:nvPr/>
        </p:nvPicPr>
        <p:blipFill>
          <a:blip r:embed="rId5"/>
          <a:srcRect l="12647" t="11674" r="15147"/>
          <a:stretch>
            <a:fillRect/>
          </a:stretch>
        </p:blipFill>
        <p:spPr bwMode="auto">
          <a:xfrm>
            <a:off x="357158" y="3643314"/>
            <a:ext cx="4071966" cy="2857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571472" y="5643578"/>
            <a:ext cx="35718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400" b="1" dirty="0" smtClean="0">
                <a:solidFill>
                  <a:schemeClr val="bg1"/>
                </a:solidFill>
                <a:cs typeface="Arial" pitchFamily="34" charset="0"/>
              </a:rPr>
              <a:t>Практико-ориентированные спецкурсы </a:t>
            </a:r>
          </a:p>
          <a:p>
            <a:pPr algn="ctr">
              <a:spcBef>
                <a:spcPct val="0"/>
              </a:spcBef>
            </a:pPr>
            <a:r>
              <a:rPr lang="ru-RU" altLang="ru-RU" sz="1400" b="1" dirty="0" smtClean="0">
                <a:solidFill>
                  <a:schemeClr val="bg1"/>
                </a:solidFill>
                <a:cs typeface="Arial" pitchFamily="34" charset="0"/>
              </a:rPr>
              <a:t>и </a:t>
            </a:r>
            <a:r>
              <a:rPr lang="ru-RU" altLang="ru-RU" sz="1400" b="1" dirty="0" err="1" smtClean="0">
                <a:solidFill>
                  <a:schemeClr val="bg1"/>
                </a:solidFill>
                <a:cs typeface="Arial" pitchFamily="34" charset="0"/>
              </a:rPr>
              <a:t>предпрофессиональная</a:t>
            </a:r>
            <a:r>
              <a:rPr lang="ru-RU" altLang="ru-RU" sz="1400" b="1" dirty="0" smtClean="0">
                <a:solidFill>
                  <a:schemeClr val="bg1"/>
                </a:solidFill>
                <a:cs typeface="Arial" pitchFamily="34" charset="0"/>
              </a:rPr>
              <a:t> подготовка на базе </a:t>
            </a:r>
            <a:r>
              <a:rPr lang="ru-RU" altLang="ru-RU" sz="1400" b="1" dirty="0" err="1" smtClean="0">
                <a:solidFill>
                  <a:schemeClr val="bg1"/>
                </a:solidFill>
                <a:cs typeface="Arial" pitchFamily="34" charset="0"/>
              </a:rPr>
              <a:t>Агротехнологического</a:t>
            </a:r>
            <a:r>
              <a:rPr lang="ru-RU" altLang="ru-RU" sz="1400" b="1" dirty="0" smtClean="0">
                <a:solidFill>
                  <a:schemeClr val="bg1"/>
                </a:solidFill>
                <a:cs typeface="Arial" pitchFamily="34" charset="0"/>
              </a:rPr>
              <a:t> колледжа </a:t>
            </a:r>
          </a:p>
        </p:txBody>
      </p:sp>
      <p:pic>
        <p:nvPicPr>
          <p:cNvPr id="22530" name="Picture 2" descr="D:\техноцентр Винзили\Новая папка - копия\IMG_1529.JPG"/>
          <p:cNvPicPr>
            <a:picLocks noChangeAspect="1" noChangeArrowheads="1"/>
          </p:cNvPicPr>
          <p:nvPr/>
        </p:nvPicPr>
        <p:blipFill>
          <a:blip r:embed="rId6" cstate="print"/>
          <a:srcRect r="12329" b="10502"/>
          <a:stretch>
            <a:fillRect/>
          </a:stretch>
        </p:blipFill>
        <p:spPr bwMode="auto">
          <a:xfrm>
            <a:off x="4720708" y="500042"/>
            <a:ext cx="3825577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5214942" y="2857496"/>
            <a:ext cx="29289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400" b="1" dirty="0" smtClean="0">
                <a:solidFill>
                  <a:schemeClr val="bg1"/>
                </a:solidFill>
                <a:cs typeface="Arial" pitchFamily="34" charset="0"/>
              </a:rPr>
              <a:t>В </a:t>
            </a:r>
            <a:r>
              <a:rPr lang="ru-RU" altLang="ru-RU" sz="1400" b="1" dirty="0" err="1" smtClean="0">
                <a:solidFill>
                  <a:schemeClr val="bg1"/>
                </a:solidFill>
                <a:cs typeface="Arial" pitchFamily="34" charset="0"/>
              </a:rPr>
              <a:t>Техноцентре</a:t>
            </a:r>
            <a:endParaRPr lang="ru-RU" altLang="ru-RU" sz="1400" b="1" dirty="0" smtClean="0">
              <a:solidFill>
                <a:schemeClr val="bg1"/>
              </a:solidFill>
              <a:cs typeface="Arial" pitchFamily="34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sz="1400" b="1" dirty="0" smtClean="0">
                <a:solidFill>
                  <a:schemeClr val="bg1"/>
                </a:solidFill>
                <a:cs typeface="Arial" pitchFamily="34" charset="0"/>
              </a:rPr>
              <a:t>п. Винзили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Светлячок\Desktop\thumb-big-420x305-40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85720" y="285728"/>
            <a:ext cx="8523487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НАПРАВЛЕНИЯ ДЕЯТЕЛЬНОСТИ АГРОКЛАССА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30" r="12462"/>
          <a:stretch/>
        </p:blipFill>
        <p:spPr bwMode="auto">
          <a:xfrm>
            <a:off x="2500298" y="2071678"/>
            <a:ext cx="4286280" cy="2857520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0482" name="Picture 2" descr="D:\Агровыставка\DSC05360.JPG"/>
          <p:cNvPicPr>
            <a:picLocks noChangeAspect="1" noChangeArrowheads="1"/>
          </p:cNvPicPr>
          <p:nvPr/>
        </p:nvPicPr>
        <p:blipFill>
          <a:blip r:embed="rId4" cstate="print"/>
          <a:srcRect t="6667"/>
          <a:stretch>
            <a:fillRect/>
          </a:stretch>
        </p:blipFill>
        <p:spPr bwMode="auto">
          <a:xfrm>
            <a:off x="428596" y="928670"/>
            <a:ext cx="2786082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571472" y="2428868"/>
            <a:ext cx="27146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dirty="0" smtClean="0">
                <a:solidFill>
                  <a:schemeClr val="bg1"/>
                </a:solidFill>
                <a:cs typeface="Arial" pitchFamily="34" charset="0"/>
              </a:rPr>
              <a:t>На региональной </a:t>
            </a:r>
            <a:r>
              <a:rPr lang="ru-RU" sz="1200" b="1" dirty="0" err="1" smtClean="0">
                <a:solidFill>
                  <a:schemeClr val="bg1"/>
                </a:solidFill>
                <a:cs typeface="Arial" pitchFamily="34" charset="0"/>
              </a:rPr>
              <a:t>агровыставке</a:t>
            </a:r>
            <a:r>
              <a:rPr lang="ru-RU" sz="1200" b="1" dirty="0" smtClean="0">
                <a:solidFill>
                  <a:schemeClr val="bg1"/>
                </a:solidFill>
                <a:cs typeface="Arial" pitchFamily="34" charset="0"/>
              </a:rPr>
              <a:t> «Золотая осень – 2015»</a:t>
            </a:r>
            <a:endParaRPr lang="ru-RU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0483" name="Picture 3" descr="H:\Агропоколение фото\на клумбах\CIMG1086.JPG"/>
          <p:cNvPicPr>
            <a:picLocks noChangeAspect="1" noChangeArrowheads="1"/>
          </p:cNvPicPr>
          <p:nvPr/>
        </p:nvPicPr>
        <p:blipFill>
          <a:blip r:embed="rId5"/>
          <a:srcRect t="31250" r="15722"/>
          <a:stretch>
            <a:fillRect/>
          </a:stretch>
        </p:blipFill>
        <p:spPr bwMode="auto">
          <a:xfrm>
            <a:off x="357158" y="4714884"/>
            <a:ext cx="2643205" cy="178595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57158" y="5715016"/>
            <a:ext cx="2571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dirty="0" smtClean="0">
                <a:solidFill>
                  <a:schemeClr val="bg1"/>
                </a:solidFill>
                <a:cs typeface="Arial" pitchFamily="34" charset="0"/>
              </a:rPr>
              <a:t>Социально – значимая деятельность.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bg1"/>
                </a:solidFill>
                <a:cs typeface="Arial" pitchFamily="34" charset="0"/>
              </a:rPr>
              <a:t>Школьный огород.</a:t>
            </a:r>
            <a:endParaRPr lang="ru-RU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0484" name="Picture 4" descr="D:\хлеборобам\getImage (2).jpg"/>
          <p:cNvPicPr>
            <a:picLocks noChangeAspect="1" noChangeArrowheads="1"/>
          </p:cNvPicPr>
          <p:nvPr/>
        </p:nvPicPr>
        <p:blipFill>
          <a:blip r:embed="rId6"/>
          <a:srcRect l="8593" t="22753" r="21875" b="7746"/>
          <a:stretch>
            <a:fillRect/>
          </a:stretch>
        </p:blipFill>
        <p:spPr bwMode="auto">
          <a:xfrm>
            <a:off x="5643570" y="928670"/>
            <a:ext cx="3119010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5786446" y="2214554"/>
            <a:ext cx="2786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dirty="0" smtClean="0">
                <a:solidFill>
                  <a:schemeClr val="bg1"/>
                </a:solidFill>
                <a:cs typeface="Arial" pitchFamily="34" charset="0"/>
              </a:rPr>
              <a:t>Телемост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bg1"/>
                </a:solidFill>
                <a:cs typeface="Arial" pitchFamily="34" charset="0"/>
              </a:rPr>
              <a:t>Встреча  трёх поколений аграриев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bg1"/>
                </a:solidFill>
                <a:cs typeface="Arial" pitchFamily="34" charset="0"/>
              </a:rPr>
              <a:t> «Я верю!  Я горжусь!»</a:t>
            </a:r>
            <a:endParaRPr lang="ru-RU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0485" name="Picture 5" descr="D:\конференция\DSC0548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86380" y="4643446"/>
            <a:ext cx="3357586" cy="1857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6000760" y="5715016"/>
            <a:ext cx="27146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dirty="0" smtClean="0">
                <a:solidFill>
                  <a:schemeClr val="bg1"/>
                </a:solidFill>
                <a:cs typeface="Arial" pitchFamily="34" charset="0"/>
              </a:rPr>
              <a:t>Первая межмуниципальная научно-практическая конференция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bg1"/>
                </a:solidFill>
                <a:cs typeface="Arial" pitchFamily="34" charset="0"/>
              </a:rPr>
              <a:t>«Молодые аграрии земли Тюменской»</a:t>
            </a:r>
          </a:p>
          <a:p>
            <a:pPr algn="ctr">
              <a:defRPr/>
            </a:pPr>
            <a:endParaRPr lang="ru-RU" sz="1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Светлячок\Desktop\thumb-big-420x305-40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" name="Рисунок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52" t="4025" r="12813" b="4644"/>
          <a:stretch/>
        </p:blipFill>
        <p:spPr bwMode="auto">
          <a:xfrm>
            <a:off x="571472" y="1357298"/>
            <a:ext cx="7929617" cy="47863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292388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УЧАСТИЕ ПАРТНЁРОВ  В РЕАЛИЗАЦИИ ПРОЕКТА «АГРОПОКОЛЕНИЕ».</a:t>
            </a:r>
            <a:endParaRPr kumimoji="0" lang="ru-RU" sz="24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Светлячок\Desktop\thumb-big-420x305-40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85720" y="2019160"/>
            <a:ext cx="535785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СОЦИАЛИЗАЦИЯ ВЫПУСКНИКОВ АГРОКЛАССА: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2012- 2013г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. –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14%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2013- 2014г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. –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22%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2014-2015г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. –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22 % </a:t>
            </a:r>
            <a:r>
              <a:rPr kumimoji="0" lang="ru-RU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выпускников  из 16 школ района продолжили образование   в ГАПОУ  « </a:t>
            </a:r>
            <a:r>
              <a:rPr kumimoji="0" lang="ru-RU" b="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Ялуторовский</a:t>
            </a:r>
            <a:r>
              <a:rPr kumimoji="0" lang="ru-RU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агротехнологический  колледж»  и </a:t>
            </a:r>
            <a:r>
              <a:rPr kumimoji="0" lang="ru-RU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 </a:t>
            </a:r>
            <a:r>
              <a:rPr kumimoji="0" lang="ru-RU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Тюменском государственном  аграрном  университете Северного Зауралья, в т.ч. по целевому приему.</a:t>
            </a:r>
            <a:r>
              <a:rPr kumimoji="0" lang="ru-RU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8" name="Picture 2" descr="C:\Users\Хлыстунова\AppData\Local\Temp\Rar$DIa0.745\P4215822.JPG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3"/>
          <a:srcRect t="32500" r="11864"/>
          <a:stretch/>
        </p:blipFill>
        <p:spPr>
          <a:xfrm>
            <a:off x="4427984" y="510185"/>
            <a:ext cx="4299877" cy="25587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9" name="Picture 2" descr="C:\Users\Хлыстунова\AppData\Local\Temp\Rar$DIa0.622\P42158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3857628"/>
            <a:ext cx="3121706" cy="2354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668522" y="2492896"/>
            <a:ext cx="29289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dirty="0" smtClean="0">
                <a:solidFill>
                  <a:schemeClr val="bg1"/>
                </a:solidFill>
                <a:cs typeface="Arial" pitchFamily="34" charset="0"/>
              </a:rPr>
              <a:t>Подписание договоров о целевом обучении в ГАУСЗ</a:t>
            </a:r>
            <a:endParaRPr lang="ru-RU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57158" y="403332"/>
            <a:ext cx="4643438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ОХВАТ: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2013- 2014г. – 54 (15%) учащихся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2014- 2015г. – 102 (35%) учащихся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2015-2016г. – 84 (27%) учащихся</a:t>
            </a:r>
            <a:endParaRPr kumimoji="0" lang="ru-RU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243</TotalTime>
  <Words>374</Words>
  <Application>Microsoft Office PowerPoint</Application>
  <PresentationFormat>Экран (4:3)</PresentationFormat>
  <Paragraphs>62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Светлячок</dc:creator>
  <cp:lastModifiedBy>Светлячок</cp:lastModifiedBy>
  <cp:revision>27</cp:revision>
  <cp:lastPrinted>2015-12-10T08:00:27Z</cp:lastPrinted>
  <dcterms:created xsi:type="dcterms:W3CDTF">2015-12-09T15:18:42Z</dcterms:created>
  <dcterms:modified xsi:type="dcterms:W3CDTF">2015-12-10T14:42:27Z</dcterms:modified>
</cp:coreProperties>
</file>