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9420" autoAdjust="0"/>
  </p:normalViewPr>
  <p:slideViewPr>
    <p:cSldViewPr>
      <p:cViewPr varScale="1">
        <p:scale>
          <a:sx n="62" d="100"/>
          <a:sy n="62" d="100"/>
        </p:scale>
        <p:origin x="-218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AF16C215-9941-48CB-ADB0-BAE36C19CBE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CB200DDB-2A91-4594-81D6-664F652F4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05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03DD2B67-90D7-4B62-9E14-39030A9BAA9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D28CBC0-DBF2-47EA-8404-C426FEA96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54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Формирование математического стиля мышления</a:t>
            </a:r>
            <a:endParaRPr lang="ru-RU" dirty="0"/>
          </a:p>
          <a:p>
            <a:r>
              <a:rPr lang="ru-RU" b="1" dirty="0"/>
              <a:t>по «</a:t>
            </a:r>
            <a:r>
              <a:rPr lang="ru-RU" b="1" dirty="0" err="1"/>
              <a:t>Стосчету</a:t>
            </a:r>
            <a:r>
              <a:rPr lang="ru-RU" b="1" dirty="0"/>
              <a:t> Н.А. Зайцева»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Учиться надо весело,</a:t>
            </a:r>
          </a:p>
          <a:p>
            <a:r>
              <a:rPr lang="ru-RU" dirty="0"/>
              <a:t>Учиться будем весело,</a:t>
            </a:r>
          </a:p>
          <a:p>
            <a:r>
              <a:rPr lang="ru-RU" dirty="0"/>
              <a:t>Чтоб хорошо учиться!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«Математика-всюду: она в нас, она вокруг нас, над и под нами. </a:t>
            </a:r>
          </a:p>
          <a:p>
            <a:r>
              <a:rPr lang="ru-RU" dirty="0"/>
              <a:t>И только тот, кто сумеет это заметить,- тот и найдет тропинки к ее познанию. И тогда каждая грань ее станет доступна и проста и откроется лишь тому, у кого хватит настойчивости и любознательности, упорства и трудолюбия.»- писал кандидат педагогических наук Н.Ф. </a:t>
            </a:r>
            <a:r>
              <a:rPr lang="ru-RU" dirty="0" err="1"/>
              <a:t>Вапняр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CBC0-DBF2-47EA-8404-C426FEA964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07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Изучая литературу по этой теме, обнаружила, что пословица «Истина рождается в споре» здесь оказалась права. Многие из авторов, работающие над этой темой, не сходятся во мнении друг с другом. </a:t>
            </a:r>
          </a:p>
          <a:p>
            <a:r>
              <a:rPr lang="ru-RU" dirty="0"/>
              <a:t>Вот что пишет детский психотерапевт В.И. Гарбузов «Нередко полагают что умственное развитие детей в наше время необходимо ускорить. Тенденция чрезмерно раннего обучения чтению, письму, математике, иностранным языкам, шахматам, музыке по нотам, игре со сложными электронными устройствами опасна, так как при этом гасится и искажается эмоциональность, происходит поглощение творчества, образного мышления; обилие абстрактного материала: буквы, цифры, ноты, схемы и т.д. – подавляют развитие воображения. В дошкольном возрасте ребенок должен накопить эмоциональный опыт отношений, ориентироваться не в схемах и знаках, а в себе, в людях, в реальной жизни, в природе. Из жизни ребенка вытесняется его собственное творчество, так как палка для него уже не лошадка, как было 10-20 лет назад – он все получает в готовой игрушке от «заботливых» родителей. Научившись читать и считать раньше чем думать, он получает готовую информацию из книг, вместо того чтобы видеть и наблюдать в природе и в жизни, мышление формализуется. Так получают профессию не став в свое время личностью».</a:t>
            </a:r>
          </a:p>
          <a:p>
            <a:r>
              <a:rPr lang="ru-RU" dirty="0"/>
              <a:t>А вот совсем иная точка зрения. Как можно раньше начинать обучение счету до 100 советует автор «</a:t>
            </a:r>
            <a:r>
              <a:rPr lang="ru-RU" dirty="0" err="1"/>
              <a:t>Стосчета</a:t>
            </a:r>
            <a:r>
              <a:rPr lang="ru-RU" dirty="0"/>
              <a:t>» Николай Александрович Зайцев. Вашему ребенку едва исполнилось два года? Возможно ли научить его чему-то непонятному и сложному (на ваш взгляд)? Да и надо ли?</a:t>
            </a:r>
          </a:p>
          <a:p>
            <a:r>
              <a:rPr lang="ru-RU" dirty="0"/>
              <a:t>Стремясь ответить на эти вопросы, подумайте: почему мы должны решать за ребенка, что и когда ему надо узнавать? Вокруг целый мир, наполненный цифрами и числами: деньги, автомобильные номера, номера домов, квартир, телефонов, цифры на дорожных знаках. А возраст всех членов семьи? Числа буквально врываются в жизнь ребенка. А мы говорим: «Рано, нельзя, не поймет!». Н.А. Зайцев и его последователи уже давно на практике показали и доказали, что в результате простых, ненавязчивых, интересных занятий с использованием таблиц, задолго до школы ребенок свободно ориентируется в мире двухзначных чисел, складывает и вычитает, а затем легко выходит за пределы тысячи. Зайцев убежденный сторонник не только раннего обучения, но и ранней специализации. «Посмотрите, где достигаются наивысшие результаты? Там, где есть ранняя специализация. Музыке, живописи, балету учатся как правило с детства. Тем более что многим уже известно: именно на этот возраст приходится и пик интереса к учебе вообще».</a:t>
            </a:r>
          </a:p>
          <a:p>
            <a:r>
              <a:rPr lang="ru-RU" dirty="0"/>
              <a:t>Зайцев утверждает, что нельзя ребенка вести уже проторенной дорогой, которую вы выбрали сами; ребенку не интересно постоянно плестись за взрослым. А методика «</a:t>
            </a:r>
            <a:r>
              <a:rPr lang="ru-RU" dirty="0" err="1"/>
              <a:t>Стосчет</a:t>
            </a:r>
            <a:r>
              <a:rPr lang="ru-RU" dirty="0"/>
              <a:t>» предлагает вместе с ребенком «подняться на холм и увидеть весь лесной массив, как на ладони: и тогда  ребенок сам выберет себе тропинку и определит свой путь в страну знаний».</a:t>
            </a:r>
          </a:p>
          <a:p>
            <a:r>
              <a:rPr lang="ru-RU" dirty="0"/>
              <a:t>По счастливой случайности мне удалось быть одной из слушательниц лекций по методике Зайцева, которые проводил его последователь Николай Борисович Бураков – ведущий специалист «Научно исследовательского центра «Лила» города Иркутска (октябрь 1995 года). И вот уже на протяжении многих лет я имею возможность работать по этой методике и на практике убеждаться в интересе детей к таким занятиям.</a:t>
            </a:r>
          </a:p>
          <a:p>
            <a:r>
              <a:rPr lang="ru-RU" dirty="0"/>
              <a:t>По содержанию учебного материала «</a:t>
            </a:r>
            <a:r>
              <a:rPr lang="ru-RU" dirty="0" err="1"/>
              <a:t>Стосчет</a:t>
            </a:r>
            <a:r>
              <a:rPr lang="ru-RU" dirty="0"/>
              <a:t>» превосходит стандарт дошкольного образования: дети в более ранние сроки овладевают счетной и вычислительной деятельностью в пределах сотни.</a:t>
            </a:r>
          </a:p>
          <a:p>
            <a:r>
              <a:rPr lang="ru-RU" dirty="0"/>
              <a:t>Пособие «</a:t>
            </a:r>
            <a:r>
              <a:rPr lang="ru-RU" dirty="0" err="1"/>
              <a:t>Стосчет</a:t>
            </a:r>
            <a:r>
              <a:rPr lang="ru-RU" dirty="0"/>
              <a:t>» позволяет познакомить детей с числами, их цифровым изображением, научить считать, решать задачи и примеры. Суть математики по методике «</a:t>
            </a:r>
            <a:r>
              <a:rPr lang="ru-RU" dirty="0" err="1"/>
              <a:t>Стосчет</a:t>
            </a:r>
            <a:r>
              <a:rPr lang="ru-RU" dirty="0"/>
              <a:t> Зайцева» состоит в том, что 4-х летнему ребенку предлагают увидеть все числа от 0 до 99. </a:t>
            </a:r>
          </a:p>
          <a:p>
            <a:r>
              <a:rPr lang="ru-RU" dirty="0"/>
              <a:t>То есть всю сотню сразу. Причем все это представлено в виде стройной системы,  демонстрирующей не просто количество, но и состав числа. Ребенок сразу видит, сколько десятков и единиц составляет каждое число, начинает предметно ощущать количество.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CBC0-DBF2-47EA-8404-C426FEA9647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16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Количество единиц, содержащихся в каждом числе, представлено не конкретными предметами, а кружочками, что уже обобщает, символизирует.</a:t>
            </a:r>
          </a:p>
          <a:p>
            <a:r>
              <a:rPr lang="ru-RU" dirty="0"/>
              <a:t>Какое бы число в числовой ленте не назвали, ребенок будет воспринимать его в совокупности следующих обозначенных признаков:47 – слышит звуки; видит, сколько кружочков представлено, как они скомпонованы: 4 десятка, 7 единиц, 7 состоит из 4 и 3, до 10 не хватает 3; видит, как это число выражается цифрами, 4-ку легко соотносим с числом десятков, 7-ку с числом единиц. Причем, все это считывается одним взглядом, сочетаясь со звуковым образом числа. </a:t>
            </a:r>
          </a:p>
          <a:p>
            <a:r>
              <a:rPr lang="ru-RU" dirty="0"/>
              <a:t>Соединить четыре образа числа – звуковой, количественный, составной и графический (цифровой) – как раз и является основополагающим шагом в методике Зайцева «</a:t>
            </a:r>
            <a:r>
              <a:rPr lang="ru-RU" dirty="0" err="1"/>
              <a:t>Стосчет</a:t>
            </a:r>
            <a:r>
              <a:rPr lang="ru-RU" dirty="0"/>
              <a:t>».</a:t>
            </a:r>
          </a:p>
          <a:p>
            <a:r>
              <a:rPr lang="ru-RU" dirty="0"/>
              <a:t>Поработав по данной методике и увидев положительные результаты, решила поделиться со своими коллегами. На базе детского сада были проведены методические объединения для воспитателей Калининского района, где после практической части воспитателям был предложен перспективный план по «</a:t>
            </a:r>
            <a:r>
              <a:rPr lang="ru-RU" dirty="0" err="1"/>
              <a:t>Стосчету</a:t>
            </a:r>
            <a:r>
              <a:rPr lang="ru-RU" dirty="0"/>
              <a:t>». Все занятия в нем тоже даны с игровым сюжетом. Они помогают понять суть методики, чтобы потом творить и мыслить самостоятельно. Весь материал разделен на 3 степени сложности (3 этапа). Шаг за шагом дети проходят путь от простого к сложному. Наиболее любимы детьми игры «Точечки», «Веселые соседи», «Капризная указка», «Угадай цифру».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CBC0-DBF2-47EA-8404-C426FEA964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40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работе по данной методике встречались и трудности: так например, детям было сложно овладеть названием чисел второго десятка, так как названия каждого числа начиналось не слева направо как у всех двухзначных чисел, а наоборот. Тяжело детям было запомнить числа 20,30, 40, так как в названии этих чисел не определено количество десятков ( 50, 60,…).</a:t>
            </a:r>
          </a:p>
          <a:p>
            <a:r>
              <a:rPr lang="ru-RU" dirty="0"/>
              <a:t>Наглядный материал в таблицах постоянно находится в поле зрения детей. Это помогает лучше усвоить его и обратить внимание на него в любую минуту. </a:t>
            </a:r>
          </a:p>
          <a:p>
            <a:r>
              <a:rPr lang="ru-RU" dirty="0"/>
              <a:t>Стандартное занятие продолжается у малышей 15 мин, у старших до 25 мин в игре. В процессе обучения дети перемещаются по комнате, меняется вид деятельности от спокойного к подвижному и наоборот. Меняется и место деятельности: рабочая - игровая зона. Это не позволяет детям утомляться: дети могут ходить, стоять, лежать на ковре, они не портят осанку, зрение, потому что смотрят на большие таблицы. </a:t>
            </a:r>
          </a:p>
          <a:p>
            <a:r>
              <a:rPr lang="ru-RU" dirty="0"/>
              <a:t>На занятиях по математике вводили задания занимательного характера с учетом индивидуальных способностей каждого ребенка: логические игры, головоломки, лабиринты, и т.п. для тренировки внимания, памяти, концентрации, восприятия визуальной информации, умения слушать.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CBC0-DBF2-47EA-8404-C426FEA964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99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заключение можно подчеркнуть, что эффективность методики Н.А. Зайцева «</a:t>
            </a:r>
            <a:r>
              <a:rPr lang="ru-RU" dirty="0" err="1"/>
              <a:t>Стосчет</a:t>
            </a:r>
            <a:r>
              <a:rPr lang="ru-RU" dirty="0"/>
              <a:t>» состоит прежде всего в том, что: </a:t>
            </a:r>
          </a:p>
          <a:p>
            <a:r>
              <a:rPr lang="ru-RU" dirty="0"/>
              <a:t>- обучение ведется с огромным опережением без принуждения;</a:t>
            </a:r>
          </a:p>
          <a:p>
            <a:r>
              <a:rPr lang="ru-RU" dirty="0"/>
              <a:t>- способствует общему интеллектуальному развитию ребенка;</a:t>
            </a:r>
          </a:p>
          <a:p>
            <a:r>
              <a:rPr lang="ru-RU" dirty="0"/>
              <a:t>- формирует математический стиль мышления, которому характерны четкость, краткость, расчлененность, точность и логичность мысли, умение пользоваться символикой;</a:t>
            </a:r>
          </a:p>
          <a:p>
            <a:r>
              <a:rPr lang="ru-RU" dirty="0"/>
              <a:t>- она </a:t>
            </a:r>
            <a:r>
              <a:rPr lang="ru-RU" dirty="0" err="1"/>
              <a:t>экологична</a:t>
            </a:r>
            <a:r>
              <a:rPr lang="ru-RU" dirty="0"/>
              <a:t>, то есть является </a:t>
            </a:r>
            <a:r>
              <a:rPr lang="ru-RU" dirty="0" err="1"/>
              <a:t>здоровьесберегающей</a:t>
            </a:r>
            <a:r>
              <a:rPr lang="ru-RU" dirty="0"/>
              <a:t> технологией.</a:t>
            </a:r>
          </a:p>
          <a:p>
            <a:r>
              <a:rPr lang="ru-RU" dirty="0"/>
              <a:t>Работа со «</a:t>
            </a:r>
            <a:r>
              <a:rPr lang="ru-RU" dirty="0" err="1"/>
              <a:t>Стосчетом</a:t>
            </a:r>
            <a:r>
              <a:rPr lang="ru-RU"/>
              <a:t>» позволила сделать математику любимой для детей.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CBC0-DBF2-47EA-8404-C426FEA964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63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CBC0-DBF2-47EA-8404-C426FEA9647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64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34AAA-FD16-46AA-8D68-2008BDE54E1C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D42C2-6A3A-464D-950A-C8234B8A3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7607198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Межрегиональная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научно-практическая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конференция</a:t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«Интеграция в преподавании предметов естественно-математического цикла и информатики: </a:t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механизмы и средства»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математического стиля мышления по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Стосчету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Н.А.Зайцева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214818"/>
            <a:ext cx="5572164" cy="1428760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                                            </a:t>
            </a:r>
            <a:endParaRPr lang="ru-RU" b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b="1" dirty="0" err="1" smtClean="0">
                <a:latin typeface="Arial" pitchFamily="34" charset="0"/>
                <a:cs typeface="Arial" pitchFamily="34" charset="0"/>
              </a:rPr>
              <a:t>Дектерева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Татьяна Борисовна,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оспитатель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МАДОУ ЦРР -  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детский сад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50 города 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Тюмени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декабря 2015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32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2811" y="1023810"/>
            <a:ext cx="7595003" cy="2160240"/>
          </a:xfrm>
        </p:spPr>
        <p:txBody>
          <a:bodyPr/>
          <a:lstStyle/>
          <a:p>
            <a:pPr algn="ctr"/>
            <a:r>
              <a:rPr lang="ru-RU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ИСТИНА РОЖДАЕТСЯ В СПОРЕ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/>
              <a:t>Раннее </a:t>
            </a:r>
            <a:r>
              <a:rPr lang="ru-RU" sz="4400" b="1" dirty="0"/>
              <a:t>развитие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ПРОТИВ                     ЗА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latin typeface="Arial Narrow" panose="020B0606020202030204" pitchFamily="34" charset="0"/>
              </a:rPr>
              <a:t/>
            </a:r>
            <a:br>
              <a:rPr lang="ru-RU" sz="4400" b="1" dirty="0" smtClean="0">
                <a:latin typeface="Arial Narrow" panose="020B0606020202030204" pitchFamily="34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35810">
            <a:off x="5123993" y="2091387"/>
            <a:ext cx="465658" cy="96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16016" y="3429000"/>
            <a:ext cx="3389002" cy="313843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Narrow" panose="020B0606020202030204" pitchFamily="34" charset="0"/>
              </a:rPr>
              <a:t> Н.А. Зайцев</a:t>
            </a:r>
          </a:p>
          <a:p>
            <a:pPr algn="ctr"/>
            <a:endParaRPr lang="ru-RU" b="1" u="sng" dirty="0" smtClean="0">
              <a:latin typeface="Arial Narrow" panose="020B0606020202030204" pitchFamily="34" charset="0"/>
            </a:endParaRPr>
          </a:p>
          <a:p>
            <a:pPr algn="ctr"/>
            <a:r>
              <a:rPr lang="ru-RU" b="1" u="sng" dirty="0" smtClean="0">
                <a:latin typeface="Arial Narrow" panose="020B0606020202030204" pitchFamily="34" charset="0"/>
              </a:rPr>
              <a:t>за </a:t>
            </a:r>
            <a:r>
              <a:rPr lang="ru-RU" b="1" u="sng" dirty="0">
                <a:latin typeface="Arial Narrow" panose="020B0606020202030204" pitchFamily="34" charset="0"/>
              </a:rPr>
              <a:t>раннюю </a:t>
            </a:r>
            <a:r>
              <a:rPr lang="ru-RU" b="1" u="sng" dirty="0" smtClean="0">
                <a:latin typeface="Arial Narrow" panose="020B0606020202030204" pitchFamily="34" charset="0"/>
              </a:rPr>
              <a:t>специализацию</a:t>
            </a:r>
          </a:p>
          <a:p>
            <a:pPr algn="ctr"/>
            <a:endParaRPr lang="ru-RU" b="1" u="sng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</a:rPr>
              <a:t>р</a:t>
            </a:r>
            <a:r>
              <a:rPr lang="ru-RU" b="1" dirty="0" smtClean="0">
                <a:latin typeface="Arial Narrow" panose="020B0606020202030204" pitchFamily="34" charset="0"/>
              </a:rPr>
              <a:t>ебенок сам вправе выбирать свой маршрут в познании.</a:t>
            </a:r>
          </a:p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2811" y="3501008"/>
            <a:ext cx="3389002" cy="30664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Arial Narrow" panose="020B0606020202030204" pitchFamily="34" charset="0"/>
              </a:rPr>
              <a:t>В.И.Гарбузов</a:t>
            </a:r>
            <a:endParaRPr lang="ru-RU" sz="3600" b="1" dirty="0" smtClean="0">
              <a:latin typeface="Arial Narrow" panose="020B0606020202030204" pitchFamily="34" charset="0"/>
            </a:endParaRPr>
          </a:p>
          <a:p>
            <a:pPr algn="ctr"/>
            <a:endParaRPr lang="ru-RU" b="1" u="sng" dirty="0" smtClean="0">
              <a:latin typeface="Arial Narrow" panose="020B0606020202030204" pitchFamily="34" charset="0"/>
            </a:endParaRPr>
          </a:p>
          <a:p>
            <a:pPr algn="ctr"/>
            <a:r>
              <a:rPr lang="ru-RU" b="1" u="sng" dirty="0" smtClean="0">
                <a:latin typeface="Arial Narrow" panose="020B0606020202030204" pitchFamily="34" charset="0"/>
              </a:rPr>
              <a:t>против </a:t>
            </a:r>
            <a:r>
              <a:rPr lang="ru-RU" b="1" u="sng" dirty="0">
                <a:latin typeface="Arial Narrow" panose="020B0606020202030204" pitchFamily="34" charset="0"/>
              </a:rPr>
              <a:t>раннего </a:t>
            </a:r>
            <a:r>
              <a:rPr lang="ru-RU" b="1" u="sng" dirty="0" smtClean="0">
                <a:latin typeface="Arial Narrow" panose="020B0606020202030204" pitchFamily="34" charset="0"/>
              </a:rPr>
              <a:t>развития</a:t>
            </a:r>
            <a:r>
              <a:rPr lang="ru-RU" b="1" dirty="0">
                <a:latin typeface="Arial Narrow" panose="020B0606020202030204" pitchFamily="34" charset="0"/>
              </a:rPr>
              <a:t/>
            </a:r>
            <a:br>
              <a:rPr lang="ru-RU" b="1" dirty="0">
                <a:latin typeface="Arial Narrow" panose="020B0606020202030204" pitchFamily="34" charset="0"/>
              </a:rPr>
            </a:br>
            <a:endParaRPr lang="ru-RU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Narrow" panose="020B0606020202030204" pitchFamily="34" charset="0"/>
              </a:rPr>
              <a:t>подавляет воображение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Narrow" panose="020B0606020202030204" pitchFamily="34" charset="0"/>
              </a:rPr>
              <a:t>гасит </a:t>
            </a:r>
            <a:r>
              <a:rPr lang="ru-RU" b="1" dirty="0">
                <a:latin typeface="Arial Narrow" panose="020B0606020202030204" pitchFamily="34" charset="0"/>
              </a:rPr>
              <a:t>интерес к познанию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61003">
            <a:off x="3431457" y="2036209"/>
            <a:ext cx="465658" cy="88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80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DS_77\Desktop\50 МЕТОДИСТ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196"/>
            <a:ext cx="2167906" cy="41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S_77\Desktop\Новая папка\DSC002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5272063" cy="39540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S_77\Pictures\евввевевев1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693"/>
            <a:ext cx="4348584" cy="2817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11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7" y="6237312"/>
            <a:ext cx="5288715" cy="3600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S_77\Desktop\50 МЕТОДИСТ\39050076-zaycev-n-a-stosc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9571"/>
            <a:ext cx="3878335" cy="585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S_77\Desktop\Новая папка\DSC00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476" y="1268760"/>
            <a:ext cx="5400600" cy="4050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9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3185" cy="1296144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Эффетивность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методики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Н.А.Зайцева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ведется с огромным опережением без принуждения.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Способствует общему интеллектуальному развитию ребенка.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 математический стиль мышления.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Экологична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т.е. является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технологией.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0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9443" y="4797152"/>
            <a:ext cx="7117178" cy="108012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DS_77\Desktop\Новая папка\DSC00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664629" cy="4248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69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149</TotalTime>
  <Words>1310</Words>
  <Application>Microsoft Office PowerPoint</Application>
  <PresentationFormat>Экран (4:3)</PresentationFormat>
  <Paragraphs>62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Winter</vt:lpstr>
      <vt:lpstr>   Межрегиональная научно-практическая конференция «Интеграция в преподавании предметов естественно-математического цикла и информатики:  механизмы и средства»   Формирование математического стиля мышления по  «Стосчету» Н.А.Зайцева</vt:lpstr>
      <vt:lpstr>   ИСТИНА РОЖДАЕТСЯ В СПОРЕ  Раннее развитие   ПРОТИВ                     ЗА    </vt:lpstr>
      <vt:lpstr>Слайд 3</vt:lpstr>
      <vt:lpstr>Слайд 4</vt:lpstr>
      <vt:lpstr>Эффетивность методики Н.А.Зайцева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Межрегиональная научно-практическая конференция    Формирование математического стиля мышления по  «Стосчету Н.А.Зайцева»</dc:title>
  <dc:creator>DS_77</dc:creator>
  <cp:lastModifiedBy>User</cp:lastModifiedBy>
  <cp:revision>13</cp:revision>
  <cp:lastPrinted>2015-12-10T05:10:45Z</cp:lastPrinted>
  <dcterms:created xsi:type="dcterms:W3CDTF">2015-12-09T09:44:27Z</dcterms:created>
  <dcterms:modified xsi:type="dcterms:W3CDTF">2015-12-10T06:58:42Z</dcterms:modified>
</cp:coreProperties>
</file>