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86" r:id="rId2"/>
    <p:sldId id="287" r:id="rId3"/>
    <p:sldId id="275" r:id="rId4"/>
    <p:sldId id="289" r:id="rId5"/>
    <p:sldId id="288" r:id="rId6"/>
    <p:sldId id="281" r:id="rId7"/>
    <p:sldId id="282" r:id="rId8"/>
    <p:sldId id="277" r:id="rId9"/>
    <p:sldId id="283" r:id="rId10"/>
    <p:sldId id="28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07BF19C-89B1-497C-86C4-E8EC3DE36996}">
          <p14:sldIdLst>
            <p14:sldId id="286"/>
            <p14:sldId id="287"/>
            <p14:sldId id="275"/>
            <p14:sldId id="289"/>
            <p14:sldId id="288"/>
            <p14:sldId id="281"/>
            <p14:sldId id="282"/>
            <p14:sldId id="277"/>
            <p14:sldId id="283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0FC5"/>
    <a:srgbClr val="620855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inimized">
    <p:restoredLeft sz="15620"/>
    <p:restoredTop sz="84192" autoAdjust="0"/>
  </p:normalViewPr>
  <p:slideViewPr>
    <p:cSldViewPr>
      <p:cViewPr varScale="1">
        <p:scale>
          <a:sx n="22" d="100"/>
          <a:sy n="22" d="100"/>
        </p:scale>
        <p:origin x="218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7E513-5DD2-4F9A-A65C-34A89C99B706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20862-1B11-46EF-9E66-18479934C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761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0862-1B11-46EF-9E66-18479934C380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49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0862-1B11-46EF-9E66-18479934C38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16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0862-1B11-46EF-9E66-18479934C380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50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0862-1B11-46EF-9E66-18479934C38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610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0862-1B11-46EF-9E66-18479934C380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469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0862-1B11-46EF-9E66-18479934C380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50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0862-1B11-46EF-9E66-18479934C38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598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0862-1B11-46EF-9E66-18479934C380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48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0862-1B11-46EF-9E66-18479934C38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42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0862-1B11-46EF-9E66-18479934C38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1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371C-DE05-426A-B609-342834958357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7923-FA90-412D-A4B4-4C8A131EC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25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371C-DE05-426A-B609-342834958357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7923-FA90-412D-A4B4-4C8A131EC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268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371C-DE05-426A-B609-342834958357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7923-FA90-412D-A4B4-4C8A131EC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451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371C-DE05-426A-B609-342834958357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7923-FA90-412D-A4B4-4C8A131EC74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5942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371C-DE05-426A-B609-342834958357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7923-FA90-412D-A4B4-4C8A131EC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329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371C-DE05-426A-B609-342834958357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7923-FA90-412D-A4B4-4C8A131EC74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9493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371C-DE05-426A-B609-342834958357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7923-FA90-412D-A4B4-4C8A131EC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027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371C-DE05-426A-B609-342834958357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7923-FA90-412D-A4B4-4C8A131EC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764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371C-DE05-426A-B609-342834958357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7923-FA90-412D-A4B4-4C8A131EC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95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371C-DE05-426A-B609-342834958357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7923-FA90-412D-A4B4-4C8A131EC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24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371C-DE05-426A-B609-342834958357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7923-FA90-412D-A4B4-4C8A131EC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42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371C-DE05-426A-B609-342834958357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7923-FA90-412D-A4B4-4C8A131EC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855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371C-DE05-426A-B609-342834958357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7923-FA90-412D-A4B4-4C8A131EC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23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371C-DE05-426A-B609-342834958357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7923-FA90-412D-A4B4-4C8A131EC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56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371C-DE05-426A-B609-342834958357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7923-FA90-412D-A4B4-4C8A131EC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48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371C-DE05-426A-B609-342834958357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7923-FA90-412D-A4B4-4C8A131EC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301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371C-DE05-426A-B609-342834958357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7923-FA90-412D-A4B4-4C8A131EC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05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B0F371C-DE05-426A-B609-342834958357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0867923-FA90-412D-A4B4-4C8A131EC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311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atin typeface="Arial" pitchFamily="34" charset="0"/>
                <a:cs typeface="Arial" pitchFamily="34" charset="0"/>
              </a:rPr>
              <a:t>«Основные принципы и правила организации образовательного процесса по ОПДО «Мозаика»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11960" y="1124744"/>
            <a:ext cx="4752528" cy="500141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1800" b="1" i="1" dirty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800" b="1" i="1" dirty="0" err="1" smtClean="0">
                <a:latin typeface="Arial" pitchFamily="34" charset="0"/>
                <a:cs typeface="Arial" pitchFamily="34" charset="0"/>
              </a:rPr>
              <a:t>Гребёнкина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Наталья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Валентиновна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заведующий сектором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дошкольного образования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Департамента образования и науки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Тюменской области,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к.п.н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r">
              <a:spcBef>
                <a:spcPts val="0"/>
              </a:spcBef>
              <a:buNone/>
            </a:pP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C:\Users\1\Desktop\Презентации\фото презентации\лего-радость!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354" y="4653136"/>
            <a:ext cx="2349500" cy="19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g.io.ua/img_aa/large/1381/25/138125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48" y="4336882"/>
            <a:ext cx="1440160" cy="162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kuka.com.ua/images/0535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341217"/>
            <a:ext cx="1584176" cy="137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1\Desktop\Презентации\фото презентации\строим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98688"/>
            <a:ext cx="2520280" cy="209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898" y="3105820"/>
            <a:ext cx="2731210" cy="204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33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1" y="188640"/>
            <a:ext cx="5877834" cy="122413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ОБРАЗОВАТЕЛЬНЫЕ Эффекты: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412776"/>
            <a:ext cx="6126530" cy="50405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>
                <a:latin typeface="Arial" pitchFamily="34" charset="0"/>
                <a:cs typeface="Arial" pitchFamily="34" charset="0"/>
              </a:rPr>
              <a:t>Комплексное развитие базовых психических процессов, лежащих в основе познания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Апробация различных социальных ролей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Навыки работы в коллективе, в группе</a:t>
            </a:r>
          </a:p>
          <a:p>
            <a:pPr>
              <a:buFont typeface="Wingdings" pitchFamily="2" charset="2"/>
              <a:buChar char="§"/>
            </a:pPr>
            <a:r>
              <a:rPr lang="ru-RU" b="1" dirty="0">
                <a:latin typeface="Arial" pitchFamily="34" charset="0"/>
                <a:cs typeface="Arial" pitchFamily="34" charset="0"/>
              </a:rPr>
              <a:t>Обогащение личного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опыта через                         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освоение различных способов деятельности,                                   приобретение коммуникативных навыков и расширение осведомленности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Привычность ситуации выбора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Способность ориентироваться в меняющейся предметной среде и действовать по ситуации, аргументировать свой выбор</a:t>
            </a:r>
          </a:p>
          <a:p>
            <a:pPr>
              <a:buFont typeface="Wingdings" pitchFamily="2" charset="2"/>
              <a:buChar char="§"/>
            </a:pPr>
            <a:r>
              <a:rPr lang="ru-RU" b="1" dirty="0">
                <a:latin typeface="Arial" pitchFamily="34" charset="0"/>
                <a:cs typeface="Arial" pitchFamily="34" charset="0"/>
              </a:rPr>
              <a:t>Возможность выбирать то, что наиболее интересно, и удовлетворять свои познавательные потребности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8194" name="Picture 2" descr="C:\Users\1\Desktop\Презентации\фото презентации\стряпух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201" y="3182899"/>
            <a:ext cx="1616475" cy="145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\Desktop\Презентации\фото презентации\292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387" y="1795145"/>
            <a:ext cx="1387754" cy="138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Презентации\фото презентации\2012-10-23_10-06-17_682520172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4664"/>
            <a:ext cx="1911412" cy="140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Презентации\фото презентации\935606-W-Trojmiescie-jest-wiele-przedszkoli-do-ktorych-dzieci-chodza-z-przyjemnoscia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46" y="4869160"/>
            <a:ext cx="1872492" cy="124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867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55976" y="116632"/>
            <a:ext cx="4427984" cy="10793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История создания программы «МОЗАИКА»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1\Desktop\20130902_1736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81" y="1998400"/>
            <a:ext cx="1630797" cy="186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797902" y="980729"/>
            <a:ext cx="4986058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2002-2007 гг. </a:t>
            </a:r>
            <a:r>
              <a:rPr lang="ru-RU" b="1" i="1" dirty="0" smtClean="0">
                <a:solidFill>
                  <a:srgbClr val="073E87"/>
                </a:solidFill>
                <a:latin typeface="Arial" pitchFamily="34" charset="0"/>
                <a:ea typeface="Calibri"/>
                <a:cs typeface="Arial" pitchFamily="34" charset="0"/>
              </a:rPr>
              <a:t>– разработка и апробация в рамках деятельности дошкольного отделения ООУ «Крепыш»  г. Тюмени  как федеральной экспериментальной площадки  ИПОП «Эврика»</a:t>
            </a:r>
            <a:endParaRPr lang="ru-RU" sz="3200" dirty="0">
              <a:solidFill>
                <a:srgbClr val="073E87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2008-2009 гг. </a:t>
            </a:r>
            <a:r>
              <a:rPr lang="ru-RU" b="1" i="1" dirty="0" smtClean="0">
                <a:solidFill>
                  <a:srgbClr val="073E87"/>
                </a:solidFill>
                <a:latin typeface="Arial" pitchFamily="34" charset="0"/>
                <a:ea typeface="Calibri"/>
                <a:cs typeface="Arial" pitchFamily="34" charset="0"/>
              </a:rPr>
              <a:t>– разработка для учреждений дошкольного образования с учётом опыта педагогов-новаторов и учёных Тюменской области </a:t>
            </a:r>
          </a:p>
          <a:p>
            <a:pPr marL="342900" indent="-342900" algn="just">
              <a:lnSpc>
                <a:spcPct val="115000"/>
              </a:lnSpc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2010-2012 гг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  <a:r>
              <a:rPr lang="ru-RU" b="1" i="1" dirty="0" smtClean="0">
                <a:solidFill>
                  <a:srgbClr val="073E87"/>
                </a:solidFill>
                <a:latin typeface="Arial" pitchFamily="34" charset="0"/>
                <a:ea typeface="Calibri"/>
                <a:cs typeface="Arial" pitchFamily="34" charset="0"/>
              </a:rPr>
              <a:t> – пилотная апробация на базе 7 ДОО  Тюменской области</a:t>
            </a:r>
          </a:p>
          <a:p>
            <a:pPr marL="342900" indent="-342900" algn="just">
              <a:lnSpc>
                <a:spcPct val="115000"/>
              </a:lnSpc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2013-2014 гг</a:t>
            </a:r>
            <a:r>
              <a:rPr lang="ru-RU" b="1" i="1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. </a:t>
            </a:r>
            <a:r>
              <a:rPr lang="ru-RU" b="1" i="1" dirty="0">
                <a:solidFill>
                  <a:srgbClr val="073E87"/>
                </a:solidFill>
                <a:latin typeface="Arial" pitchFamily="34" charset="0"/>
                <a:ea typeface="Calibri"/>
                <a:cs typeface="Arial" pitchFamily="34" charset="0"/>
              </a:rPr>
              <a:t>– </a:t>
            </a:r>
            <a:r>
              <a:rPr lang="ru-RU" b="1" i="1" dirty="0" smtClean="0">
                <a:solidFill>
                  <a:srgbClr val="073E87"/>
                </a:solidFill>
                <a:latin typeface="Arial" pitchFamily="34" charset="0"/>
                <a:ea typeface="Calibri"/>
                <a:cs typeface="Arial" pitchFamily="34" charset="0"/>
              </a:rPr>
              <a:t>новая редакция (приведение в соответствие с ФГОС ДО), штатный режим реализации</a:t>
            </a:r>
          </a:p>
          <a:p>
            <a:pPr marL="342900" indent="-342900" algn="just">
              <a:lnSpc>
                <a:spcPct val="115000"/>
              </a:lnSpc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2014-2016 гг.</a:t>
            </a:r>
            <a:r>
              <a:rPr lang="ru-RU" b="1" i="1" dirty="0" smtClean="0">
                <a:solidFill>
                  <a:srgbClr val="CC33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rgbClr val="073E87"/>
                </a:solidFill>
                <a:latin typeface="Arial" pitchFamily="34" charset="0"/>
                <a:ea typeface="Calibri"/>
                <a:cs typeface="Arial" pitchFamily="34" charset="0"/>
              </a:rPr>
              <a:t>-  распространение  по всей России </a:t>
            </a:r>
          </a:p>
        </p:txBody>
      </p:sp>
      <p:pic>
        <p:nvPicPr>
          <p:cNvPr id="2052" name="Picture 4" descr="C:\Users\1\Desktop\Новая папка (2)\20140630_1425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030" y="393651"/>
            <a:ext cx="1296143" cy="160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1\Desktop\Новая папка (2)\20140630_12262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0899" y="3455549"/>
            <a:ext cx="1987003" cy="213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315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5840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+mn-ea"/>
                <a:cs typeface="Arial" pitchFamily="34" charset="0"/>
              </a:rPr>
              <a:t>Основные нормативные </a:t>
            </a:r>
            <a:r>
              <a:rPr lang="ru-RU" sz="2000" b="1" dirty="0">
                <a:latin typeface="Arial" pitchFamily="34" charset="0"/>
                <a:ea typeface="+mn-ea"/>
                <a:cs typeface="Arial" pitchFamily="34" charset="0"/>
              </a:rPr>
              <a:t>акты, регламентирующие деятельность дошкольных образовательных организаций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1412776"/>
            <a:ext cx="7668840" cy="5256584"/>
          </a:xfrm>
        </p:spPr>
        <p:txBody>
          <a:bodyPr>
            <a:normAutofit fontScale="85000" lnSpcReduction="20000"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lang="ru-RU" sz="1600" dirty="0" smtClean="0">
              <a:latin typeface="Arial" charset="0"/>
              <a:cs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Федеральный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закон Российской Федерации от 29.12.2012 г. № 273 - ФЗ «Об образовании в Российской Федерации».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Приказ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Министерства образования и науки РФ от 17 октября 2013 г. N 1155 «Об утверждении федерального образовательного стандарта дошкольного образования».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 Приказ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Минобрнауки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 России от 30.08.2013 N 1014 "Об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образования".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САНПИН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2.4.1.3049-13 "Санитарно-эпидемиологические требования к устройству, содержанию и организации режима работы дошкольных образовательных организаций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".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Порядок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приема на обучение по образовательным программам дошкольного образования,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утвержденный приказом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Министерства образования и науки Российской Федерации от 08.04.2014 № 293</a:t>
            </a:r>
          </a:p>
          <a:p>
            <a:pPr marL="0" lvl="0" indent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0" lvl="0" indent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86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8964487" cy="1196752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400" b="1" dirty="0" smtClean="0">
                <a:latin typeface="Arial" charset="0"/>
                <a:ea typeface="+mn-ea"/>
                <a:cs typeface="Arial" charset="0"/>
              </a:rPr>
              <a:t>Реализация основных принципов ФГОС до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39601"/>
            <a:ext cx="4968552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sz="2400" dirty="0">
                <a:solidFill>
                  <a:srgbClr val="073E87"/>
                </a:solidFill>
                <a:latin typeface="Arial" charset="0"/>
                <a:cs typeface="Arial" charset="0"/>
              </a:rPr>
              <a:t>смещение акцента с подготовки к школе на социализацию ребёнка (освоение широкого спектра социальных ролей</a:t>
            </a:r>
            <a:r>
              <a:rPr lang="ru-RU" sz="2400" dirty="0" smtClean="0">
                <a:solidFill>
                  <a:srgbClr val="073E87"/>
                </a:solidFill>
                <a:latin typeface="Arial" charset="0"/>
                <a:cs typeface="Arial" charset="0"/>
              </a:rPr>
              <a:t>);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sz="2400" dirty="0">
                <a:solidFill>
                  <a:srgbClr val="073E87"/>
                </a:solidFill>
                <a:latin typeface="Arial" charset="0"/>
                <a:cs typeface="Arial" charset="0"/>
              </a:rPr>
              <a:t>формирование личностных качеств,  необходимых для жизни в быстро меняющихся условиях </a:t>
            </a:r>
            <a:r>
              <a:rPr lang="ru-RU" sz="2400" dirty="0" smtClean="0">
                <a:solidFill>
                  <a:srgbClr val="073E87"/>
                </a:solidFill>
                <a:latin typeface="Arial" charset="0"/>
                <a:cs typeface="Arial" charset="0"/>
              </a:rPr>
              <a:t>(мобильно-гибкое </a:t>
            </a:r>
            <a:r>
              <a:rPr lang="ru-RU" sz="2400" dirty="0">
                <a:solidFill>
                  <a:srgbClr val="073E87"/>
                </a:solidFill>
                <a:latin typeface="Arial" charset="0"/>
                <a:cs typeface="Arial" charset="0"/>
              </a:rPr>
              <a:t>проектирование предметно-развивающей среды, создание ситуации </a:t>
            </a:r>
            <a:r>
              <a:rPr lang="ru-RU" sz="2400" dirty="0" smtClean="0">
                <a:solidFill>
                  <a:srgbClr val="073E87"/>
                </a:solidFill>
                <a:latin typeface="Arial" charset="0"/>
                <a:cs typeface="Arial" charset="0"/>
              </a:rPr>
              <a:t>выбора);</a:t>
            </a:r>
            <a:endParaRPr lang="ru-RU" sz="2400" dirty="0">
              <a:solidFill>
                <a:srgbClr val="073E87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sz="2400" dirty="0" smtClean="0">
                <a:solidFill>
                  <a:srgbClr val="073E87"/>
                </a:solidFill>
                <a:latin typeface="Arial" charset="0"/>
                <a:cs typeface="Arial" charset="0"/>
              </a:rPr>
              <a:t>новые механизмы взаимодействия с родителями </a:t>
            </a: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296" y="1164237"/>
            <a:ext cx="2195735" cy="155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02" y="2841259"/>
            <a:ext cx="2508062" cy="166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115" y="4692086"/>
            <a:ext cx="2294205" cy="1600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28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6408712" cy="64807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Особенности программы «МОЗАИКА»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76672"/>
            <a:ext cx="8604448" cy="678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D30FC5"/>
                </a:solidFill>
                <a:latin typeface="Arial" pitchFamily="34" charset="0"/>
                <a:ea typeface="Calibri"/>
                <a:cs typeface="Arial" pitchFamily="34" charset="0"/>
              </a:rPr>
              <a:t>Отсутствие жёстко регламентированных форм организации 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детей (решение образовательных задач в любых ситуациях, ориентированность на результат), что даёт больше возможностей для творчества педагогу;</a:t>
            </a:r>
          </a:p>
          <a:p>
            <a:pPr marL="342900" indent="-34290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Обеспечение </a:t>
            </a:r>
            <a:r>
              <a:rPr lang="ru-RU" sz="2000" b="1" i="1" dirty="0" smtClean="0">
                <a:solidFill>
                  <a:srgbClr val="D30FC5"/>
                </a:solidFill>
                <a:latin typeface="Arial" pitchFamily="34" charset="0"/>
                <a:ea typeface="Calibri"/>
                <a:cs typeface="Arial" pitchFamily="34" charset="0"/>
              </a:rPr>
              <a:t>оптимального двигательного режима 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(свободное перемещение ребёнка, 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дресс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-код в одежде педагогов)</a:t>
            </a:r>
          </a:p>
          <a:p>
            <a:pPr marL="342900" indent="-34290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D30FC5"/>
                </a:solidFill>
                <a:latin typeface="Arial" pitchFamily="34" charset="0"/>
                <a:ea typeface="Calibri"/>
                <a:cs typeface="Arial" pitchFamily="34" charset="0"/>
              </a:rPr>
              <a:t>Гибкий режим,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позволяющий ребёнку включаться в режимные моменты с учётом потребностей семьи (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клиентоориентированность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)</a:t>
            </a:r>
          </a:p>
          <a:p>
            <a:pPr marL="342900" indent="-34290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Организация образовательного процесса по принципу </a:t>
            </a:r>
            <a:r>
              <a:rPr lang="ru-RU" sz="2000" b="1" i="1" dirty="0" smtClean="0">
                <a:solidFill>
                  <a:srgbClr val="D30FC5"/>
                </a:solidFill>
                <a:latin typeface="Arial" pitchFamily="34" charset="0"/>
                <a:ea typeface="Calibri"/>
                <a:cs typeface="Arial" pitchFamily="34" charset="0"/>
              </a:rPr>
              <a:t>«клуба по интересам»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с обеспечением развивающего (обогащающего) психолого-педагогического сопровождения</a:t>
            </a:r>
          </a:p>
          <a:p>
            <a:pPr marL="342900" indent="-34290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Максимальная </a:t>
            </a:r>
            <a:r>
              <a:rPr lang="ru-RU" sz="2000" b="1" i="1" dirty="0" smtClean="0">
                <a:solidFill>
                  <a:srgbClr val="D30FC5"/>
                </a:solidFill>
                <a:latin typeface="Arial" pitchFamily="34" charset="0"/>
                <a:ea typeface="Calibri"/>
                <a:cs typeface="Arial" pitchFamily="34" charset="0"/>
              </a:rPr>
              <a:t>минимизация «бумажного» планирования 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(высвобождение времени для непосредственного взаимодействия воспитателя с детьми и родителями)</a:t>
            </a:r>
          </a:p>
          <a:p>
            <a:pPr marL="342900" indent="-34290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Возможность организовать </a:t>
            </a:r>
            <a:r>
              <a:rPr lang="ru-RU" sz="2000" b="1" i="1" dirty="0" smtClean="0">
                <a:solidFill>
                  <a:srgbClr val="D30FC5"/>
                </a:solidFill>
                <a:latin typeface="Arial" pitchFamily="34" charset="0"/>
                <a:ea typeface="Calibri"/>
                <a:cs typeface="Arial" pitchFamily="34" charset="0"/>
              </a:rPr>
              <a:t>инклюзивное образование 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детей с ОВЗ</a:t>
            </a:r>
          </a:p>
          <a:p>
            <a:pPr marL="342900" indent="-342900">
              <a:lnSpc>
                <a:spcPct val="115000"/>
              </a:lnSpc>
              <a:buFont typeface="Arial" pitchFamily="34" charset="0"/>
              <a:buChar char="•"/>
            </a:pPr>
            <a:endParaRPr lang="ru-RU" b="1" i="1" dirty="0">
              <a:solidFill>
                <a:srgbClr val="073E87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315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6404699" cy="122413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ОСОБЕННОСТИ СОЗДАНИЯ ПРОСТРАНСТВЕННОЙ СРЕДЫ при реализации «Мозаики»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916832"/>
            <a:ext cx="6768752" cy="4608512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endParaRPr lang="ru-RU" dirty="0"/>
          </a:p>
          <a:p>
            <a:pPr>
              <a:buFont typeface="Wingdings" pitchFamily="2" charset="2"/>
              <a:buChar char="§"/>
            </a:pPr>
            <a:r>
              <a:rPr lang="ru-RU" sz="8000" b="1" dirty="0" smtClean="0">
                <a:solidFill>
                  <a:srgbClr val="620855"/>
                </a:solidFill>
              </a:rPr>
              <a:t>Предметные акценты, соответствующие задачам данного периода</a:t>
            </a:r>
          </a:p>
          <a:p>
            <a:pPr>
              <a:buFont typeface="Wingdings" pitchFamily="2" charset="2"/>
              <a:buChar char="§"/>
            </a:pPr>
            <a:endParaRPr lang="ru-RU" sz="8000" b="1" dirty="0" smtClean="0">
              <a:solidFill>
                <a:srgbClr val="620855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8000" b="1" dirty="0" smtClean="0">
                <a:solidFill>
                  <a:srgbClr val="620855"/>
                </a:solidFill>
              </a:rPr>
              <a:t>Преодоление «неизменности», «</a:t>
            </a:r>
            <a:r>
              <a:rPr lang="ru-RU" sz="8000" b="1" dirty="0" err="1" smtClean="0">
                <a:solidFill>
                  <a:srgbClr val="620855"/>
                </a:solidFill>
              </a:rPr>
              <a:t>застывшести</a:t>
            </a:r>
            <a:r>
              <a:rPr lang="ru-RU" sz="8000" b="1" dirty="0" smtClean="0">
                <a:solidFill>
                  <a:srgbClr val="620855"/>
                </a:solidFill>
              </a:rPr>
              <a:t>» (</a:t>
            </a:r>
            <a:r>
              <a:rPr lang="ru-RU" sz="8000" b="1" dirty="0" err="1" smtClean="0">
                <a:solidFill>
                  <a:srgbClr val="620855"/>
                </a:solidFill>
              </a:rPr>
              <a:t>презонирование</a:t>
            </a:r>
            <a:r>
              <a:rPr lang="ru-RU" sz="8000" b="1" dirty="0" smtClean="0">
                <a:solidFill>
                  <a:srgbClr val="620855"/>
                </a:solidFill>
              </a:rPr>
              <a:t>, обновление)</a:t>
            </a:r>
          </a:p>
          <a:p>
            <a:pPr>
              <a:buFont typeface="Wingdings" pitchFamily="2" charset="2"/>
              <a:buChar char="§"/>
            </a:pPr>
            <a:endParaRPr lang="ru-RU" sz="8000" b="1" dirty="0" smtClean="0">
              <a:solidFill>
                <a:srgbClr val="620855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8000" b="1" dirty="0" smtClean="0">
                <a:solidFill>
                  <a:srgbClr val="620855"/>
                </a:solidFill>
              </a:rPr>
              <a:t>Использование всех помещений при организации </a:t>
            </a:r>
            <a:r>
              <a:rPr lang="ru-RU" sz="8000" b="1" dirty="0" err="1" smtClean="0">
                <a:solidFill>
                  <a:srgbClr val="620855"/>
                </a:solidFill>
              </a:rPr>
              <a:t>образовтельного</a:t>
            </a:r>
            <a:r>
              <a:rPr lang="ru-RU" sz="8000" b="1" dirty="0" smtClean="0">
                <a:solidFill>
                  <a:srgbClr val="620855"/>
                </a:solidFill>
              </a:rPr>
              <a:t> процесса</a:t>
            </a:r>
          </a:p>
          <a:p>
            <a:pPr>
              <a:buFont typeface="Wingdings" pitchFamily="2" charset="2"/>
              <a:buChar char="§"/>
            </a:pPr>
            <a:endParaRPr lang="ru-RU" sz="8000" b="1" dirty="0">
              <a:solidFill>
                <a:srgbClr val="620855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8000" b="1" dirty="0" smtClean="0">
                <a:solidFill>
                  <a:srgbClr val="620855"/>
                </a:solidFill>
              </a:rPr>
              <a:t>Много неоформленного «бросового» материала</a:t>
            </a:r>
          </a:p>
          <a:p>
            <a:pPr>
              <a:buFont typeface="Wingdings" pitchFamily="2" charset="2"/>
              <a:buChar char="§"/>
            </a:pPr>
            <a:endParaRPr lang="ru-RU" sz="8000" b="1" dirty="0" smtClean="0">
              <a:solidFill>
                <a:srgbClr val="620855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8000" b="1" dirty="0" err="1" smtClean="0">
                <a:solidFill>
                  <a:srgbClr val="620855"/>
                </a:solidFill>
              </a:rPr>
              <a:t>Деятельностный</a:t>
            </a:r>
            <a:r>
              <a:rPr lang="ru-RU" sz="8000" b="1" dirty="0" smtClean="0">
                <a:solidFill>
                  <a:srgbClr val="620855"/>
                </a:solidFill>
              </a:rPr>
              <a:t> характер (предметная ситуация должна подвигать к действиям) </a:t>
            </a:r>
          </a:p>
          <a:p>
            <a:pPr>
              <a:buFont typeface="Wingdings" pitchFamily="2" charset="2"/>
              <a:buChar char="§"/>
            </a:pPr>
            <a:endParaRPr lang="ru-RU" sz="8000" b="1" dirty="0" smtClean="0">
              <a:solidFill>
                <a:srgbClr val="620855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8000" b="1" dirty="0" smtClean="0">
                <a:solidFill>
                  <a:srgbClr val="620855"/>
                </a:solidFill>
              </a:rPr>
              <a:t>Участие детей в создании предметной среды</a:t>
            </a:r>
          </a:p>
          <a:p>
            <a:pPr>
              <a:buFont typeface="Wingdings" pitchFamily="2" charset="2"/>
              <a:buChar char="§"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90" y="5151376"/>
            <a:ext cx="1862633" cy="122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633" y="955408"/>
            <a:ext cx="1812964" cy="136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267" y="2460519"/>
            <a:ext cx="1777229" cy="118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193" y="3754124"/>
            <a:ext cx="1578880" cy="125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448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04182"/>
            <a:ext cx="6620723" cy="48851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latin typeface="Arial" pitchFamily="34" charset="0"/>
                <a:cs typeface="Arial" pitchFamily="34" charset="0"/>
              </a:rPr>
              <a:t>Создание эмоционально комфортной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образовательной среды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96752"/>
            <a:ext cx="4752528" cy="5400600"/>
          </a:xfrm>
        </p:spPr>
        <p:txBody>
          <a:bodyPr>
            <a:normAutofit lnSpcReduction="10000"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1800" dirty="0" smtClean="0">
                <a:solidFill>
                  <a:srgbClr val="073E87"/>
                </a:solidFill>
                <a:latin typeface="Arial" charset="0"/>
                <a:cs typeface="Arial" charset="0"/>
              </a:rPr>
              <a:t>Особая организация адаптационного периода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endParaRPr lang="ru-RU" sz="1800" dirty="0" smtClean="0">
              <a:solidFill>
                <a:srgbClr val="073E87"/>
              </a:solidFill>
              <a:latin typeface="Arial" charset="0"/>
              <a:cs typeface="Arial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1800" dirty="0" smtClean="0">
                <a:solidFill>
                  <a:srgbClr val="073E87"/>
                </a:solidFill>
                <a:latin typeface="Arial" charset="0"/>
                <a:cs typeface="Arial" charset="0"/>
              </a:rPr>
              <a:t>Доброжелательное уважительное отношение всех ко всем</a:t>
            </a:r>
          </a:p>
          <a:p>
            <a:pPr marL="0" lvl="0" indent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1800" dirty="0" smtClean="0">
              <a:solidFill>
                <a:srgbClr val="073E87"/>
              </a:solidFill>
              <a:latin typeface="Arial" charset="0"/>
              <a:cs typeface="Arial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1800" dirty="0" smtClean="0">
                <a:solidFill>
                  <a:srgbClr val="073E87"/>
                </a:solidFill>
                <a:latin typeface="Arial" charset="0"/>
                <a:cs typeface="Arial" charset="0"/>
              </a:rPr>
              <a:t>Конструктивный диалог с родителями (квалифицированное консультирование, конкретность рекомендаций)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endParaRPr lang="ru-RU" sz="1800" dirty="0" smtClean="0">
              <a:solidFill>
                <a:srgbClr val="073E87"/>
              </a:solidFill>
              <a:latin typeface="Arial" charset="0"/>
              <a:cs typeface="Arial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1800" dirty="0" smtClean="0">
                <a:solidFill>
                  <a:srgbClr val="073E87"/>
                </a:solidFill>
                <a:latin typeface="Arial" charset="0"/>
                <a:cs typeface="Arial" charset="0"/>
              </a:rPr>
              <a:t>Стремление к бесконфликтному общению (показ и освоение эффективных способов разрешения конфликтов)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endParaRPr lang="ru-RU" sz="1800" dirty="0" smtClean="0">
              <a:solidFill>
                <a:srgbClr val="073E87"/>
              </a:solidFill>
              <a:latin typeface="Arial" charset="0"/>
              <a:cs typeface="Arial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1800" dirty="0" smtClean="0">
                <a:solidFill>
                  <a:srgbClr val="073E87"/>
                </a:solidFill>
                <a:latin typeface="Arial" charset="0"/>
                <a:cs typeface="Arial" charset="0"/>
              </a:rPr>
              <a:t>Внимательное наблюдение за ребёнком, своевременное реагирование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endParaRPr lang="ru-RU" sz="1600" dirty="0">
              <a:solidFill>
                <a:srgbClr val="073E87"/>
              </a:solidFill>
              <a:latin typeface="Arial" charset="0"/>
              <a:cs typeface="Arial" charset="0"/>
            </a:endParaRPr>
          </a:p>
          <a:p>
            <a:pPr marL="0" lvl="0" indent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i="1" dirty="0">
                <a:solidFill>
                  <a:srgbClr val="073E87"/>
                </a:solidFill>
                <a:latin typeface="Arial" charset="0"/>
                <a:cs typeface="Arial" charset="0"/>
              </a:rPr>
              <a:t>Пребывание в детском саду должно доставлять ребенку радость, а образовательные ситуации должны быть </a:t>
            </a:r>
            <a:r>
              <a:rPr lang="ru-RU" sz="1800" b="1" i="1" dirty="0" smtClean="0">
                <a:solidFill>
                  <a:srgbClr val="073E87"/>
                </a:solidFill>
                <a:latin typeface="Arial" charset="0"/>
                <a:cs typeface="Arial" charset="0"/>
              </a:rPr>
              <a:t>увлекательными </a:t>
            </a:r>
            <a:endParaRPr lang="ru-RU" sz="1800" b="1" i="1" dirty="0">
              <a:solidFill>
                <a:srgbClr val="073E87"/>
              </a:solidFill>
              <a:latin typeface="Arial" charset="0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20989"/>
            <a:ext cx="255273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893" y="1340768"/>
            <a:ext cx="2728351" cy="181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545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7848872" cy="90872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2800" b="1" dirty="0" smtClean="0">
                <a:latin typeface="Arial" charset="0"/>
                <a:ea typeface="+mn-ea"/>
                <a:cs typeface="Arial" charset="0"/>
              </a:rPr>
              <a:t>НОВЫЕ ПОДХОДЫ К методическому сопровождению </a:t>
            </a:r>
            <a:endParaRPr lang="ru-RU" sz="2200" b="1" dirty="0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524328" y="244705"/>
            <a:ext cx="1368152" cy="132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153425"/>
            <a:ext cx="741682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000" b="1" i="1" dirty="0" smtClean="0">
                <a:solidFill>
                  <a:srgbClr val="D30FC5"/>
                </a:solidFill>
                <a:latin typeface="Arial" charset="0"/>
                <a:cs typeface="Arial" charset="0"/>
              </a:rPr>
              <a:t>«Нельзя спрашивать с педагога  то, чему он не научен»</a:t>
            </a:r>
          </a:p>
          <a:p>
            <a:pPr marL="342900" lvl="0" indent="-3429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Формирование нового опыта и новых стереотипов («перекрывание» командно-авторитарно-репродуктивной модели взаимодействия), основанных на сотрудничестве</a:t>
            </a:r>
          </a:p>
          <a:p>
            <a:pPr marL="342900" lvl="0" indent="-3429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342900" lvl="0" indent="-3429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Моделирование ситуаций с показом способов деятельности </a:t>
            </a:r>
          </a:p>
          <a:p>
            <a:pPr marL="342900" lvl="0" indent="-3429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342900" lvl="0" indent="-3429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Усиление обратной связи во взаимодействии педагога с ребёнком: умение слышать, выдерживать паузу, правильно хвалить, учитывать имеющийся детский  опыт</a:t>
            </a:r>
          </a:p>
          <a:p>
            <a:pPr marL="342900" lvl="0" indent="-3429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342900" lvl="0" indent="-3429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системы  практического обогащения педагогов новыми играми, технологиями, техниками ручного творчества</a:t>
            </a:r>
          </a:p>
          <a:p>
            <a:pPr lvl="0" algn="ctr" fontAlgn="base">
              <a:spcAft>
                <a:spcPct val="0"/>
              </a:spcAft>
            </a:pPr>
            <a:r>
              <a:rPr lang="ru-RU" sz="2000" b="1" i="1" dirty="0" smtClean="0">
                <a:solidFill>
                  <a:srgbClr val="D30FC5"/>
                </a:solidFill>
                <a:latin typeface="Arial" charset="0"/>
                <a:cs typeface="Arial" charset="0"/>
              </a:rPr>
              <a:t>Основная форма методической помощи – </a:t>
            </a:r>
            <a:r>
              <a:rPr lang="ru-RU" sz="2000" b="1" i="1" dirty="0">
                <a:solidFill>
                  <a:srgbClr val="D30FC5"/>
                </a:solidFill>
                <a:latin typeface="Arial" charset="0"/>
                <a:cs typeface="Arial" charset="0"/>
              </a:rPr>
              <a:t>показ способов с </a:t>
            </a:r>
            <a:r>
              <a:rPr lang="ru-RU" sz="2000" b="1" i="1" dirty="0" smtClean="0">
                <a:solidFill>
                  <a:srgbClr val="D30FC5"/>
                </a:solidFill>
                <a:latin typeface="Arial" charset="0"/>
                <a:cs typeface="Arial" charset="0"/>
              </a:rPr>
              <a:t>комментариями!</a:t>
            </a:r>
            <a:endParaRPr lang="ru-RU" sz="2000" b="1" i="1" dirty="0">
              <a:solidFill>
                <a:srgbClr val="D30FC5"/>
              </a:solidFill>
              <a:latin typeface="Arial" charset="0"/>
              <a:cs typeface="Arial" charset="0"/>
            </a:endParaRPr>
          </a:p>
          <a:p>
            <a:pPr marL="342900" lvl="0" indent="-3429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342900" lvl="0" indent="-3429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0" algn="ctr" fontAlgn="base">
              <a:spcAft>
                <a:spcPct val="0"/>
              </a:spcAft>
            </a:pPr>
            <a:endParaRPr lang="ru-RU" sz="20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578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5915000" cy="1252728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педагогУ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работающему по «Мозаике» необходимо: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1" y="1591056"/>
            <a:ext cx="8147248" cy="453510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Владеть большим количеством игровых и коммуникативных технологий, многое уметь делать руками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Иметь в арсенале много неоформленного «бросового» материала 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Не бояться изменять предметную среду вместе с детьми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Решать образовательные задачи в условиях изменения содержательной линии образования (ситуативно)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Ор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ентироваться на интересы и предпочтения детей, направляя их в нужное русло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Обогащать развитие и опыт ребёнка, привносить что-то новое (новые понятия, новые способы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деят-ти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Уметь использовать родительский ресурс в образовательных целях</a:t>
            </a:r>
          </a:p>
        </p:txBody>
      </p:sp>
      <p:pic>
        <p:nvPicPr>
          <p:cNvPr id="6146" name="Picture 2" descr="C:\Users\1\Desktop\Презентации\фото презентации\совместная деятельност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348" y="260649"/>
            <a:ext cx="2263108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81080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2457</TotalTime>
  <Words>748</Words>
  <Application>Microsoft Office PowerPoint</Application>
  <PresentationFormat>Экран (4:3)</PresentationFormat>
  <Paragraphs>98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Wingdings</vt:lpstr>
      <vt:lpstr>Wingdings 3</vt:lpstr>
      <vt:lpstr>Сектор</vt:lpstr>
      <vt:lpstr>«Основные принципы и правила организации образовательного процесса по ОПДО «Мозаика»</vt:lpstr>
      <vt:lpstr>История создания программы «МОЗАИКА»</vt:lpstr>
      <vt:lpstr>Основные нормативные акты, регламентирующие деятельность дошкольных образовательных организаций</vt:lpstr>
      <vt:lpstr>Реализация основных принципов ФГОС до</vt:lpstr>
      <vt:lpstr>Особенности программы «МОЗАИКА»</vt:lpstr>
      <vt:lpstr>ОСОБЕННОСТИ СОЗДАНИЯ ПРОСТРАНСТВЕННОЙ СРЕДЫ при реализации «Мозаики»</vt:lpstr>
      <vt:lpstr>Создание эмоционально комфортной образовательной среды</vt:lpstr>
      <vt:lpstr> НОВЫЕ ПОДХОДЫ К методическому сопровождению </vt:lpstr>
      <vt:lpstr>педагогУ, работающему по «Мозаике» необходимо:</vt:lpstr>
      <vt:lpstr>ОБРАЗОВАТЕЛЬНЫЕ Эффекты: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принципы организации образования детей в дошкольный период детства</dc:title>
  <dc:creator>User</dc:creator>
  <cp:lastModifiedBy>user</cp:lastModifiedBy>
  <cp:revision>183</cp:revision>
  <cp:lastPrinted>2013-09-02T12:58:31Z</cp:lastPrinted>
  <dcterms:created xsi:type="dcterms:W3CDTF">2013-05-22T11:15:55Z</dcterms:created>
  <dcterms:modified xsi:type="dcterms:W3CDTF">2016-11-18T12:49:06Z</dcterms:modified>
</cp:coreProperties>
</file>