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21" autoAdjust="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5630-0C03-4E5A-9845-CDB78E42F52A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5229-074B-4BC0-A240-0BCB07FEBB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5630-0C03-4E5A-9845-CDB78E42F52A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5229-074B-4BC0-A240-0BCB07FEBB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5630-0C03-4E5A-9845-CDB78E42F52A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5229-074B-4BC0-A240-0BCB07FEBB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5630-0C03-4E5A-9845-CDB78E42F52A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5229-074B-4BC0-A240-0BCB07FEBB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5630-0C03-4E5A-9845-CDB78E42F52A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5229-074B-4BC0-A240-0BCB07FEBB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5630-0C03-4E5A-9845-CDB78E42F52A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5229-074B-4BC0-A240-0BCB07FEBB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5630-0C03-4E5A-9845-CDB78E42F52A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5229-074B-4BC0-A240-0BCB07FEBB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5630-0C03-4E5A-9845-CDB78E42F52A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5229-074B-4BC0-A240-0BCB07FEBB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5630-0C03-4E5A-9845-CDB78E42F52A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5229-074B-4BC0-A240-0BCB07FEBB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5630-0C03-4E5A-9845-CDB78E42F52A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5229-074B-4BC0-A240-0BCB07FEBB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5630-0C03-4E5A-9845-CDB78E42F52A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5229-074B-4BC0-A240-0BCB07FEBB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05630-0C03-4E5A-9845-CDB78E42F52A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B5229-074B-4BC0-A240-0BCB07FEBB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Использование учебников «Всеобщая история»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800" b="1" dirty="0" smtClean="0"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УМК </a:t>
            </a:r>
            <a:r>
              <a:rPr lang="ru-RU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В.С. </a:t>
            </a:r>
            <a:r>
              <a:rPr lang="ru-RU" sz="1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Мясникова</a:t>
            </a:r>
            <a:r>
              <a:rPr lang="ru-RU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(издательство «</a:t>
            </a:r>
            <a:r>
              <a:rPr lang="ru-RU" sz="1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Вентана-Граф</a:t>
            </a:r>
            <a:r>
              <a:rPr lang="ru-RU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»)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800" b="1" dirty="0" smtClean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latin typeface="Arial" pitchFamily="34" charset="0"/>
                <a:cs typeface="Arial" pitchFamily="34" charset="0"/>
              </a:rPr>
              <a:t>в соответствии с Примерной основной образовательной программой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latin typeface="Arial" pitchFamily="34" charset="0"/>
                <a:cs typeface="Arial" pitchFamily="34" charset="0"/>
              </a:rPr>
              <a:t>основного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общего образования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4357694"/>
            <a:ext cx="1428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История Древнего мира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57158" y="3643314"/>
            <a:ext cx="8429684" cy="857256"/>
          </a:xfrm>
          <a:prstGeom prst="rightArrow">
            <a:avLst>
              <a:gd name="adj1" fmla="val 50000"/>
              <a:gd name="adj2" fmla="val 54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14480" y="4334540"/>
            <a:ext cx="1428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История Средних веков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86182" y="4357694"/>
            <a:ext cx="36433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История Нового времени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1179489" y="4464851"/>
            <a:ext cx="1070776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6608777" y="4035429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857224" y="3857628"/>
            <a:ext cx="357190" cy="35719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2214546" y="3857628"/>
            <a:ext cx="357190" cy="35719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6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3500430" y="3857628"/>
            <a:ext cx="357190" cy="35719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7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5429256" y="3857628"/>
            <a:ext cx="357190" cy="35719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8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7429520" y="3857628"/>
            <a:ext cx="357190" cy="35719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9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>
            <a:off x="2536811" y="4393413"/>
            <a:ext cx="1070776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4179885" y="4035429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357158" y="3334408"/>
            <a:ext cx="8001056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Планирование курса всеобщей истории по классам в соответствии с </a:t>
            </a:r>
          </a:p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Примерной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основной образовательной программой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основного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общего образования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rot="5400000">
            <a:off x="4179885" y="4749809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6608777" y="4749809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929059" y="2571347"/>
            <a:ext cx="157084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2215737" y="2571347"/>
            <a:ext cx="157084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3573059" y="2570553"/>
            <a:ext cx="157084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6001951" y="2570553"/>
            <a:ext cx="157084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285720" y="4834606"/>
            <a:ext cx="1428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Arial" pitchFamily="34" charset="0"/>
                <a:cs typeface="Arial" pitchFamily="34" charset="0"/>
              </a:rPr>
              <a:t>С древнейших времён до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V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века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714480" y="4857760"/>
            <a:ext cx="1285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V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век - конец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XV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века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000364" y="4857760"/>
            <a:ext cx="13573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Arial" pitchFamily="34" charset="0"/>
                <a:cs typeface="Arial" pitchFamily="34" charset="0"/>
              </a:rPr>
              <a:t>Конец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XV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века –конец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XVII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века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714876" y="4857760"/>
            <a:ext cx="1428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XVIII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век – начало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XIX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века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6858016" y="4857760"/>
            <a:ext cx="13573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XIX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век – начало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XX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века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9" name="Рисунок 38" descr="5 класс (В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1785926"/>
            <a:ext cx="1163304" cy="1538917"/>
          </a:xfrm>
          <a:prstGeom prst="rect">
            <a:avLst/>
          </a:prstGeom>
        </p:spPr>
      </p:pic>
      <p:pic>
        <p:nvPicPr>
          <p:cNvPr id="40" name="Рисунок 39" descr="6 класс (В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85918" y="1798939"/>
            <a:ext cx="1143008" cy="1487185"/>
          </a:xfrm>
          <a:prstGeom prst="rect">
            <a:avLst/>
          </a:prstGeom>
        </p:spPr>
      </p:pic>
      <p:pic>
        <p:nvPicPr>
          <p:cNvPr id="41" name="Рисунок 40" descr="7 класс (В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71802" y="1785926"/>
            <a:ext cx="1143007" cy="1485908"/>
          </a:xfrm>
          <a:prstGeom prst="rect">
            <a:avLst/>
          </a:prstGeom>
        </p:spPr>
      </p:pic>
      <p:pic>
        <p:nvPicPr>
          <p:cNvPr id="42" name="Рисунок 41" descr="7 класс (В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29124" y="1785926"/>
            <a:ext cx="1143007" cy="1485908"/>
          </a:xfrm>
          <a:prstGeom prst="rect">
            <a:avLst/>
          </a:prstGeom>
        </p:spPr>
      </p:pic>
      <p:pic>
        <p:nvPicPr>
          <p:cNvPr id="51" name="Рисунок 50" descr="8 класс (В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72132" y="1785926"/>
            <a:ext cx="1153200" cy="1513575"/>
          </a:xfrm>
          <a:prstGeom prst="rect">
            <a:avLst/>
          </a:prstGeom>
        </p:spPr>
      </p:pic>
      <p:pic>
        <p:nvPicPr>
          <p:cNvPr id="52" name="Рисунок 51" descr="8 класс (В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29454" y="1785926"/>
            <a:ext cx="1153200" cy="15135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 КЛАСС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(учебник для 7 класса)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(красным цветом показаны рекомендации по тематическому планированию)</a:t>
            </a: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084182"/>
          <a:ext cx="8229600" cy="513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966"/>
                <a:gridCol w="1285884"/>
                <a:gridCol w="5900750"/>
              </a:tblGrid>
              <a:tr h="56821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 урока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Количество часов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Параграф учебника / Тема урока</a:t>
                      </a:r>
                      <a:endParaRPr lang="ru-RU" sz="1600" dirty="0"/>
                    </a:p>
                  </a:txBody>
                  <a:tcPr/>
                </a:tc>
              </a:tr>
              <a:tr h="25420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Глава 1. Переход от Средневековья к Новому времени</a:t>
                      </a:r>
                      <a:endParaRPr lang="ru-RU" sz="11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2542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1-2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  Великие географические открытия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42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  Создание колониальных империй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774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4-5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3.  Итальянское Возрождение</a:t>
                      </a:r>
                    </a:p>
                  </a:txBody>
                  <a:tcPr/>
                </a:tc>
              </a:tr>
              <a:tr h="27774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4.  Возрождение в других странах Западной Европы</a:t>
                      </a:r>
                    </a:p>
                  </a:txBody>
                  <a:tcPr/>
                </a:tc>
              </a:tr>
              <a:tr h="27774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7-8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5.  Реформация в Германии</a:t>
                      </a:r>
                    </a:p>
                  </a:txBody>
                  <a:tcPr/>
                </a:tc>
              </a:tr>
              <a:tr h="27774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6.  Реформация в других странах Европы</a:t>
                      </a:r>
                    </a:p>
                  </a:txBody>
                  <a:tcPr/>
                </a:tc>
              </a:tr>
              <a:tr h="266929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Повторительно-обобщающий урок по главе 1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6038">
                <a:tc gridSpan="3"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Глава 2. Западная Европа</a:t>
                      </a:r>
                      <a:r>
                        <a:rPr lang="ru-RU" sz="1100" b="1" kern="1200" baseline="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во второй половине </a:t>
                      </a:r>
                      <a:r>
                        <a:rPr lang="en-US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XVI</a:t>
                      </a:r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</a:t>
                      </a:r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первой половине </a:t>
                      </a:r>
                      <a:r>
                        <a:rPr lang="en-US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XVII</a:t>
                      </a:r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в.</a:t>
                      </a:r>
                      <a:endParaRPr lang="ru-RU" sz="11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603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11-12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7.  Золотой</a:t>
                      </a:r>
                      <a:r>
                        <a:rPr lang="ru-RU" sz="1100" baseline="0" dirty="0" smtClean="0">
                          <a:latin typeface="Arial" pitchFamily="34" charset="0"/>
                          <a:cs typeface="Arial" pitchFamily="34" charset="0"/>
                        </a:rPr>
                        <a:t> век Испании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603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13-14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8.  Война за независимость Нидерландов. Расцвет и упадок Голландской республики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603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15-16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9.  Англия под властью Тюдоров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603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17-18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10.  Франция в эпоху Ренессанса и  гугенотских</a:t>
                      </a:r>
                      <a:r>
                        <a:rPr lang="ru-RU" sz="1100" baseline="0" dirty="0" smtClean="0">
                          <a:latin typeface="Arial" pitchFamily="34" charset="0"/>
                          <a:cs typeface="Arial" pitchFamily="34" charset="0"/>
                        </a:rPr>
                        <a:t> войн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603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11.  Международные отношения 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во второй половине 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XVI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первой половине 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XVII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в.</a:t>
                      </a: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Тридцатилетняя война</a:t>
                      </a:r>
                      <a:endParaRPr lang="ru-RU" sz="11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42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Повторительно-обобщающий урок по главе 2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80645"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 КЛАСС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(учебник для 7 класса)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(красным цветом показаны рекомендации по тематическому планированию)</a:t>
            </a: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857233"/>
          <a:ext cx="82296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966"/>
                <a:gridCol w="1285884"/>
                <a:gridCol w="5900750"/>
              </a:tblGrid>
              <a:tr h="35032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 урока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Количество часов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Параграф учебника / Тема урока</a:t>
                      </a:r>
                      <a:endParaRPr lang="ru-RU" sz="1600" dirty="0"/>
                    </a:p>
                  </a:txBody>
                  <a:tcPr/>
                </a:tc>
              </a:tr>
              <a:tr h="156722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Глава 3. Западная Европа</a:t>
                      </a:r>
                      <a:r>
                        <a:rPr lang="ru-RU" sz="1100" b="1" kern="1200" baseline="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середине </a:t>
                      </a:r>
                      <a:r>
                        <a:rPr lang="en-US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XVII</a:t>
                      </a:r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</a:t>
                      </a:r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начале </a:t>
                      </a:r>
                      <a:r>
                        <a:rPr lang="en-US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XVIII</a:t>
                      </a:r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в.</a:t>
                      </a:r>
                      <a:endParaRPr lang="ru-RU" sz="1100" b="1" dirty="0" smtClean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5672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21-22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  Франция во времена кардиналов и «короля-солнце»</a:t>
                      </a:r>
                      <a:endParaRPr lang="ru-RU" sz="11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6801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23-24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13.  Англия в эпоху революционных потрясений</a:t>
                      </a:r>
                    </a:p>
                  </a:txBody>
                  <a:tcPr/>
                </a:tc>
              </a:tr>
              <a:tr h="16801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14.  Реставрация Стюартов и «Славная революция» в Англии</a:t>
                      </a:r>
                    </a:p>
                  </a:txBody>
                  <a:tcPr/>
                </a:tc>
              </a:tr>
              <a:tr h="16801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26-27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15.  Международные отношения второй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половины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XVII - 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начала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XVIII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в.</a:t>
                      </a:r>
                      <a:endParaRPr lang="ru-RU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6147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Повторительно-обобщающий урок по главе 3</a:t>
                      </a:r>
                    </a:p>
                  </a:txBody>
                  <a:tcPr/>
                </a:tc>
              </a:tr>
              <a:tr h="160931"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3025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Итого часов: 28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КЛАСС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(учебник для 7 класса)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(красным цветом показаны рекомендации по тематическому планированию)</a:t>
            </a: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857233"/>
          <a:ext cx="8229600" cy="5705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966"/>
                <a:gridCol w="1285884"/>
                <a:gridCol w="5900750"/>
              </a:tblGrid>
              <a:tr h="56821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 урока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Количество часов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Параграф учебника / Тема урока</a:t>
                      </a:r>
                      <a:endParaRPr lang="ru-RU" sz="1600" dirty="0"/>
                    </a:p>
                  </a:txBody>
                  <a:tcPr/>
                </a:tc>
              </a:tr>
              <a:tr h="25420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Глава 4. Восемнадцатый</a:t>
                      </a:r>
                      <a:r>
                        <a:rPr lang="ru-RU" sz="1100" b="1" kern="1200" baseline="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век</a:t>
                      </a:r>
                      <a:endParaRPr lang="ru-RU" sz="11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2542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1-2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16.  Рождение Великобритании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42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17.  Британские колонии в Северной Америке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42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4-5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18.  Война</a:t>
                      </a:r>
                      <a:r>
                        <a:rPr lang="ru-RU" sz="1100" baseline="0" dirty="0" smtClean="0">
                          <a:latin typeface="Arial" pitchFamily="34" charset="0"/>
                          <a:cs typeface="Arial" pitchFamily="34" charset="0"/>
                        </a:rPr>
                        <a:t> за независимость. Образование США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42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6-7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19.  Франция в эпоху Просвещения</a:t>
                      </a:r>
                    </a:p>
                  </a:txBody>
                  <a:tcPr/>
                </a:tc>
              </a:tr>
              <a:tr h="27774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20.  Международные отношения в </a:t>
                      </a:r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XVIII</a:t>
                      </a:r>
                      <a:r>
                        <a:rPr lang="ru-RU" sz="1100" baseline="0" dirty="0" smtClean="0">
                          <a:latin typeface="Arial" pitchFamily="34" charset="0"/>
                          <a:cs typeface="Arial" pitchFamily="34" charset="0"/>
                        </a:rPr>
                        <a:t> в.</a:t>
                      </a:r>
                      <a:endParaRPr lang="ru-RU" sz="11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6929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Повторительно-обобщающий урок по главе 4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6038">
                <a:tc gridSpan="3"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Глава 5. Французская революция </a:t>
                      </a:r>
                      <a:r>
                        <a:rPr lang="en-US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XVIII</a:t>
                      </a:r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в.</a:t>
                      </a:r>
                      <a:endParaRPr lang="ru-RU" sz="11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603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21.  Начало французской революции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603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22.  Французская революция: от монархии к республике</a:t>
                      </a:r>
                    </a:p>
                  </a:txBody>
                  <a:tcPr/>
                </a:tc>
              </a:tr>
              <a:tr h="26603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12-13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23.  Якобинская диктатура и режим Директории</a:t>
                      </a:r>
                    </a:p>
                  </a:txBody>
                  <a:tcPr/>
                </a:tc>
              </a:tr>
              <a:tr h="26603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14-15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24.  Великая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французская революция и Европа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603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Повторительно-обобщающий урок по главе 5</a:t>
                      </a:r>
                    </a:p>
                  </a:txBody>
                  <a:tcPr/>
                </a:tc>
              </a:tr>
              <a:tr h="266038">
                <a:tc gridSpan="3"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Глава 6. Многоликий Восток</a:t>
                      </a:r>
                      <a:endParaRPr lang="ru-RU" sz="11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603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17-18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25.  Османская империя и Персия в </a:t>
                      </a:r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XVI-XVIII</a:t>
                      </a: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 вв.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42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26.  Индия в </a:t>
                      </a:r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XVI-XVIII</a:t>
                      </a: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 вв.</a:t>
                      </a:r>
                    </a:p>
                  </a:txBody>
                  <a:tcPr/>
                </a:tc>
              </a:tr>
              <a:tr h="2542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20-21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27.  Страны Дальнего Востока в </a:t>
                      </a:r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XVI-XVIII</a:t>
                      </a: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 вв.</a:t>
                      </a:r>
                    </a:p>
                  </a:txBody>
                  <a:tcPr/>
                </a:tc>
              </a:tr>
              <a:tr h="2542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Повторительно-обобщающий урок по главе 6</a:t>
                      </a:r>
                    </a:p>
                  </a:txBody>
                  <a:tcPr/>
                </a:tc>
              </a:tr>
              <a:tr h="380645"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8605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КЛАСС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(учебник для 8 класса)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(красным цветом показаны рекомендации по тематическому планированию)</a:t>
            </a: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937249"/>
          <a:ext cx="8229600" cy="2708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966"/>
                <a:gridCol w="1285884"/>
                <a:gridCol w="5900750"/>
              </a:tblGrid>
              <a:tr h="35032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 урока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Количество часов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Параграф учебника / Тема урока</a:t>
                      </a:r>
                      <a:endParaRPr lang="ru-RU" sz="1600" dirty="0"/>
                    </a:p>
                  </a:txBody>
                  <a:tcPr/>
                </a:tc>
              </a:tr>
              <a:tr h="278135">
                <a:tc gridSpan="3"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Глава 1. Европа в эпоху Наполеона Бонапарта</a:t>
                      </a:r>
                      <a:endParaRPr lang="ru-RU" sz="11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813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1.  Франция: от Консульства к</a:t>
                      </a:r>
                      <a:r>
                        <a:rPr lang="ru-RU" sz="1100" baseline="0" dirty="0" smtClean="0">
                          <a:latin typeface="Arial" pitchFamily="34" charset="0"/>
                          <a:cs typeface="Arial" pitchFamily="34" charset="0"/>
                        </a:rPr>
                        <a:t> Первой империи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813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24-25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2.  Наполеоновские войны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5672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3.  Крушение наполеоновской империи</a:t>
                      </a:r>
                    </a:p>
                  </a:txBody>
                  <a:tcPr/>
                </a:tc>
              </a:tr>
              <a:tr h="15672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Повторительно-обобщающий урок по главе 1</a:t>
                      </a:r>
                    </a:p>
                  </a:txBody>
                  <a:tcPr/>
                </a:tc>
              </a:tr>
              <a:tr h="16801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Итоговый урок по </a:t>
                      </a:r>
                      <a:r>
                        <a:rPr lang="ru-RU" sz="11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теме «Всемирная история. </a:t>
                      </a:r>
                      <a:r>
                        <a:rPr lang="en-US" sz="11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XVIII </a:t>
                      </a:r>
                      <a:r>
                        <a:rPr lang="ru-RU" sz="11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век»</a:t>
                      </a:r>
                      <a:endParaRPr lang="ru-RU" sz="1100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3025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Итого часов: 28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30259">
                <a:tc gridSpan="2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428596" y="285728"/>
            <a:ext cx="82296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8 КЛАСС </a:t>
            </a:r>
            <a:r>
              <a:rPr kumimoji="0" lang="ru-RU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(учебник для 8 класса)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(красным цветом показаны рекомендации по тематическому планированию)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 КЛАСС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(учебник для 8 класса)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(красным цветом показаны рекомендации по тематическому планированию)</a:t>
            </a: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928670"/>
          <a:ext cx="8229600" cy="5656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966"/>
                <a:gridCol w="1285884"/>
                <a:gridCol w="5900750"/>
              </a:tblGrid>
              <a:tr h="56821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 урока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Количество часов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Параграф учебника / Тема урока</a:t>
                      </a:r>
                      <a:endParaRPr lang="ru-RU" sz="1600" dirty="0"/>
                    </a:p>
                  </a:txBody>
                  <a:tcPr/>
                </a:tc>
              </a:tr>
              <a:tr h="25420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Глава 2. Европа </a:t>
                      </a:r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После Венского конгресса</a:t>
                      </a:r>
                      <a:endParaRPr lang="ru-RU" sz="11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2542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4.  Основные направления общественной мысли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XIX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в.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42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  Великобритания в первой половине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XIX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в.</a:t>
                      </a:r>
                      <a:endParaRPr lang="ru-RU" sz="11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27774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6.  Франция: от реставрации Бурбонов ко Второй республике</a:t>
                      </a:r>
                      <a:endParaRPr lang="ru-RU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6929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7.  Германский союз, Пруссия, Австрийская империя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603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8.  Международные отношения в 1815-1856 гг.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42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Повторительно-обобщающий урок по главе 2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420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Глава 3. </a:t>
                      </a:r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Европа во второй</a:t>
                      </a:r>
                      <a:r>
                        <a:rPr lang="ru-RU" sz="1100" b="1" kern="1200" baseline="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половине </a:t>
                      </a:r>
                      <a:r>
                        <a:rPr lang="en-US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XIX </a:t>
                      </a:r>
                      <a:r>
                        <a:rPr lang="en-US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</a:t>
                      </a:r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начале </a:t>
                      </a:r>
                      <a:r>
                        <a:rPr lang="en-US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XX</a:t>
                      </a:r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века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42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9.  Вторая империя во Франции (1852-1870)</a:t>
                      </a:r>
                      <a:endParaRPr lang="ru-RU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42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10.  Италия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и Германия: создание объединённых государств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42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11.  Международное рабочее движение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42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12.  Восточный кризис в международных отношениях последней трети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XIX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в.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42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13.  Австро-Венгрия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42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14.  Второй рейх в Германии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42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15.  Третья республика во Франции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42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16.  Британская империя: викторианская Англия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42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17.  Доминионы британской империи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42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Повторительно-обобщающий урок по главе 3</a:t>
                      </a:r>
                      <a:endParaRPr lang="ru-RU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80645"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 КЛАСС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(учебник для 8 класса)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(красным цветом показаны рекомендации по тематическому планированию)</a:t>
            </a: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928670"/>
          <a:ext cx="8229600" cy="5390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966"/>
                <a:gridCol w="1285884"/>
                <a:gridCol w="5900750"/>
              </a:tblGrid>
              <a:tr h="57117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 урока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Количество часов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Параграф учебника / Тема урока</a:t>
                      </a:r>
                      <a:endParaRPr lang="ru-RU" sz="1600" dirty="0"/>
                    </a:p>
                  </a:txBody>
                  <a:tcPr/>
                </a:tc>
              </a:tr>
              <a:tr h="255525">
                <a:tc gridSpan="3"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Глава 4. </a:t>
                      </a:r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Две Америки</a:t>
                      </a:r>
                      <a:endParaRPr lang="ru-RU" sz="11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25552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18.  США в период Войны за независимость  до Гражданской войны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552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19.  США в последней трети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XIX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начале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XX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в.</a:t>
                      </a:r>
                      <a:endParaRPr lang="ru-RU" sz="11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273933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20.  Страны Латинской Америки</a:t>
                      </a:r>
                      <a:endParaRPr lang="ru-RU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238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Повторительно-обобщающий урок по главе 4</a:t>
                      </a:r>
                      <a:endParaRPr lang="ru-RU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2388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Глава 5. </a:t>
                      </a:r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Страны Востока</a:t>
                      </a:r>
                      <a:endParaRPr lang="ru-RU" sz="1100" b="1" dirty="0" smtClean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238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21.  Упадок Османской империи</a:t>
                      </a:r>
                      <a:endParaRPr lang="ru-RU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238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22.  Британская Индия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238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23.  Страны Дальнего Востока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552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Повторительно-обобщающий урок по главе 5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5525">
                <a:tc gridSpan="3"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Глава 6. </a:t>
                      </a:r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Развитие науки и культуры в </a:t>
                      </a:r>
                      <a:r>
                        <a:rPr lang="en-US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XIX </a:t>
                      </a:r>
                      <a:r>
                        <a:rPr lang="en-US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</a:t>
                      </a:r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начале </a:t>
                      </a:r>
                      <a:r>
                        <a:rPr lang="en-US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XX</a:t>
                      </a:r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в.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552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24.  Развитие науки и техники</a:t>
                      </a:r>
                      <a:endParaRPr lang="ru-RU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552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25.  Литература и искусство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552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Повторительно-обобщающий урок по главе 6</a:t>
                      </a:r>
                      <a:endParaRPr lang="ru-RU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5525">
                <a:tc gridSpan="3"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Глава 7. Первая мировая война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552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26.  Международные отношения в последней четверти 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XIX – 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начале 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XX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в.</a:t>
                      </a:r>
                      <a:endParaRPr lang="ru-RU" sz="11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5525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Итого часов: 28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5422"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Параграф 27 «Первая мировая война» предлагается для изучения в 10 классе</a:t>
                      </a:r>
                      <a:endParaRPr lang="ru-RU" sz="1100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</TotalTime>
  <Words>917</Words>
  <Application>Microsoft Office PowerPoint</Application>
  <PresentationFormat>Экран (4:3)</PresentationFormat>
  <Paragraphs>256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Использование учебников «Всеобщая история»  УМК В.С. Мясникова (издательство «Вентана-Граф»)  в соответствии с Примерной основной образовательной программой  основного общего образования</vt:lpstr>
      <vt:lpstr>7 КЛАСС (учебник для 7 класса) (красным цветом показаны рекомендации по тематическому планированию)</vt:lpstr>
      <vt:lpstr>7 КЛАСС (учебник для 7 класса)  (красным цветом показаны рекомендации по тематическому планированию)</vt:lpstr>
      <vt:lpstr>8 КЛАСС (учебник для 7 класса)  (красным цветом показаны рекомендации по тематическому планированию)</vt:lpstr>
      <vt:lpstr>8 КЛАСС (учебник для 8 класса)  (красным цветом показаны рекомендации по тематическому планированию)</vt:lpstr>
      <vt:lpstr>9 КЛАСС (учебник для 8 класса)  (красным цветом показаны рекомендации по тематическому планированию)</vt:lpstr>
      <vt:lpstr>9 КЛАСС (учебник для 8 класса)  (красным цветом показаны рекомендации по тематическому планированию)</vt:lpstr>
    </vt:vector>
  </TitlesOfParts>
  <Company>Drofa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учебников «Всеобщая история»  УМК  С.В. Колпакова, В.А. Ведюшкина в соответствии с Примерной основной образовательной программой основного общего образования</dc:title>
  <dc:creator>Volkova.EV</dc:creator>
  <cp:lastModifiedBy>Volkova.EV</cp:lastModifiedBy>
  <cp:revision>30</cp:revision>
  <dcterms:created xsi:type="dcterms:W3CDTF">2017-03-21T12:22:10Z</dcterms:created>
  <dcterms:modified xsi:type="dcterms:W3CDTF">2017-03-22T09:38:57Z</dcterms:modified>
</cp:coreProperties>
</file>