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</p:sldMasterIdLst>
  <p:notesMasterIdLst>
    <p:notesMasterId r:id="rId26"/>
  </p:notesMasterIdLst>
  <p:sldIdLst>
    <p:sldId id="340" r:id="rId2"/>
    <p:sldId id="338" r:id="rId3"/>
    <p:sldId id="343" r:id="rId4"/>
    <p:sldId id="327" r:id="rId5"/>
    <p:sldId id="326" r:id="rId6"/>
    <p:sldId id="332" r:id="rId7"/>
    <p:sldId id="339" r:id="rId8"/>
    <p:sldId id="335" r:id="rId9"/>
    <p:sldId id="336" r:id="rId10"/>
    <p:sldId id="319" r:id="rId11"/>
    <p:sldId id="288" r:id="rId12"/>
    <p:sldId id="330" r:id="rId13"/>
    <p:sldId id="331" r:id="rId14"/>
    <p:sldId id="291" r:id="rId15"/>
    <p:sldId id="292" r:id="rId16"/>
    <p:sldId id="286" r:id="rId17"/>
    <p:sldId id="329" r:id="rId18"/>
    <p:sldId id="333" r:id="rId19"/>
    <p:sldId id="337" r:id="rId20"/>
    <p:sldId id="293" r:id="rId21"/>
    <p:sldId id="321" r:id="rId22"/>
    <p:sldId id="289" r:id="rId23"/>
    <p:sldId id="342" r:id="rId24"/>
    <p:sldId id="318" r:id="rId25"/>
  </p:sldIdLst>
  <p:sldSz cx="9144000" cy="6858000" type="screen4x3"/>
  <p:notesSz cx="6858000" cy="9144000"/>
  <p:custDataLst>
    <p:tags r:id="rId27"/>
  </p:custDataLst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CCCCFF"/>
    <a:srgbClr val="66FFFF"/>
    <a:srgbClr val="99FF99"/>
    <a:srgbClr val="8CEB35"/>
    <a:srgbClr val="FFCC99"/>
    <a:srgbClr val="00CCFF"/>
    <a:srgbClr val="FF66CC"/>
    <a:srgbClr val="FFFF00"/>
    <a:srgbClr val="CC99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-158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gs" Target="tags/tag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/>
            </a:lvl1pPr>
          </a:lstStyle>
          <a:p>
            <a:pPr>
              <a:defRPr/>
            </a:pPr>
            <a:fld id="{231CCC4F-AE74-4920-A46C-6812C03E1920}" type="datetimeFigureOut">
              <a:rPr lang="ru-RU"/>
              <a:pPr>
                <a:defRPr/>
              </a:pPr>
              <a:t>05.12.2016</a:t>
            </a:fld>
            <a:endParaRPr lang="ru-RU"/>
          </a:p>
        </p:txBody>
      </p:sp>
      <p:sp>
        <p:nvSpPr>
          <p:cNvPr id="2970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17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317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17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/>
            </a:lvl1pPr>
          </a:lstStyle>
          <a:p>
            <a:pPr>
              <a:defRPr/>
            </a:pPr>
            <a:fld id="{FC04C35D-D8C5-4228-B89A-398722E8451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23179432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1987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41988" name="Номер слайда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BBDDB99F-4423-4412-AEB5-A0966A6ADA48}" type="slidenum">
              <a:rPr lang="ru-RU" sz="1200">
                <a:latin typeface="Times New Roman" pitchFamily="18" charset="0"/>
              </a:rPr>
              <a:pPr algn="r"/>
              <a:t>21</a:t>
            </a:fld>
            <a:endParaRPr lang="ru-RU" sz="120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0AB1873-7A9C-4E76-A9B9-CD01A0CB09C1}" type="datetimeFigureOut">
              <a:rPr lang="ru-RU"/>
              <a:pPr>
                <a:defRPr/>
              </a:pPr>
              <a:t>05.12.2016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592B7D-6A72-421A-8100-22CC4F3D452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cover dir="d"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6537AE-E60A-4F80-B6B4-92708B27BF2A}" type="datetimeFigureOut">
              <a:rPr lang="ru-RU"/>
              <a:pPr>
                <a:defRPr/>
              </a:pPr>
              <a:t>05.12.2016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B01BF18-7D4B-4BD0-B76C-6DD57170041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cover dir="d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DAC979F-FB31-4C19-9575-7DAA5BF2AA5B}" type="datetimeFigureOut">
              <a:rPr lang="ru-RU"/>
              <a:pPr>
                <a:defRPr/>
              </a:pPr>
              <a:t>05.12.2016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F7E4909-2398-4B0C-B953-59436D6AADB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cover dir="d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785A72-D598-43CC-81D7-3195B77F91D5}" type="datetimeFigureOut">
              <a:rPr lang="ru-RU"/>
              <a:pPr>
                <a:defRPr/>
              </a:pPr>
              <a:t>05.12.2016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8891E9-1694-407A-A2D3-A3450B71A03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cover dir="d"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E2153F8-B593-44E8-A40D-7BBC7CF6086C}" type="datetimeFigureOut">
              <a:rPr lang="ru-RU"/>
              <a:pPr>
                <a:defRPr/>
              </a:pPr>
              <a:t>05.12.2016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74CE278-BFEB-4B1C-BF23-77C9F74125D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cover dir="d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A366543-4001-4445-9281-42FE54E28A48}" type="datetimeFigureOut">
              <a:rPr lang="ru-RU"/>
              <a:pPr>
                <a:defRPr/>
              </a:pPr>
              <a:t>05.12.2016</a:t>
            </a:fld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B9CC835-AE9B-4C5D-8FD6-1FC4F3AED84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cover dir="d"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43BCE5-2A7F-4DB2-BF92-300AB60F3788}" type="datetimeFigureOut">
              <a:rPr lang="ru-RU"/>
              <a:pPr>
                <a:defRPr/>
              </a:pPr>
              <a:t>05.12.2016</a:t>
            </a:fld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E1F1180-40B5-4643-8A02-6FD338A857C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cover dir="d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CA4CD3-C1B3-4DD8-909E-207A85E924E2}" type="datetimeFigureOut">
              <a:rPr lang="ru-RU"/>
              <a:pPr>
                <a:defRPr/>
              </a:pPr>
              <a:t>05.12.2016</a:t>
            </a:fld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4C693B-C680-410B-81AC-377C6E134F2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cover dir="d"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655715-1311-4776-9F0A-690CA8ECF3DE}" type="datetimeFigureOut">
              <a:rPr lang="ru-RU"/>
              <a:pPr>
                <a:defRPr/>
              </a:pPr>
              <a:t>05.12.2016</a:t>
            </a:fld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8E2A07C-998E-4916-96AF-D4EEAB6A3C4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cover dir="d"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C4DE976-1D1F-42DB-9698-9757222DAA83}" type="datetimeFigureOut">
              <a:rPr lang="ru-RU"/>
              <a:pPr>
                <a:defRPr/>
              </a:pPr>
              <a:t>05.12.2016</a:t>
            </a:fld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6E28CE-D911-458E-A47D-8FB7F460961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cover dir="d"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C77069F-DF74-4367-9BDE-E6F56DBFDA67}" type="datetimeFigureOut">
              <a:rPr lang="ru-RU"/>
              <a:pPr>
                <a:defRPr/>
              </a:pPr>
              <a:t>05.12.2016</a:t>
            </a:fld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7D33287-26F6-4BC1-8C2E-DD7EDCCA8DE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cover dir="d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5632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5632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fld id="{1F618A68-5C83-4766-8667-38E116E9DF55}" type="datetimeFigureOut">
              <a:rPr lang="ru-RU"/>
              <a:pPr>
                <a:defRPr/>
              </a:pPr>
              <a:t>05.12.2016</a:t>
            </a:fld>
            <a:endParaRPr lang="ru-RU"/>
          </a:p>
        </p:txBody>
      </p:sp>
      <p:sp>
        <p:nvSpPr>
          <p:cNvPr id="5632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632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E4911B62-7FC1-44C7-8C34-00A30BAB64F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48" r:id="rId1"/>
    <p:sldLayoutId id="2147483949" r:id="rId2"/>
    <p:sldLayoutId id="2147483950" r:id="rId3"/>
    <p:sldLayoutId id="2147483951" r:id="rId4"/>
    <p:sldLayoutId id="2147483952" r:id="rId5"/>
    <p:sldLayoutId id="2147483953" r:id="rId6"/>
    <p:sldLayoutId id="2147483954" r:id="rId7"/>
    <p:sldLayoutId id="2147483955" r:id="rId8"/>
    <p:sldLayoutId id="2147483956" r:id="rId9"/>
    <p:sldLayoutId id="2147483957" r:id="rId10"/>
    <p:sldLayoutId id="2147483958" r:id="rId11"/>
  </p:sldLayoutIdLst>
  <p:transition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563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63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63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563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50000">
                                          <p:val>
                                            <p:strVal val="#ppt_y+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563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563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563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563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563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563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322" grpId="0"/>
      <p:bldP spid="56323" grpId="0" build="p">
        <p:tmplLst>
          <p:tmpl lvl="1">
            <p:tnLst>
              <p:par>
                <p:cTn presetID="2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632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56323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632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56323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632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56323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632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56323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632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56323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gi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7.jpeg"/><Relationship Id="rId4" Type="http://schemas.openxmlformats.org/officeDocument/2006/relationships/image" Target="../media/image36.gi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40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43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png"/><Relationship Id="rId3" Type="http://schemas.openxmlformats.org/officeDocument/2006/relationships/image" Target="../media/image45.png"/><Relationship Id="rId7" Type="http://schemas.openxmlformats.org/officeDocument/2006/relationships/image" Target="../media/image49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8.png"/><Relationship Id="rId5" Type="http://schemas.openxmlformats.org/officeDocument/2006/relationships/image" Target="../media/image47.png"/><Relationship Id="rId4" Type="http://schemas.openxmlformats.org/officeDocument/2006/relationships/image" Target="../media/image46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3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12" Type="http://schemas.openxmlformats.org/officeDocument/2006/relationships/image" Target="../media/image12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wmf"/><Relationship Id="rId7" Type="http://schemas.openxmlformats.org/officeDocument/2006/relationships/image" Target="../media/image19.jpeg"/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wmf"/><Relationship Id="rId5" Type="http://schemas.openxmlformats.org/officeDocument/2006/relationships/image" Target="../media/image17.wmf"/><Relationship Id="rId4" Type="http://schemas.openxmlformats.org/officeDocument/2006/relationships/image" Target="../media/image16.wmf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9938" name="Picture 2" descr="C:\Users\Надежда\Desktop\img1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375"/>
            <a:ext cx="9144000" cy="6856625"/>
          </a:xfrm>
          <a:prstGeom prst="rect">
            <a:avLst/>
          </a:prstGeom>
          <a:noFill/>
        </p:spPr>
      </p:pic>
    </p:spTree>
  </p:cSld>
  <p:clrMapOvr>
    <a:masterClrMapping/>
  </p:clrMapOvr>
  <p:transition>
    <p:cover dir="d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6" name="AutoShape 4"/>
          <p:cNvSpPr>
            <a:spLocks noChangeArrowheads="1"/>
          </p:cNvSpPr>
          <p:nvPr/>
        </p:nvSpPr>
        <p:spPr bwMode="auto">
          <a:xfrm>
            <a:off x="684213" y="333375"/>
            <a:ext cx="7920037" cy="1366838"/>
          </a:xfrm>
          <a:prstGeom prst="downArrowCallout">
            <a:avLst>
              <a:gd name="adj1" fmla="val 144861"/>
              <a:gd name="adj2" fmla="val 144861"/>
              <a:gd name="adj3" fmla="val 16667"/>
              <a:gd name="adj4" fmla="val 66667"/>
            </a:avLst>
          </a:prstGeom>
          <a:solidFill>
            <a:srgbClr val="99FF99"/>
          </a:solidFill>
          <a:ln w="9525">
            <a:noFill/>
            <a:miter lim="800000"/>
            <a:headEnd/>
            <a:tailEnd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none" anchor="ctr"/>
          <a:lstStyle/>
          <a:p>
            <a:pPr algn="ctr">
              <a:defRPr/>
            </a:pPr>
            <a:r>
              <a:rPr lang="ru-RU" sz="2000" b="1" dirty="0">
                <a:solidFill>
                  <a:srgbClr val="C00000"/>
                </a:solidFill>
              </a:rPr>
              <a:t>Методы и </a:t>
            </a:r>
            <a:r>
              <a:rPr lang="ru-RU" sz="2000" b="1" dirty="0" smtClean="0">
                <a:solidFill>
                  <a:srgbClr val="C00000"/>
                </a:solidFill>
              </a:rPr>
              <a:t>приёмы</a:t>
            </a:r>
            <a:r>
              <a:rPr lang="ru-RU" sz="2000" b="1" dirty="0">
                <a:solidFill>
                  <a:srgbClr val="C00000"/>
                </a:solidFill>
              </a:rPr>
              <a:t>, основанные на интеграции </a:t>
            </a:r>
          </a:p>
          <a:p>
            <a:pPr algn="ctr">
              <a:defRPr/>
            </a:pPr>
            <a:r>
              <a:rPr lang="ru-RU" sz="2000" b="1" dirty="0" err="1">
                <a:solidFill>
                  <a:srgbClr val="C00000"/>
                </a:solidFill>
              </a:rPr>
              <a:t>межпредметных</a:t>
            </a:r>
            <a:r>
              <a:rPr lang="ru-RU" sz="2000" b="1" dirty="0">
                <a:solidFill>
                  <a:srgbClr val="C00000"/>
                </a:solidFill>
              </a:rPr>
              <a:t> </a:t>
            </a:r>
            <a:r>
              <a:rPr lang="ru-RU" sz="2000" b="1" dirty="0" smtClean="0">
                <a:solidFill>
                  <a:srgbClr val="C00000"/>
                </a:solidFill>
              </a:rPr>
              <a:t>связей, </a:t>
            </a:r>
            <a:r>
              <a:rPr lang="ru-RU" sz="2000" b="1" dirty="0">
                <a:solidFill>
                  <a:srgbClr val="C00000"/>
                </a:solidFill>
              </a:rPr>
              <a:t>развивают:</a:t>
            </a:r>
          </a:p>
        </p:txBody>
      </p:sp>
      <p:sp>
        <p:nvSpPr>
          <p:cNvPr id="8195" name="AutoShape 5"/>
          <p:cNvSpPr>
            <a:spLocks noChangeArrowheads="1"/>
          </p:cNvSpPr>
          <p:nvPr/>
        </p:nvSpPr>
        <p:spPr bwMode="auto">
          <a:xfrm>
            <a:off x="250825" y="1700213"/>
            <a:ext cx="2447925" cy="1008062"/>
          </a:xfrm>
          <a:prstGeom prst="wedgeRectCallout">
            <a:avLst>
              <a:gd name="adj1" fmla="val 28986"/>
              <a:gd name="adj2" fmla="val -90944"/>
            </a:avLst>
          </a:prstGeom>
          <a:solidFill>
            <a:srgbClr val="8CEB35"/>
          </a:solidFill>
          <a:ln w="9525">
            <a:noFill/>
            <a:miter lim="800000"/>
            <a:headEnd/>
            <a:tailEnd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/>
          <a:lstStyle/>
          <a:p>
            <a:pPr algn="ctr"/>
            <a:r>
              <a:rPr lang="ru-RU" b="1" dirty="0">
                <a:solidFill>
                  <a:srgbClr val="C00000"/>
                </a:solidFill>
              </a:rPr>
              <a:t>интерес </a:t>
            </a:r>
            <a:r>
              <a:rPr lang="ru-RU" b="1" dirty="0" smtClean="0">
                <a:solidFill>
                  <a:srgbClr val="C00000"/>
                </a:solidFill>
              </a:rPr>
              <a:t>к познанию </a:t>
            </a:r>
            <a:r>
              <a:rPr lang="ru-RU" b="1" dirty="0">
                <a:solidFill>
                  <a:srgbClr val="C00000"/>
                </a:solidFill>
              </a:rPr>
              <a:t>естественных наук</a:t>
            </a:r>
            <a:r>
              <a:rPr lang="ru-RU" dirty="0">
                <a:solidFill>
                  <a:srgbClr val="C00000"/>
                </a:solidFill>
              </a:rPr>
              <a:t> </a:t>
            </a:r>
          </a:p>
        </p:txBody>
      </p:sp>
      <p:sp>
        <p:nvSpPr>
          <p:cNvPr id="8196" name="AutoShape 6"/>
          <p:cNvSpPr>
            <a:spLocks noChangeArrowheads="1"/>
          </p:cNvSpPr>
          <p:nvPr/>
        </p:nvSpPr>
        <p:spPr bwMode="auto">
          <a:xfrm>
            <a:off x="3419475" y="2349500"/>
            <a:ext cx="2089150" cy="1943100"/>
          </a:xfrm>
          <a:prstGeom prst="wedgeRectCallout">
            <a:avLst>
              <a:gd name="adj1" fmla="val -4102"/>
              <a:gd name="adj2" fmla="val -97384"/>
            </a:avLst>
          </a:prstGeom>
          <a:gradFill rotWithShape="1">
            <a:gsLst>
              <a:gs pos="0">
                <a:srgbClr val="00FFFF"/>
              </a:gs>
              <a:gs pos="100000">
                <a:schemeClr val="bg1"/>
              </a:gs>
            </a:gsLst>
            <a:path path="rect">
              <a:fillToRect t="100000" r="100000"/>
            </a:path>
          </a:gradFill>
          <a:ln w="9525">
            <a:noFill/>
            <a:miter lim="800000"/>
            <a:headEnd/>
            <a:tailEnd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/>
          <a:lstStyle/>
          <a:p>
            <a:pPr algn="ctr"/>
            <a:r>
              <a:rPr lang="ru-RU" b="1" dirty="0">
                <a:solidFill>
                  <a:srgbClr val="C00000"/>
                </a:solidFill>
              </a:rPr>
              <a:t>способность произвести перенос знаний и способов деятельности в новые условия</a:t>
            </a:r>
            <a:r>
              <a:rPr lang="ru-RU" dirty="0">
                <a:solidFill>
                  <a:srgbClr val="FF0000"/>
                </a:solidFill>
              </a:rPr>
              <a:t> </a:t>
            </a:r>
          </a:p>
        </p:txBody>
      </p:sp>
      <p:sp>
        <p:nvSpPr>
          <p:cNvPr id="8197" name="AutoShape 7"/>
          <p:cNvSpPr>
            <a:spLocks noChangeArrowheads="1"/>
          </p:cNvSpPr>
          <p:nvPr/>
        </p:nvSpPr>
        <p:spPr bwMode="auto">
          <a:xfrm>
            <a:off x="6588125" y="1628775"/>
            <a:ext cx="2087563" cy="1008063"/>
          </a:xfrm>
          <a:prstGeom prst="wedgeRectCallout">
            <a:avLst>
              <a:gd name="adj1" fmla="val 3690"/>
              <a:gd name="adj2" fmla="val -91574"/>
            </a:avLst>
          </a:prstGeom>
          <a:gradFill rotWithShape="1">
            <a:gsLst>
              <a:gs pos="0">
                <a:srgbClr val="FFCC66"/>
              </a:gs>
              <a:gs pos="100000">
                <a:schemeClr val="bg1"/>
              </a:gs>
            </a:gsLst>
            <a:path path="rect">
              <a:fillToRect l="100000" t="100000"/>
            </a:path>
          </a:gradFill>
          <a:ln w="9525">
            <a:noFill/>
            <a:miter lim="800000"/>
            <a:headEnd/>
            <a:tailEnd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/>
          <a:lstStyle/>
          <a:p>
            <a:pPr algn="ctr"/>
            <a:r>
              <a:rPr lang="ru-RU" b="1" dirty="0">
                <a:solidFill>
                  <a:srgbClr val="C00000"/>
                </a:solidFill>
              </a:rPr>
              <a:t>активность мыслительной деятельности </a:t>
            </a:r>
          </a:p>
        </p:txBody>
      </p:sp>
      <p:sp>
        <p:nvSpPr>
          <p:cNvPr id="8198" name="AutoShape 8"/>
          <p:cNvSpPr>
            <a:spLocks noChangeArrowheads="1"/>
          </p:cNvSpPr>
          <p:nvPr/>
        </p:nvSpPr>
        <p:spPr bwMode="auto">
          <a:xfrm>
            <a:off x="611188" y="3141663"/>
            <a:ext cx="2519362" cy="1439862"/>
          </a:xfrm>
          <a:prstGeom prst="wedgeRoundRectCallout">
            <a:avLst>
              <a:gd name="adj1" fmla="val 80685"/>
              <a:gd name="adj2" fmla="val -169847"/>
              <a:gd name="adj3" fmla="val 16667"/>
            </a:avLst>
          </a:prstGeom>
          <a:solidFill>
            <a:srgbClr val="FFCC99"/>
          </a:solidFill>
          <a:ln w="9525">
            <a:noFill/>
            <a:miter lim="800000"/>
            <a:headEnd/>
            <a:tailEnd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/>
          <a:lstStyle/>
          <a:p>
            <a:pPr algn="ctr"/>
            <a:r>
              <a:rPr lang="ru-RU" b="1" dirty="0"/>
              <a:t>познавательную активность, открытость для нового опыта</a:t>
            </a:r>
            <a:r>
              <a:rPr lang="ru-RU" dirty="0"/>
              <a:t> </a:t>
            </a:r>
          </a:p>
        </p:txBody>
      </p:sp>
      <p:sp>
        <p:nvSpPr>
          <p:cNvPr id="8199" name="AutoShape 9"/>
          <p:cNvSpPr>
            <a:spLocks noChangeArrowheads="1"/>
          </p:cNvSpPr>
          <p:nvPr/>
        </p:nvSpPr>
        <p:spPr bwMode="auto">
          <a:xfrm>
            <a:off x="2987675" y="4868863"/>
            <a:ext cx="4752975" cy="1655762"/>
          </a:xfrm>
          <a:prstGeom prst="wedgeRoundRectCallout">
            <a:avLst>
              <a:gd name="adj1" fmla="val 5745"/>
              <a:gd name="adj2" fmla="val -243384"/>
              <a:gd name="adj3" fmla="val 16667"/>
            </a:avLst>
          </a:prstGeom>
          <a:gradFill rotWithShape="1">
            <a:gsLst>
              <a:gs pos="0">
                <a:srgbClr val="99FF66"/>
              </a:gs>
              <a:gs pos="100000">
                <a:schemeClr val="bg1"/>
              </a:gs>
            </a:gsLst>
            <a:path path="rect">
              <a:fillToRect l="100000" t="100000"/>
            </a:path>
          </a:gradFill>
          <a:ln w="9525">
            <a:noFill/>
            <a:miter lim="800000"/>
            <a:headEnd/>
            <a:tailEnd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/>
          <a:lstStyle/>
          <a:p>
            <a:pPr algn="ctr"/>
            <a:r>
              <a:rPr lang="ru-RU" b="1" dirty="0">
                <a:solidFill>
                  <a:srgbClr val="C00000"/>
                </a:solidFill>
              </a:rPr>
              <a:t>умение не только проникнуть в сущность природных и мировых общественных явлений, но и найти для этой цели разные способы объяснения</a:t>
            </a:r>
            <a:r>
              <a:rPr lang="ru-RU" dirty="0">
                <a:solidFill>
                  <a:srgbClr val="C00000"/>
                </a:solidFill>
              </a:rPr>
              <a:t> </a:t>
            </a:r>
          </a:p>
        </p:txBody>
      </p:sp>
      <p:sp>
        <p:nvSpPr>
          <p:cNvPr id="8200" name="AutoShape 10"/>
          <p:cNvSpPr>
            <a:spLocks noChangeArrowheads="1"/>
          </p:cNvSpPr>
          <p:nvPr/>
        </p:nvSpPr>
        <p:spPr bwMode="auto">
          <a:xfrm>
            <a:off x="6443663" y="3284587"/>
            <a:ext cx="2232025" cy="1296938"/>
          </a:xfrm>
          <a:prstGeom prst="wedgeRoundRectCallout">
            <a:avLst>
              <a:gd name="adj1" fmla="val -90116"/>
              <a:gd name="adj2" fmla="val -214324"/>
              <a:gd name="adj3" fmla="val 16667"/>
            </a:avLst>
          </a:prstGeom>
          <a:gradFill rotWithShape="1">
            <a:gsLst>
              <a:gs pos="0">
                <a:srgbClr val="99CCFF"/>
              </a:gs>
              <a:gs pos="100000">
                <a:schemeClr val="bg1"/>
              </a:gs>
            </a:gsLst>
            <a:path path="rect">
              <a:fillToRect l="100000" t="100000"/>
            </a:path>
          </a:gradFill>
          <a:ln w="9525">
            <a:noFill/>
            <a:miter lim="800000"/>
            <a:headEnd/>
            <a:tailEnd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/>
          <a:lstStyle/>
          <a:p>
            <a:pPr algn="ctr"/>
            <a:r>
              <a:rPr lang="ru-RU" b="1" dirty="0">
                <a:solidFill>
                  <a:srgbClr val="C00000"/>
                </a:solidFill>
              </a:rPr>
              <a:t>умение вести диалог, </a:t>
            </a:r>
            <a:r>
              <a:rPr lang="ru-RU" b="1" dirty="0" smtClean="0">
                <a:solidFill>
                  <a:srgbClr val="C00000"/>
                </a:solidFill>
              </a:rPr>
              <a:t>сотрудничать, выдвигать идеи</a:t>
            </a:r>
            <a:endParaRPr lang="ru-RU" b="1" dirty="0">
              <a:solidFill>
                <a:srgbClr val="C00000"/>
              </a:solidFill>
            </a:endParaRPr>
          </a:p>
        </p:txBody>
      </p:sp>
      <p:pic>
        <p:nvPicPr>
          <p:cNvPr id="8201" name="Picture 2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288" y="4916488"/>
            <a:ext cx="1944687" cy="1627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AutoShape 5"/>
          <p:cNvSpPr>
            <a:spLocks noChangeArrowheads="1"/>
          </p:cNvSpPr>
          <p:nvPr/>
        </p:nvSpPr>
        <p:spPr bwMode="auto">
          <a:xfrm>
            <a:off x="323850" y="476250"/>
            <a:ext cx="3455988" cy="2087563"/>
          </a:xfrm>
          <a:prstGeom prst="downArrowCallout">
            <a:avLst>
              <a:gd name="adj1" fmla="val 41388"/>
              <a:gd name="adj2" fmla="val 41388"/>
              <a:gd name="adj3" fmla="val 16667"/>
              <a:gd name="adj4" fmla="val 66667"/>
            </a:avLst>
          </a:prstGeom>
          <a:gradFill rotWithShape="1">
            <a:gsLst>
              <a:gs pos="0">
                <a:schemeClr val="bg1"/>
              </a:gs>
              <a:gs pos="100000">
                <a:srgbClr val="FFFF66"/>
              </a:gs>
            </a:gsLst>
            <a:path path="rect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none" anchor="ctr"/>
          <a:lstStyle/>
          <a:p>
            <a:pPr algn="ctr"/>
            <a:r>
              <a:rPr lang="ru-RU" sz="2800" b="1">
                <a:solidFill>
                  <a:srgbClr val="FF6699"/>
                </a:solidFill>
              </a:rPr>
              <a:t>ИССЛЕДОВАНИЕ</a:t>
            </a:r>
          </a:p>
        </p:txBody>
      </p:sp>
      <p:sp>
        <p:nvSpPr>
          <p:cNvPr id="66569" name="AutoShape 9"/>
          <p:cNvSpPr>
            <a:spLocks noChangeArrowheads="1"/>
          </p:cNvSpPr>
          <p:nvPr/>
        </p:nvSpPr>
        <p:spPr bwMode="auto">
          <a:xfrm>
            <a:off x="4716463" y="4365625"/>
            <a:ext cx="2952750" cy="2089150"/>
          </a:xfrm>
          <a:prstGeom prst="plaque">
            <a:avLst>
              <a:gd name="adj" fmla="val 16667"/>
            </a:avLst>
          </a:prstGeom>
          <a:gradFill rotWithShape="1">
            <a:gsLst>
              <a:gs pos="0">
                <a:srgbClr val="FFCC99"/>
              </a:gs>
              <a:gs pos="50000">
                <a:schemeClr val="bg1"/>
              </a:gs>
              <a:gs pos="100000">
                <a:srgbClr val="FFCC99"/>
              </a:gs>
            </a:gsLst>
            <a:lin ang="18900000" scaled="1"/>
          </a:gradFill>
          <a:ln w="9525">
            <a:noFill/>
            <a:miter lim="800000"/>
            <a:headEnd/>
            <a:tailEnd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none" anchor="ctr"/>
          <a:lstStyle/>
          <a:p>
            <a:pPr algn="ctr">
              <a:defRPr/>
            </a:pPr>
            <a:r>
              <a:rPr lang="ru-RU" sz="2400" b="1">
                <a:solidFill>
                  <a:schemeClr val="accent2"/>
                </a:solidFill>
              </a:rPr>
              <a:t>РЕШЕНИЕ </a:t>
            </a:r>
          </a:p>
          <a:p>
            <a:pPr algn="ctr">
              <a:defRPr/>
            </a:pPr>
            <a:r>
              <a:rPr lang="ru-RU" sz="2400" b="1">
                <a:solidFill>
                  <a:schemeClr val="accent2"/>
                </a:solidFill>
              </a:rPr>
              <a:t>ОПРЕДЕЛЕННОЙ, </a:t>
            </a:r>
          </a:p>
          <a:p>
            <a:pPr algn="ctr">
              <a:defRPr/>
            </a:pPr>
            <a:r>
              <a:rPr lang="ru-RU" sz="2400" b="1">
                <a:solidFill>
                  <a:schemeClr val="accent2"/>
                </a:solidFill>
              </a:rPr>
              <a:t>ЯСНО </a:t>
            </a:r>
          </a:p>
          <a:p>
            <a:pPr algn="ctr">
              <a:defRPr/>
            </a:pPr>
            <a:r>
              <a:rPr lang="ru-RU" sz="2400" b="1">
                <a:solidFill>
                  <a:schemeClr val="accent2"/>
                </a:solidFill>
              </a:rPr>
              <a:t>ОСОЗНАВАЕМОЙ </a:t>
            </a:r>
          </a:p>
          <a:p>
            <a:pPr algn="ctr">
              <a:defRPr/>
            </a:pPr>
            <a:r>
              <a:rPr lang="ru-RU" sz="2400" b="1">
                <a:solidFill>
                  <a:schemeClr val="accent2"/>
                </a:solidFill>
              </a:rPr>
              <a:t>ЗАДАЧИ</a:t>
            </a:r>
          </a:p>
        </p:txBody>
      </p:sp>
      <p:pic>
        <p:nvPicPr>
          <p:cNvPr id="9220" name="Picture 11" descr="i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87675" y="4076700"/>
            <a:ext cx="1649413" cy="2447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1" name="Picture 12" descr="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08850" y="260350"/>
            <a:ext cx="1566863" cy="234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6573" name="AutoShape 13"/>
          <p:cNvSpPr>
            <a:spLocks noChangeArrowheads="1"/>
          </p:cNvSpPr>
          <p:nvPr/>
        </p:nvSpPr>
        <p:spPr bwMode="auto">
          <a:xfrm>
            <a:off x="395288" y="2781300"/>
            <a:ext cx="2952750" cy="2017713"/>
          </a:xfrm>
          <a:prstGeom prst="plaque">
            <a:avLst>
              <a:gd name="adj" fmla="val 16667"/>
            </a:avLst>
          </a:prstGeom>
          <a:gradFill rotWithShape="1">
            <a:gsLst>
              <a:gs pos="0">
                <a:srgbClr val="CCFFCC"/>
              </a:gs>
              <a:gs pos="50000">
                <a:schemeClr val="bg1"/>
              </a:gs>
              <a:gs pos="100000">
                <a:srgbClr val="CCFFCC"/>
              </a:gs>
            </a:gsLst>
            <a:lin ang="2700000" scaled="1"/>
          </a:gradFill>
          <a:ln w="9525">
            <a:noFill/>
            <a:miter lim="800000"/>
            <a:headEnd/>
            <a:tailEnd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none" anchor="ctr"/>
          <a:lstStyle/>
          <a:p>
            <a:pPr algn="ctr">
              <a:defRPr/>
            </a:pPr>
            <a:r>
              <a:rPr lang="ru-RU" sz="2400" b="1" dirty="0" smtClean="0">
                <a:solidFill>
                  <a:srgbClr val="FF6699"/>
                </a:solidFill>
              </a:rPr>
              <a:t>ПОИСК </a:t>
            </a:r>
            <a:endParaRPr lang="ru-RU" sz="2400" b="1" dirty="0">
              <a:solidFill>
                <a:srgbClr val="FF6699"/>
              </a:solidFill>
            </a:endParaRPr>
          </a:p>
          <a:p>
            <a:pPr algn="ctr">
              <a:defRPr/>
            </a:pPr>
            <a:r>
              <a:rPr lang="ru-RU" sz="2400" b="1" dirty="0">
                <a:solidFill>
                  <a:srgbClr val="FF6699"/>
                </a:solidFill>
              </a:rPr>
              <a:t>ИСТИНЫ</a:t>
            </a:r>
          </a:p>
        </p:txBody>
      </p:sp>
      <p:sp>
        <p:nvSpPr>
          <p:cNvPr id="9223" name="AutoShape 14"/>
          <p:cNvSpPr>
            <a:spLocks noChangeArrowheads="1"/>
          </p:cNvSpPr>
          <p:nvPr/>
        </p:nvSpPr>
        <p:spPr bwMode="auto">
          <a:xfrm>
            <a:off x="4140200" y="2133600"/>
            <a:ext cx="3816350" cy="1871663"/>
          </a:xfrm>
          <a:prstGeom prst="downArrowCallout">
            <a:avLst>
              <a:gd name="adj1" fmla="val 50975"/>
              <a:gd name="adj2" fmla="val 50975"/>
              <a:gd name="adj3" fmla="val 16667"/>
              <a:gd name="adj4" fmla="val 66667"/>
            </a:avLst>
          </a:prstGeom>
          <a:gradFill rotWithShape="1">
            <a:gsLst>
              <a:gs pos="0">
                <a:schemeClr val="bg1"/>
              </a:gs>
              <a:gs pos="100000">
                <a:srgbClr val="99FFCC"/>
              </a:gs>
            </a:gsLst>
            <a:path path="rect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none" anchor="ctr"/>
          <a:lstStyle/>
          <a:p>
            <a:pPr algn="ctr"/>
            <a:r>
              <a:rPr lang="ru-RU" sz="2800" b="1">
                <a:solidFill>
                  <a:srgbClr val="0033CC"/>
                </a:solidFill>
              </a:rPr>
              <a:t>ПРОЕКТИРОВАНИЕ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274638"/>
            <a:ext cx="8435280" cy="1143000"/>
          </a:xfrm>
        </p:spPr>
        <p:txBody>
          <a:bodyPr/>
          <a:lstStyle/>
          <a:p>
            <a:r>
              <a:rPr lang="ru-RU" sz="3200" b="1" dirty="0" smtClean="0"/>
              <a:t>Этапы  работы над учебным исследованием</a:t>
            </a:r>
            <a:endParaRPr lang="ru-RU" sz="32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204864"/>
            <a:ext cx="8686800" cy="4392488"/>
          </a:xfrm>
        </p:spPr>
        <p:txBody>
          <a:bodyPr/>
          <a:lstStyle/>
          <a:p>
            <a:r>
              <a:rPr lang="ru-RU" dirty="0" smtClean="0"/>
              <a:t>Проблема</a:t>
            </a:r>
          </a:p>
          <a:p>
            <a:r>
              <a:rPr lang="ru-RU" dirty="0" smtClean="0"/>
              <a:t>Планирование</a:t>
            </a:r>
          </a:p>
          <a:p>
            <a:r>
              <a:rPr lang="ru-RU" dirty="0" smtClean="0"/>
              <a:t>Поиск информации</a:t>
            </a:r>
          </a:p>
          <a:p>
            <a:r>
              <a:rPr lang="ru-RU" dirty="0" smtClean="0"/>
              <a:t>Наблюдение, опыт, эксперимент</a:t>
            </a:r>
          </a:p>
          <a:p>
            <a:r>
              <a:rPr lang="ru-RU" dirty="0" smtClean="0"/>
              <a:t>Обсуждение результатов</a:t>
            </a:r>
          </a:p>
          <a:p>
            <a:r>
              <a:rPr lang="ru-RU" dirty="0" smtClean="0"/>
              <a:t>Презентация, выступление, защита</a:t>
            </a:r>
            <a:endParaRPr lang="ru-RU" dirty="0"/>
          </a:p>
        </p:txBody>
      </p:sp>
      <p:pic>
        <p:nvPicPr>
          <p:cNvPr id="4" name="Picture 29" descr="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28184" y="1184236"/>
            <a:ext cx="2763639" cy="26435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cover dir="d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1143000"/>
          </a:xfrm>
        </p:spPr>
        <p:txBody>
          <a:bodyPr/>
          <a:lstStyle/>
          <a:p>
            <a:r>
              <a:rPr lang="ru-RU" sz="3200" b="1" dirty="0" smtClean="0"/>
              <a:t>Этапы  работы над  проектом</a:t>
            </a:r>
            <a:endParaRPr lang="ru-RU" sz="32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39552" y="1988840"/>
            <a:ext cx="8229600" cy="3744416"/>
          </a:xfrm>
        </p:spPr>
        <p:txBody>
          <a:bodyPr/>
          <a:lstStyle/>
          <a:p>
            <a:r>
              <a:rPr lang="ru-RU" dirty="0" smtClean="0"/>
              <a:t>Проблема</a:t>
            </a:r>
          </a:p>
          <a:p>
            <a:r>
              <a:rPr lang="ru-RU" dirty="0" smtClean="0"/>
              <a:t>Планирование</a:t>
            </a:r>
          </a:p>
          <a:p>
            <a:r>
              <a:rPr lang="ru-RU" dirty="0" smtClean="0"/>
              <a:t>Поиск информации</a:t>
            </a:r>
          </a:p>
          <a:p>
            <a:r>
              <a:rPr lang="ru-RU" dirty="0" smtClean="0"/>
              <a:t>Продукт</a:t>
            </a:r>
          </a:p>
          <a:p>
            <a:r>
              <a:rPr lang="ru-RU" dirty="0" smtClean="0"/>
              <a:t>Презентация, защита, выступление</a:t>
            </a:r>
          </a:p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  <p:pic>
        <p:nvPicPr>
          <p:cNvPr id="4" name="Picture 25" descr="ученик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12160" y="1124744"/>
            <a:ext cx="2911475" cy="286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cover dir="d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AutoShape 4"/>
          <p:cNvSpPr>
            <a:spLocks noChangeArrowheads="1"/>
          </p:cNvSpPr>
          <p:nvPr/>
        </p:nvSpPr>
        <p:spPr bwMode="auto">
          <a:xfrm>
            <a:off x="250825" y="260350"/>
            <a:ext cx="3744913" cy="1800225"/>
          </a:xfrm>
          <a:prstGeom prst="wedgeEllipseCallout">
            <a:avLst>
              <a:gd name="adj1" fmla="val 33384"/>
              <a:gd name="adj2" fmla="val 62875"/>
            </a:avLst>
          </a:prstGeom>
          <a:gradFill rotWithShape="1">
            <a:gsLst>
              <a:gs pos="0">
                <a:srgbClr val="99CCFF"/>
              </a:gs>
              <a:gs pos="100000">
                <a:schemeClr val="bg1"/>
              </a:gs>
            </a:gsLst>
            <a:path path="rect">
              <a:fillToRect l="100000" t="100000"/>
            </a:path>
          </a:gradFill>
          <a:ln w="12700">
            <a:solidFill>
              <a:srgbClr val="3366FF"/>
            </a:solidFill>
            <a:miter lim="800000"/>
            <a:headEnd/>
            <a:tailEnd/>
          </a:ln>
          <a:effectLst>
            <a:prstShdw prst="shdw17" dist="17961" dir="2700000">
              <a:srgbClr val="1F3D99"/>
            </a:prstShdw>
          </a:effectLst>
        </p:spPr>
        <p:txBody>
          <a:bodyPr/>
          <a:lstStyle/>
          <a:p>
            <a:pPr algn="ctr"/>
            <a:r>
              <a:rPr lang="ru-RU" sz="2000" b="1"/>
              <a:t>Развитие познавательных умений и навыков учащихся</a:t>
            </a:r>
          </a:p>
        </p:txBody>
      </p:sp>
      <p:sp>
        <p:nvSpPr>
          <p:cNvPr id="12291" name="AutoShape 5"/>
          <p:cNvSpPr>
            <a:spLocks noChangeArrowheads="1"/>
          </p:cNvSpPr>
          <p:nvPr/>
        </p:nvSpPr>
        <p:spPr bwMode="auto">
          <a:xfrm>
            <a:off x="4211960" y="116632"/>
            <a:ext cx="4932040" cy="2952328"/>
          </a:xfrm>
          <a:prstGeom prst="cloudCallout">
            <a:avLst>
              <a:gd name="adj1" fmla="val -21074"/>
              <a:gd name="adj2" fmla="val 53176"/>
            </a:avLst>
          </a:prstGeom>
          <a:gradFill rotWithShape="1">
            <a:gsLst>
              <a:gs pos="0">
                <a:srgbClr val="FFCCFF"/>
              </a:gs>
              <a:gs pos="100000">
                <a:schemeClr val="bg1"/>
              </a:gs>
            </a:gsLst>
            <a:path path="rect">
              <a:fillToRect t="100000" r="100000"/>
            </a:path>
          </a:gradFill>
          <a:ln w="12700">
            <a:solidFill>
              <a:srgbClr val="FF00FF"/>
            </a:solidFill>
            <a:round/>
            <a:headEnd/>
            <a:tailEnd/>
          </a:ln>
          <a:effectLst>
            <a:prstShdw prst="shdw17" dist="17961" dir="2700000">
              <a:srgbClr val="990099"/>
            </a:prstShdw>
          </a:effectLst>
        </p:spPr>
        <p:txBody>
          <a:bodyPr/>
          <a:lstStyle/>
          <a:p>
            <a:pPr algn="ctr"/>
            <a:r>
              <a:rPr lang="ru-RU" sz="2000" b="1" dirty="0" smtClean="0"/>
              <a:t>Умение ориентироваться</a:t>
            </a:r>
            <a:endParaRPr lang="ru-RU" sz="2000" b="1" dirty="0"/>
          </a:p>
          <a:p>
            <a:pPr algn="ctr"/>
            <a:r>
              <a:rPr lang="ru-RU" sz="2000" b="1" dirty="0"/>
              <a:t>в информационном</a:t>
            </a:r>
          </a:p>
          <a:p>
            <a:pPr algn="ctr"/>
            <a:r>
              <a:rPr lang="ru-RU" sz="2000" b="1" dirty="0" smtClean="0"/>
              <a:t>пространстве, получать, перерабатывать информацию</a:t>
            </a:r>
            <a:endParaRPr lang="ru-RU" sz="2000" b="1" dirty="0"/>
          </a:p>
        </p:txBody>
      </p:sp>
      <p:sp>
        <p:nvSpPr>
          <p:cNvPr id="12292" name="AutoShape 7"/>
          <p:cNvSpPr>
            <a:spLocks noChangeArrowheads="1"/>
          </p:cNvSpPr>
          <p:nvPr/>
        </p:nvSpPr>
        <p:spPr bwMode="auto">
          <a:xfrm>
            <a:off x="2124075" y="5084763"/>
            <a:ext cx="4537075" cy="1511300"/>
          </a:xfrm>
          <a:prstGeom prst="horizontalScroll">
            <a:avLst>
              <a:gd name="adj" fmla="val 12500"/>
            </a:avLst>
          </a:prstGeom>
          <a:gradFill rotWithShape="1">
            <a:gsLst>
              <a:gs pos="0">
                <a:schemeClr val="bg1"/>
              </a:gs>
              <a:gs pos="100000">
                <a:srgbClr val="FFFF00"/>
              </a:gs>
            </a:gsLst>
            <a:path path="rect">
              <a:fillToRect l="50000" t="50000" r="50000" b="50000"/>
            </a:path>
          </a:gradFill>
          <a:ln w="9525">
            <a:solidFill>
              <a:srgbClr val="FF9900"/>
            </a:solidFill>
            <a:round/>
            <a:headEnd/>
            <a:tailEnd/>
          </a:ln>
          <a:effectLst>
            <a:prstShdw prst="shdw17" dist="17961" dir="2700000">
              <a:srgbClr val="995C00"/>
            </a:prstShdw>
          </a:effectLst>
        </p:spPr>
        <p:txBody>
          <a:bodyPr wrap="none" anchor="ctr"/>
          <a:lstStyle/>
          <a:p>
            <a:pPr algn="ctr"/>
            <a:r>
              <a:rPr lang="ru-RU" sz="2000" b="1"/>
              <a:t>Умение </a:t>
            </a:r>
            <a:r>
              <a:rPr lang="ru-RU" sz="2400" b="1"/>
              <a:t>интегрировать</a:t>
            </a:r>
            <a:r>
              <a:rPr lang="ru-RU" sz="2000" b="1"/>
              <a:t> знания </a:t>
            </a:r>
          </a:p>
          <a:p>
            <a:pPr algn="ctr"/>
            <a:r>
              <a:rPr lang="ru-RU" sz="2000" b="1"/>
              <a:t>из различных областей наук</a:t>
            </a:r>
          </a:p>
        </p:txBody>
      </p:sp>
      <p:sp>
        <p:nvSpPr>
          <p:cNvPr id="12293" name="AutoShape 8"/>
          <p:cNvSpPr>
            <a:spLocks noChangeArrowheads="1"/>
          </p:cNvSpPr>
          <p:nvPr/>
        </p:nvSpPr>
        <p:spPr bwMode="auto">
          <a:xfrm>
            <a:off x="6444208" y="2780927"/>
            <a:ext cx="2699792" cy="3815135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0 w 21600"/>
              <a:gd name="T5" fmla="*/ 2147483647 h 21600"/>
              <a:gd name="T6" fmla="*/ 2147483647 w 21600"/>
              <a:gd name="T7" fmla="*/ 0 h 21600"/>
              <a:gd name="T8" fmla="*/ 0 60000 65536"/>
              <a:gd name="T9" fmla="*/ 5898240 60000 65536"/>
              <a:gd name="T10" fmla="*/ 11796480 60000 65536"/>
              <a:gd name="T11" fmla="*/ 17694720 60000 65536"/>
              <a:gd name="T12" fmla="*/ 5400 w 21600"/>
              <a:gd name="T13" fmla="*/ 5400 h 21600"/>
              <a:gd name="T14" fmla="*/ 162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5400" y="5400"/>
                </a:moveTo>
                <a:lnTo>
                  <a:pt x="9450" y="5400"/>
                </a:lnTo>
                <a:lnTo>
                  <a:pt x="9450" y="2700"/>
                </a:lnTo>
                <a:lnTo>
                  <a:pt x="8100" y="2700"/>
                </a:lnTo>
                <a:lnTo>
                  <a:pt x="10800" y="0"/>
                </a:lnTo>
                <a:lnTo>
                  <a:pt x="13500" y="2700"/>
                </a:lnTo>
                <a:lnTo>
                  <a:pt x="12150" y="2700"/>
                </a:lnTo>
                <a:lnTo>
                  <a:pt x="12150" y="5400"/>
                </a:lnTo>
                <a:lnTo>
                  <a:pt x="16200" y="5400"/>
                </a:lnTo>
                <a:lnTo>
                  <a:pt x="16200" y="9450"/>
                </a:lnTo>
                <a:lnTo>
                  <a:pt x="18900" y="9450"/>
                </a:lnTo>
                <a:lnTo>
                  <a:pt x="18900" y="8100"/>
                </a:lnTo>
                <a:lnTo>
                  <a:pt x="21600" y="10800"/>
                </a:lnTo>
                <a:lnTo>
                  <a:pt x="18900" y="13500"/>
                </a:lnTo>
                <a:lnTo>
                  <a:pt x="18900" y="12150"/>
                </a:lnTo>
                <a:lnTo>
                  <a:pt x="16200" y="12150"/>
                </a:lnTo>
                <a:lnTo>
                  <a:pt x="16200" y="16200"/>
                </a:lnTo>
                <a:lnTo>
                  <a:pt x="12150" y="16200"/>
                </a:lnTo>
                <a:lnTo>
                  <a:pt x="12150" y="18900"/>
                </a:lnTo>
                <a:lnTo>
                  <a:pt x="13500" y="18900"/>
                </a:lnTo>
                <a:lnTo>
                  <a:pt x="10800" y="21600"/>
                </a:lnTo>
                <a:lnTo>
                  <a:pt x="8100" y="18900"/>
                </a:lnTo>
                <a:lnTo>
                  <a:pt x="9450" y="18900"/>
                </a:lnTo>
                <a:lnTo>
                  <a:pt x="9450" y="16200"/>
                </a:lnTo>
                <a:lnTo>
                  <a:pt x="5400" y="16200"/>
                </a:lnTo>
                <a:lnTo>
                  <a:pt x="5400" y="12150"/>
                </a:lnTo>
                <a:lnTo>
                  <a:pt x="2700" y="12150"/>
                </a:lnTo>
                <a:lnTo>
                  <a:pt x="2700" y="13500"/>
                </a:lnTo>
                <a:lnTo>
                  <a:pt x="0" y="10800"/>
                </a:lnTo>
                <a:lnTo>
                  <a:pt x="2700" y="8100"/>
                </a:lnTo>
                <a:lnTo>
                  <a:pt x="2700" y="9450"/>
                </a:lnTo>
                <a:lnTo>
                  <a:pt x="5400" y="9450"/>
                </a:lnTo>
                <a:close/>
              </a:path>
            </a:pathLst>
          </a:custGeom>
          <a:gradFill rotWithShape="1">
            <a:gsLst>
              <a:gs pos="0">
                <a:srgbClr val="66FFFF"/>
              </a:gs>
              <a:gs pos="100000">
                <a:schemeClr val="bg1"/>
              </a:gs>
            </a:gsLst>
            <a:path path="rect">
              <a:fillToRect t="100000" r="100000"/>
            </a:path>
          </a:gradFill>
          <a:ln w="12700">
            <a:solidFill>
              <a:srgbClr val="00FFFF"/>
            </a:solidFill>
            <a:miter lim="800000"/>
            <a:headEnd/>
            <a:tailEnd/>
          </a:ln>
          <a:effectLst>
            <a:prstShdw prst="shdw17" dist="17961" dir="2700000">
              <a:srgbClr val="009999"/>
            </a:prstShdw>
          </a:effectLst>
        </p:spPr>
        <p:txBody>
          <a:bodyPr wrap="none" anchor="ctr"/>
          <a:lstStyle/>
          <a:p>
            <a:pPr algn="ctr"/>
            <a:r>
              <a:rPr lang="ru-RU" sz="2000" b="1" dirty="0"/>
              <a:t>Умение </a:t>
            </a:r>
          </a:p>
          <a:p>
            <a:pPr algn="ctr"/>
            <a:r>
              <a:rPr lang="ru-RU" sz="2000" b="1" dirty="0"/>
              <a:t>самостоятельно </a:t>
            </a:r>
          </a:p>
          <a:p>
            <a:pPr algn="ctr"/>
            <a:r>
              <a:rPr lang="ru-RU" sz="2000" b="1" dirty="0"/>
              <a:t>конструировать </a:t>
            </a:r>
          </a:p>
          <a:p>
            <a:pPr algn="ctr"/>
            <a:r>
              <a:rPr lang="ru-RU" sz="2000" b="1" dirty="0"/>
              <a:t>свои знания</a:t>
            </a:r>
          </a:p>
        </p:txBody>
      </p:sp>
      <p:sp>
        <p:nvSpPr>
          <p:cNvPr id="12294" name="AutoShape 9"/>
          <p:cNvSpPr>
            <a:spLocks noChangeArrowheads="1"/>
          </p:cNvSpPr>
          <p:nvPr/>
        </p:nvSpPr>
        <p:spPr bwMode="auto">
          <a:xfrm rot="-190067">
            <a:off x="2320499" y="2201480"/>
            <a:ext cx="3404260" cy="2715969"/>
          </a:xfrm>
          <a:prstGeom prst="irregularSeal2">
            <a:avLst/>
          </a:prstGeom>
          <a:gradFill rotWithShape="1">
            <a:gsLst>
              <a:gs pos="0">
                <a:srgbClr val="CC99FF"/>
              </a:gs>
              <a:gs pos="100000">
                <a:schemeClr val="bg1"/>
              </a:gs>
            </a:gsLst>
            <a:path path="shape">
              <a:fillToRect l="50000" t="50000" r="50000" b="50000"/>
            </a:path>
          </a:gradFill>
          <a:ln w="22225">
            <a:solidFill>
              <a:srgbClr val="CC99FF"/>
            </a:solidFill>
            <a:miter lim="800000"/>
            <a:headEnd/>
            <a:tailEnd/>
          </a:ln>
          <a:effectLst>
            <a:prstShdw prst="shdw17" dist="17961" dir="2700000">
              <a:srgbClr val="7A5C99"/>
            </a:prstShdw>
          </a:effectLst>
        </p:spPr>
        <p:txBody>
          <a:bodyPr wrap="none" anchor="ctr"/>
          <a:lstStyle/>
          <a:p>
            <a:pPr algn="ctr"/>
            <a:r>
              <a:rPr lang="ru-RU" sz="2000" b="1" dirty="0"/>
              <a:t>       Метод проектов </a:t>
            </a:r>
          </a:p>
          <a:p>
            <a:pPr algn="ctr"/>
            <a:r>
              <a:rPr lang="ru-RU" sz="2000" b="1" dirty="0"/>
              <a:t>и метод</a:t>
            </a:r>
          </a:p>
          <a:p>
            <a:pPr algn="ctr"/>
            <a:r>
              <a:rPr lang="ru-RU" sz="2000" b="1" dirty="0"/>
              <a:t>исследований</a:t>
            </a:r>
          </a:p>
        </p:txBody>
      </p:sp>
      <p:sp>
        <p:nvSpPr>
          <p:cNvPr id="12295" name="AutoShape 10"/>
          <p:cNvSpPr>
            <a:spLocks noChangeArrowheads="1"/>
          </p:cNvSpPr>
          <p:nvPr/>
        </p:nvSpPr>
        <p:spPr bwMode="auto">
          <a:xfrm>
            <a:off x="0" y="2708275"/>
            <a:ext cx="2357438" cy="3168650"/>
          </a:xfrm>
          <a:prstGeom prst="leftRightArrowCallout">
            <a:avLst>
              <a:gd name="adj1" fmla="val 37299"/>
              <a:gd name="adj2" fmla="val 37293"/>
              <a:gd name="adj3" fmla="val 12500"/>
              <a:gd name="adj4" fmla="val 50000"/>
            </a:avLst>
          </a:prstGeom>
          <a:gradFill rotWithShape="1">
            <a:gsLst>
              <a:gs pos="0">
                <a:srgbClr val="99FF99"/>
              </a:gs>
              <a:gs pos="100000">
                <a:schemeClr val="bg1"/>
              </a:gs>
            </a:gsLst>
            <a:path path="rect">
              <a:fillToRect l="100000" b="100000"/>
            </a:path>
          </a:gradFill>
          <a:ln w="9525">
            <a:solidFill>
              <a:srgbClr val="00FF00"/>
            </a:solidFill>
            <a:miter lim="800000"/>
            <a:headEnd/>
            <a:tailEnd/>
          </a:ln>
          <a:effectLst>
            <a:prstShdw prst="shdw17" dist="17961" dir="2700000">
              <a:srgbClr val="009900"/>
            </a:prstShdw>
          </a:effectLst>
        </p:spPr>
        <p:txBody>
          <a:bodyPr wrap="none" anchor="ctr"/>
          <a:lstStyle/>
          <a:p>
            <a:pPr algn="ctr"/>
            <a:r>
              <a:rPr lang="ru-RU" sz="2000" b="1" dirty="0"/>
              <a:t>Умение</a:t>
            </a:r>
          </a:p>
          <a:p>
            <a:pPr algn="ctr"/>
            <a:r>
              <a:rPr lang="ru-RU" sz="2000" b="1" dirty="0"/>
              <a:t>критически </a:t>
            </a:r>
          </a:p>
          <a:p>
            <a:pPr algn="ctr"/>
            <a:r>
              <a:rPr lang="ru-RU" sz="2000" b="1" dirty="0"/>
              <a:t>и творчески</a:t>
            </a:r>
          </a:p>
          <a:p>
            <a:pPr algn="ctr"/>
            <a:r>
              <a:rPr lang="ru-RU" sz="2000" b="1" dirty="0"/>
              <a:t>мыслить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AutoShape 5"/>
          <p:cNvSpPr>
            <a:spLocks noChangeArrowheads="1"/>
          </p:cNvSpPr>
          <p:nvPr/>
        </p:nvSpPr>
        <p:spPr bwMode="auto">
          <a:xfrm>
            <a:off x="3924300" y="4437063"/>
            <a:ext cx="4752975" cy="2160587"/>
          </a:xfrm>
          <a:prstGeom prst="wedgeRoundRectCallout">
            <a:avLst>
              <a:gd name="adj1" fmla="val 21708"/>
              <a:gd name="adj2" fmla="val -85491"/>
              <a:gd name="adj3" fmla="val 16667"/>
            </a:avLst>
          </a:prstGeom>
          <a:gradFill rotWithShape="1">
            <a:gsLst>
              <a:gs pos="0">
                <a:srgbClr val="FFCCFF"/>
              </a:gs>
              <a:gs pos="100000">
                <a:schemeClr val="bg1"/>
              </a:gs>
            </a:gsLst>
            <a:path path="rect">
              <a:fillToRect r="100000" b="100000"/>
            </a:path>
          </a:gradFill>
          <a:ln w="9525">
            <a:solidFill>
              <a:srgbClr val="FF00FF"/>
            </a:solidFill>
            <a:miter lim="800000"/>
            <a:headEnd/>
            <a:tailEnd/>
          </a:ln>
          <a:effectLst>
            <a:prstShdw prst="shdw17" dist="17961" dir="2700000">
              <a:srgbClr val="990099"/>
            </a:prstShdw>
          </a:effectLst>
        </p:spPr>
        <p:txBody>
          <a:bodyPr/>
          <a:lstStyle/>
          <a:p>
            <a:pPr algn="ctr"/>
            <a:r>
              <a:rPr lang="ru-RU" b="1"/>
              <a:t>Использование исследовательских методов, т.е. выявление проблемы, цели, задач, гипотезы исследования, определения путей решения, анализ, выводы, конечный результат и подведение итогов работы </a:t>
            </a:r>
          </a:p>
        </p:txBody>
      </p:sp>
      <p:sp>
        <p:nvSpPr>
          <p:cNvPr id="13315" name="AutoShape 7"/>
          <p:cNvSpPr>
            <a:spLocks noChangeArrowheads="1"/>
          </p:cNvSpPr>
          <p:nvPr/>
        </p:nvSpPr>
        <p:spPr bwMode="auto">
          <a:xfrm>
            <a:off x="3348038" y="2349500"/>
            <a:ext cx="5040312" cy="1584325"/>
          </a:xfrm>
          <a:prstGeom prst="upDownArrowCallout">
            <a:avLst>
              <a:gd name="adj1" fmla="val 79534"/>
              <a:gd name="adj2" fmla="val 79534"/>
              <a:gd name="adj3" fmla="val 12500"/>
              <a:gd name="adj4" fmla="val 50000"/>
            </a:avLst>
          </a:prstGeom>
          <a:gradFill rotWithShape="1">
            <a:gsLst>
              <a:gs pos="0">
                <a:srgbClr val="9966FF"/>
              </a:gs>
              <a:gs pos="100000">
                <a:schemeClr val="bg1"/>
              </a:gs>
            </a:gsLst>
            <a:path path="rect">
              <a:fillToRect l="50000" t="50000" r="50000" b="50000"/>
            </a:path>
          </a:gradFill>
          <a:ln w="9525">
            <a:solidFill>
              <a:srgbClr val="9966FF"/>
            </a:solidFill>
            <a:miter lim="800000"/>
            <a:headEnd/>
            <a:tailEnd/>
          </a:ln>
          <a:effectLst>
            <a:prstShdw prst="shdw17" dist="17961" dir="2700000">
              <a:srgbClr val="5C3D99"/>
            </a:prstShdw>
          </a:effectLst>
        </p:spPr>
        <p:txBody>
          <a:bodyPr wrap="none" anchor="ctr"/>
          <a:lstStyle/>
          <a:p>
            <a:pPr algn="ctr"/>
            <a:r>
              <a:rPr lang="ru-RU" sz="2400" b="1"/>
              <a:t>ПРОБЛЕМНЫЕ АСПЕКТЫ</a:t>
            </a:r>
          </a:p>
        </p:txBody>
      </p:sp>
      <p:sp>
        <p:nvSpPr>
          <p:cNvPr id="13316" name="AutoShape 8"/>
          <p:cNvSpPr>
            <a:spLocks noChangeArrowheads="1"/>
          </p:cNvSpPr>
          <p:nvPr/>
        </p:nvSpPr>
        <p:spPr bwMode="auto">
          <a:xfrm>
            <a:off x="323850" y="476250"/>
            <a:ext cx="4032250" cy="1152525"/>
          </a:xfrm>
          <a:prstGeom prst="wedgeRoundRectCallout">
            <a:avLst>
              <a:gd name="adj1" fmla="val 51773"/>
              <a:gd name="adj2" fmla="val 115977"/>
              <a:gd name="adj3" fmla="val 16667"/>
            </a:avLst>
          </a:prstGeom>
          <a:gradFill rotWithShape="1">
            <a:gsLst>
              <a:gs pos="0">
                <a:srgbClr val="FFFF00"/>
              </a:gs>
              <a:gs pos="100000">
                <a:schemeClr val="bg1"/>
              </a:gs>
            </a:gsLst>
            <a:path path="rect">
              <a:fillToRect l="100000" t="100000"/>
            </a:path>
          </a:gradFill>
          <a:ln w="9525">
            <a:solidFill>
              <a:srgbClr val="FFCC00"/>
            </a:solidFill>
            <a:miter lim="800000"/>
            <a:headEnd/>
            <a:tailEnd/>
          </a:ln>
          <a:effectLst>
            <a:prstShdw prst="shdw17" dist="17961" dir="2700000">
              <a:srgbClr val="997A00"/>
            </a:prstShdw>
          </a:effectLst>
        </p:spPr>
        <p:txBody>
          <a:bodyPr/>
          <a:lstStyle/>
          <a:p>
            <a:pPr algn="ctr"/>
            <a:r>
              <a:rPr lang="ru-RU" b="1"/>
              <a:t>Практическая, теоретическая, познавательная значимость предполагаемых результатов</a:t>
            </a:r>
            <a:r>
              <a:rPr lang="ru-RU"/>
              <a:t> </a:t>
            </a:r>
          </a:p>
        </p:txBody>
      </p:sp>
      <p:sp>
        <p:nvSpPr>
          <p:cNvPr id="13317" name="AutoShape 9"/>
          <p:cNvSpPr>
            <a:spLocks noChangeArrowheads="1"/>
          </p:cNvSpPr>
          <p:nvPr/>
        </p:nvSpPr>
        <p:spPr bwMode="auto">
          <a:xfrm>
            <a:off x="4643438" y="333375"/>
            <a:ext cx="4249737" cy="1366838"/>
          </a:xfrm>
          <a:prstGeom prst="wedgeRoundRectCallout">
            <a:avLst>
              <a:gd name="adj1" fmla="val 11338"/>
              <a:gd name="adj2" fmla="val 115157"/>
              <a:gd name="adj3" fmla="val 16667"/>
            </a:avLst>
          </a:prstGeom>
          <a:gradFill rotWithShape="1">
            <a:gsLst>
              <a:gs pos="0">
                <a:srgbClr val="99FFCC"/>
              </a:gs>
              <a:gs pos="100000">
                <a:schemeClr val="bg1"/>
              </a:gs>
            </a:gsLst>
            <a:path path="rect">
              <a:fillToRect t="100000" r="100000"/>
            </a:path>
          </a:gradFill>
          <a:ln w="9525">
            <a:solidFill>
              <a:srgbClr val="00FF00"/>
            </a:solidFill>
            <a:miter lim="800000"/>
            <a:headEnd/>
            <a:tailEnd/>
          </a:ln>
          <a:effectLst>
            <a:prstShdw prst="shdw17" dist="17961" dir="2700000">
              <a:srgbClr val="009900"/>
            </a:prstShdw>
          </a:effectLst>
        </p:spPr>
        <p:txBody>
          <a:bodyPr/>
          <a:lstStyle/>
          <a:p>
            <a:pPr algn="ctr"/>
            <a:r>
              <a:rPr lang="ru-RU" b="1" dirty="0"/>
              <a:t>Проблема, которая актуальна и требует интегрированных знаний и исследовательского поиска </a:t>
            </a:r>
            <a:r>
              <a:rPr lang="ru-RU" b="1" dirty="0" smtClean="0"/>
              <a:t>её </a:t>
            </a:r>
            <a:r>
              <a:rPr lang="ru-RU" b="1" dirty="0"/>
              <a:t>решения</a:t>
            </a:r>
          </a:p>
        </p:txBody>
      </p:sp>
      <p:sp>
        <p:nvSpPr>
          <p:cNvPr id="13318" name="AutoShape 10"/>
          <p:cNvSpPr>
            <a:spLocks noChangeArrowheads="1"/>
          </p:cNvSpPr>
          <p:nvPr/>
        </p:nvSpPr>
        <p:spPr bwMode="auto">
          <a:xfrm>
            <a:off x="250825" y="2349500"/>
            <a:ext cx="2520950" cy="1295400"/>
          </a:xfrm>
          <a:prstGeom prst="wedgeRoundRectCallout">
            <a:avLst>
              <a:gd name="adj1" fmla="val 69019"/>
              <a:gd name="adj2" fmla="val 120"/>
              <a:gd name="adj3" fmla="val 16667"/>
            </a:avLst>
          </a:prstGeom>
          <a:gradFill rotWithShape="1">
            <a:gsLst>
              <a:gs pos="0">
                <a:srgbClr val="66FFFF"/>
              </a:gs>
              <a:gs pos="100000">
                <a:schemeClr val="bg1"/>
              </a:gs>
            </a:gsLst>
            <a:path path="rect">
              <a:fillToRect r="100000" b="100000"/>
            </a:path>
          </a:gradFill>
          <a:ln w="9525">
            <a:solidFill>
              <a:srgbClr val="00FFFF"/>
            </a:solidFill>
            <a:miter lim="800000"/>
            <a:headEnd/>
            <a:tailEnd/>
          </a:ln>
          <a:effectLst>
            <a:prstShdw prst="shdw17" dist="17961" dir="2700000">
              <a:srgbClr val="009999"/>
            </a:prstShdw>
          </a:effectLst>
        </p:spPr>
        <p:txBody>
          <a:bodyPr/>
          <a:lstStyle/>
          <a:p>
            <a:pPr algn="ctr"/>
            <a:r>
              <a:rPr lang="ru-RU" b="1"/>
              <a:t>Самостоятельная деятельность ученика</a:t>
            </a:r>
            <a:r>
              <a:rPr lang="ru-RU"/>
              <a:t> </a:t>
            </a:r>
          </a:p>
        </p:txBody>
      </p:sp>
      <p:sp>
        <p:nvSpPr>
          <p:cNvPr id="13319" name="AutoShape 11"/>
          <p:cNvSpPr>
            <a:spLocks noChangeArrowheads="1"/>
          </p:cNvSpPr>
          <p:nvPr/>
        </p:nvSpPr>
        <p:spPr bwMode="auto">
          <a:xfrm>
            <a:off x="468313" y="4581525"/>
            <a:ext cx="2879725" cy="1871663"/>
          </a:xfrm>
          <a:prstGeom prst="wedgeRoundRectCallout">
            <a:avLst>
              <a:gd name="adj1" fmla="val 66815"/>
              <a:gd name="adj2" fmla="val -99875"/>
              <a:gd name="adj3" fmla="val 16667"/>
            </a:avLst>
          </a:prstGeom>
          <a:gradFill rotWithShape="1">
            <a:gsLst>
              <a:gs pos="0">
                <a:srgbClr val="FFCC99"/>
              </a:gs>
              <a:gs pos="100000">
                <a:schemeClr val="bg1"/>
              </a:gs>
            </a:gsLst>
            <a:path path="rect">
              <a:fillToRect l="100000" b="100000"/>
            </a:path>
          </a:gradFill>
          <a:ln w="9525">
            <a:solidFill>
              <a:srgbClr val="FF9900"/>
            </a:solidFill>
            <a:miter lim="800000"/>
            <a:headEnd/>
            <a:tailEnd/>
          </a:ln>
          <a:effectLst>
            <a:prstShdw prst="shdw17" dist="17961" dir="2700000">
              <a:srgbClr val="995C00"/>
            </a:prstShdw>
          </a:effectLst>
        </p:spPr>
        <p:txBody>
          <a:bodyPr/>
          <a:lstStyle/>
          <a:p>
            <a:pPr algn="ctr"/>
            <a:r>
              <a:rPr lang="ru-RU" b="1"/>
              <a:t>Структурирование содержательной части проекта или научного исследования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AutoShape 4"/>
          <p:cNvSpPr>
            <a:spLocks noChangeArrowheads="1"/>
          </p:cNvSpPr>
          <p:nvPr/>
        </p:nvSpPr>
        <p:spPr bwMode="auto">
          <a:xfrm>
            <a:off x="3059113" y="2420938"/>
            <a:ext cx="3024187" cy="1800225"/>
          </a:xfrm>
          <a:prstGeom prst="hexagon">
            <a:avLst>
              <a:gd name="adj" fmla="val 41997"/>
              <a:gd name="vf" fmla="val 115470"/>
            </a:avLst>
          </a:prstGeom>
          <a:gradFill rotWithShape="1">
            <a:gsLst>
              <a:gs pos="0">
                <a:srgbClr val="FFCC99"/>
              </a:gs>
              <a:gs pos="100000">
                <a:srgbClr val="FFFF99"/>
              </a:gs>
            </a:gsLst>
            <a:path path="shape">
              <a:fillToRect l="50000" t="50000" r="50000" b="50000"/>
            </a:path>
          </a:gradFill>
          <a:ln w="15875">
            <a:noFill/>
            <a:miter lim="800000"/>
            <a:headEnd/>
            <a:tailEnd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none" anchor="ctr"/>
          <a:lstStyle/>
          <a:p>
            <a:pPr algn="ctr"/>
            <a:r>
              <a:rPr lang="ru-RU" sz="2000" b="1"/>
              <a:t>Внедрение</a:t>
            </a:r>
          </a:p>
          <a:p>
            <a:pPr algn="ctr"/>
            <a:r>
              <a:rPr lang="ru-RU" sz="2000" b="1"/>
              <a:t>технологии</a:t>
            </a:r>
          </a:p>
          <a:p>
            <a:pPr algn="ctr"/>
            <a:r>
              <a:rPr lang="ru-RU" sz="2000" b="1"/>
              <a:t>интеграции</a:t>
            </a:r>
          </a:p>
        </p:txBody>
      </p:sp>
      <p:sp>
        <p:nvSpPr>
          <p:cNvPr id="64517" name="Oval 5"/>
          <p:cNvSpPr>
            <a:spLocks noChangeArrowheads="1"/>
          </p:cNvSpPr>
          <p:nvPr/>
        </p:nvSpPr>
        <p:spPr bwMode="auto">
          <a:xfrm>
            <a:off x="250825" y="1196975"/>
            <a:ext cx="2808288" cy="1944688"/>
          </a:xfrm>
          <a:prstGeom prst="ellipse">
            <a:avLst/>
          </a:prstGeom>
          <a:gradFill rotWithShape="1">
            <a:gsLst>
              <a:gs pos="0">
                <a:srgbClr val="CCFF66"/>
              </a:gs>
              <a:gs pos="50000">
                <a:schemeClr val="bg1"/>
              </a:gs>
              <a:gs pos="100000">
                <a:srgbClr val="CCFF66"/>
              </a:gs>
            </a:gsLst>
            <a:lin ang="2700000" scaled="1"/>
          </a:gradFill>
          <a:ln w="9525">
            <a:noFill/>
            <a:round/>
            <a:headEnd/>
            <a:tailEnd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none" anchor="ctr"/>
          <a:lstStyle/>
          <a:p>
            <a:pPr algn="ctr">
              <a:defRPr/>
            </a:pPr>
            <a:endParaRPr lang="ru-RU" sz="2000" b="1">
              <a:latin typeface="Tahoma" pitchFamily="34" charset="0"/>
            </a:endParaRPr>
          </a:p>
          <a:p>
            <a:pPr algn="ctr">
              <a:defRPr/>
            </a:pPr>
            <a:endParaRPr lang="ru-RU" sz="2000" b="1">
              <a:latin typeface="Tahoma" pitchFamily="34" charset="0"/>
            </a:endParaRPr>
          </a:p>
          <a:p>
            <a:pPr algn="ctr">
              <a:defRPr/>
            </a:pPr>
            <a:r>
              <a:rPr lang="ru-RU" sz="2000" b="1"/>
              <a:t>Интегрированные</a:t>
            </a:r>
          </a:p>
          <a:p>
            <a:pPr algn="ctr">
              <a:defRPr/>
            </a:pPr>
            <a:r>
              <a:rPr lang="ru-RU" sz="2000" b="1"/>
              <a:t> уроки</a:t>
            </a:r>
          </a:p>
          <a:p>
            <a:pPr algn="ctr">
              <a:defRPr/>
            </a:pPr>
            <a:endParaRPr lang="ru-RU" sz="2000" b="1"/>
          </a:p>
          <a:p>
            <a:pPr algn="ctr">
              <a:defRPr/>
            </a:pPr>
            <a:endParaRPr lang="ru-RU" sz="2000" b="1">
              <a:latin typeface="Tahoma" pitchFamily="34" charset="0"/>
            </a:endParaRPr>
          </a:p>
        </p:txBody>
      </p:sp>
      <p:sp>
        <p:nvSpPr>
          <p:cNvPr id="64518" name="Oval 6"/>
          <p:cNvSpPr>
            <a:spLocks noChangeArrowheads="1"/>
          </p:cNvSpPr>
          <p:nvPr/>
        </p:nvSpPr>
        <p:spPr bwMode="auto">
          <a:xfrm>
            <a:off x="250825" y="3357563"/>
            <a:ext cx="2987675" cy="1944687"/>
          </a:xfrm>
          <a:prstGeom prst="ellipse">
            <a:avLst/>
          </a:prstGeom>
          <a:gradFill rotWithShape="1">
            <a:gsLst>
              <a:gs pos="0">
                <a:srgbClr val="CCFF66"/>
              </a:gs>
              <a:gs pos="50000">
                <a:schemeClr val="bg1"/>
              </a:gs>
              <a:gs pos="100000">
                <a:srgbClr val="CCFF66"/>
              </a:gs>
            </a:gsLst>
            <a:lin ang="2700000" scaled="1"/>
          </a:gradFill>
          <a:ln w="9525">
            <a:solidFill>
              <a:srgbClr val="00FF00"/>
            </a:solidFill>
            <a:round/>
            <a:headEnd/>
            <a:tailEnd/>
          </a:ln>
          <a:effectLst>
            <a:prstShdw prst="shdw17" dist="17961" dir="2700000">
              <a:srgbClr val="00FF00">
                <a:gamma/>
                <a:shade val="60000"/>
                <a:invGamma/>
              </a:srgbClr>
            </a:prstShdw>
          </a:effectLst>
        </p:spPr>
        <p:txBody>
          <a:bodyPr wrap="none" anchor="ctr"/>
          <a:lstStyle/>
          <a:p>
            <a:pPr algn="ctr">
              <a:defRPr/>
            </a:pPr>
            <a:r>
              <a:rPr lang="ru-RU" sz="2000" b="1" dirty="0"/>
              <a:t>Домашнее задание </a:t>
            </a:r>
          </a:p>
          <a:p>
            <a:pPr algn="ctr">
              <a:defRPr/>
            </a:pPr>
            <a:r>
              <a:rPr lang="ru-RU" sz="2000" b="1" dirty="0"/>
              <a:t>исследовательского </a:t>
            </a:r>
          </a:p>
          <a:p>
            <a:pPr algn="ctr">
              <a:defRPr/>
            </a:pPr>
            <a:r>
              <a:rPr lang="ru-RU" sz="2000" b="1" dirty="0"/>
              <a:t>характера</a:t>
            </a:r>
          </a:p>
        </p:txBody>
      </p:sp>
      <p:sp>
        <p:nvSpPr>
          <p:cNvPr id="64519" name="Oval 7"/>
          <p:cNvSpPr>
            <a:spLocks noChangeArrowheads="1"/>
          </p:cNvSpPr>
          <p:nvPr/>
        </p:nvSpPr>
        <p:spPr bwMode="auto">
          <a:xfrm>
            <a:off x="3132138" y="4652963"/>
            <a:ext cx="2808287" cy="1944687"/>
          </a:xfrm>
          <a:prstGeom prst="ellipse">
            <a:avLst/>
          </a:prstGeom>
          <a:gradFill rotWithShape="1">
            <a:gsLst>
              <a:gs pos="0">
                <a:srgbClr val="CCFF66"/>
              </a:gs>
              <a:gs pos="50000">
                <a:schemeClr val="bg1"/>
              </a:gs>
              <a:gs pos="100000">
                <a:srgbClr val="CCFF66"/>
              </a:gs>
            </a:gsLst>
            <a:lin ang="2700000" scaled="1"/>
          </a:gradFill>
          <a:ln w="9525">
            <a:noFill/>
            <a:round/>
            <a:headEnd/>
            <a:tailEnd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none" anchor="ctr"/>
          <a:lstStyle/>
          <a:p>
            <a:pPr algn="ctr">
              <a:defRPr/>
            </a:pPr>
            <a:r>
              <a:rPr lang="ru-RU" sz="2000" b="1"/>
              <a:t>Образовательные</a:t>
            </a:r>
          </a:p>
          <a:p>
            <a:pPr algn="ctr">
              <a:defRPr/>
            </a:pPr>
            <a:r>
              <a:rPr lang="ru-RU" sz="2000" b="1"/>
              <a:t>экспедиции, </a:t>
            </a:r>
          </a:p>
          <a:p>
            <a:pPr algn="ctr">
              <a:defRPr/>
            </a:pPr>
            <a:r>
              <a:rPr lang="ru-RU" sz="2000" b="1"/>
              <a:t>походы, </a:t>
            </a:r>
          </a:p>
          <a:p>
            <a:pPr algn="ctr">
              <a:defRPr/>
            </a:pPr>
            <a:r>
              <a:rPr lang="ru-RU" sz="2000" b="1"/>
              <a:t>поездки</a:t>
            </a:r>
          </a:p>
        </p:txBody>
      </p:sp>
      <p:sp>
        <p:nvSpPr>
          <p:cNvPr id="64520" name="Oval 8"/>
          <p:cNvSpPr>
            <a:spLocks noChangeArrowheads="1"/>
          </p:cNvSpPr>
          <p:nvPr/>
        </p:nvSpPr>
        <p:spPr bwMode="auto">
          <a:xfrm>
            <a:off x="6011863" y="3429000"/>
            <a:ext cx="2808287" cy="1944688"/>
          </a:xfrm>
          <a:prstGeom prst="ellipse">
            <a:avLst/>
          </a:prstGeom>
          <a:gradFill rotWithShape="1">
            <a:gsLst>
              <a:gs pos="0">
                <a:srgbClr val="CCFF66"/>
              </a:gs>
              <a:gs pos="50000">
                <a:schemeClr val="bg1"/>
              </a:gs>
              <a:gs pos="100000">
                <a:srgbClr val="CCFF66"/>
              </a:gs>
            </a:gsLst>
            <a:lin ang="2700000" scaled="1"/>
          </a:gradFill>
          <a:ln w="9525">
            <a:noFill/>
            <a:round/>
            <a:headEnd/>
            <a:tailEnd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none" anchor="ctr"/>
          <a:lstStyle/>
          <a:p>
            <a:pPr algn="ctr">
              <a:defRPr/>
            </a:pPr>
            <a:r>
              <a:rPr lang="ru-RU" sz="2000" b="1" dirty="0"/>
              <a:t>Элективные </a:t>
            </a:r>
          </a:p>
          <a:p>
            <a:pPr algn="ctr">
              <a:defRPr/>
            </a:pPr>
            <a:r>
              <a:rPr lang="ru-RU" sz="2000" b="1" dirty="0"/>
              <a:t>курсы,</a:t>
            </a:r>
          </a:p>
          <a:p>
            <a:pPr algn="ctr">
              <a:defRPr/>
            </a:pPr>
            <a:r>
              <a:rPr lang="ru-RU" sz="2000" b="1" dirty="0"/>
              <a:t> факультативы, </a:t>
            </a:r>
          </a:p>
          <a:p>
            <a:pPr algn="ctr">
              <a:defRPr/>
            </a:pPr>
            <a:r>
              <a:rPr lang="ru-RU" sz="2000" b="1" dirty="0"/>
              <a:t>кружки</a:t>
            </a:r>
          </a:p>
        </p:txBody>
      </p:sp>
      <p:sp>
        <p:nvSpPr>
          <p:cNvPr id="64521" name="Oval 9"/>
          <p:cNvSpPr>
            <a:spLocks noChangeArrowheads="1"/>
          </p:cNvSpPr>
          <p:nvPr/>
        </p:nvSpPr>
        <p:spPr bwMode="auto">
          <a:xfrm>
            <a:off x="3276600" y="0"/>
            <a:ext cx="2808288" cy="1944688"/>
          </a:xfrm>
          <a:prstGeom prst="ellipse">
            <a:avLst/>
          </a:prstGeom>
          <a:gradFill rotWithShape="1">
            <a:gsLst>
              <a:gs pos="0">
                <a:srgbClr val="CCFF66"/>
              </a:gs>
              <a:gs pos="50000">
                <a:schemeClr val="bg1"/>
              </a:gs>
              <a:gs pos="100000">
                <a:srgbClr val="CCFF66"/>
              </a:gs>
            </a:gsLst>
            <a:lin ang="2700000" scaled="1"/>
          </a:gradFill>
          <a:ln w="9525">
            <a:noFill/>
            <a:round/>
            <a:headEnd/>
            <a:tailEnd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none" anchor="ctr"/>
          <a:lstStyle/>
          <a:p>
            <a:pPr algn="ctr">
              <a:defRPr/>
            </a:pPr>
            <a:endParaRPr lang="ru-RU" sz="2000" b="1" dirty="0">
              <a:latin typeface="Tahoma" pitchFamily="34" charset="0"/>
            </a:endParaRPr>
          </a:p>
          <a:p>
            <a:pPr algn="ctr">
              <a:defRPr/>
            </a:pPr>
            <a:r>
              <a:rPr lang="ru-RU" sz="2000" b="1" dirty="0"/>
              <a:t>Проекты </a:t>
            </a:r>
            <a:r>
              <a:rPr lang="ru-RU" sz="2000" b="1" dirty="0" smtClean="0"/>
              <a:t/>
            </a:r>
            <a:br>
              <a:rPr lang="ru-RU" sz="2000" b="1" dirty="0" smtClean="0"/>
            </a:br>
            <a:r>
              <a:rPr lang="ru-RU" sz="2000" b="1" dirty="0" smtClean="0"/>
              <a:t>и исследования </a:t>
            </a:r>
            <a:endParaRPr lang="ru-RU" sz="2000" b="1" dirty="0"/>
          </a:p>
          <a:p>
            <a:pPr algn="ctr">
              <a:defRPr/>
            </a:pPr>
            <a:r>
              <a:rPr lang="ru-RU" sz="2000" b="1" dirty="0"/>
              <a:t>учащихся</a:t>
            </a:r>
          </a:p>
          <a:p>
            <a:pPr algn="ctr">
              <a:defRPr/>
            </a:pPr>
            <a:endParaRPr lang="ru-RU" sz="2000" b="1" dirty="0"/>
          </a:p>
        </p:txBody>
      </p:sp>
      <p:sp>
        <p:nvSpPr>
          <p:cNvPr id="64522" name="Oval 10"/>
          <p:cNvSpPr>
            <a:spLocks noChangeArrowheads="1"/>
          </p:cNvSpPr>
          <p:nvPr/>
        </p:nvSpPr>
        <p:spPr bwMode="auto">
          <a:xfrm>
            <a:off x="6084888" y="1268413"/>
            <a:ext cx="2808287" cy="1944687"/>
          </a:xfrm>
          <a:prstGeom prst="ellipse">
            <a:avLst/>
          </a:prstGeom>
          <a:gradFill rotWithShape="1">
            <a:gsLst>
              <a:gs pos="0">
                <a:srgbClr val="CCFF66"/>
              </a:gs>
              <a:gs pos="50000">
                <a:schemeClr val="bg1"/>
              </a:gs>
              <a:gs pos="100000">
                <a:srgbClr val="CCFF66"/>
              </a:gs>
            </a:gsLst>
            <a:lin ang="2700000" scaled="1"/>
          </a:gradFill>
          <a:ln w="9525">
            <a:noFill/>
            <a:round/>
            <a:headEnd/>
            <a:tailEnd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none" anchor="ctr"/>
          <a:lstStyle/>
          <a:p>
            <a:pPr algn="ctr">
              <a:defRPr/>
            </a:pPr>
            <a:r>
              <a:rPr lang="ru-RU" sz="2000" b="1"/>
              <a:t>Участие </a:t>
            </a:r>
          </a:p>
          <a:p>
            <a:pPr algn="ctr">
              <a:defRPr/>
            </a:pPr>
            <a:r>
              <a:rPr lang="ru-RU" sz="2000" b="1"/>
              <a:t>в конкурсах,</a:t>
            </a:r>
          </a:p>
          <a:p>
            <a:pPr algn="ctr">
              <a:defRPr/>
            </a:pPr>
            <a:r>
              <a:rPr lang="ru-RU" sz="2000" b="1"/>
              <a:t> конференциях, </a:t>
            </a:r>
          </a:p>
          <a:p>
            <a:pPr algn="ctr">
              <a:defRPr/>
            </a:pPr>
            <a:r>
              <a:rPr lang="ru-RU" sz="2000" b="1"/>
              <a:t>олимпиадах</a:t>
            </a:r>
          </a:p>
        </p:txBody>
      </p:sp>
      <p:sp>
        <p:nvSpPr>
          <p:cNvPr id="14345" name="Line 11"/>
          <p:cNvSpPr>
            <a:spLocks noChangeShapeType="1"/>
          </p:cNvSpPr>
          <p:nvPr/>
        </p:nvSpPr>
        <p:spPr bwMode="auto">
          <a:xfrm flipV="1">
            <a:off x="4572000" y="1916113"/>
            <a:ext cx="0" cy="431800"/>
          </a:xfrm>
          <a:prstGeom prst="line">
            <a:avLst/>
          </a:prstGeom>
          <a:noFill/>
          <a:ln w="9525">
            <a:solidFill>
              <a:srgbClr val="FF9900"/>
            </a:solidFill>
            <a:round/>
            <a:headEnd/>
            <a:tailEnd type="triangle" w="med" len="med"/>
          </a:ln>
          <a:effectLst>
            <a:prstShdw prst="shdw17" dist="17961" dir="2700000">
              <a:srgbClr val="995C00"/>
            </a:prstShdw>
          </a:effectLst>
        </p:spPr>
        <p:txBody>
          <a:bodyPr/>
          <a:lstStyle/>
          <a:p>
            <a:endParaRPr lang="ru-RU"/>
          </a:p>
        </p:txBody>
      </p:sp>
      <p:sp>
        <p:nvSpPr>
          <p:cNvPr id="14346" name="Line 12"/>
          <p:cNvSpPr>
            <a:spLocks noChangeShapeType="1"/>
          </p:cNvSpPr>
          <p:nvPr/>
        </p:nvSpPr>
        <p:spPr bwMode="auto">
          <a:xfrm flipV="1">
            <a:off x="5580112" y="2420936"/>
            <a:ext cx="576213" cy="287337"/>
          </a:xfrm>
          <a:prstGeom prst="line">
            <a:avLst/>
          </a:prstGeom>
          <a:noFill/>
          <a:ln w="9525">
            <a:solidFill>
              <a:srgbClr val="FF9900"/>
            </a:solidFill>
            <a:round/>
            <a:headEnd/>
            <a:tailEnd type="triangle" w="med" len="med"/>
          </a:ln>
          <a:effectLst>
            <a:prstShdw prst="shdw17" dist="17961" dir="2700000">
              <a:srgbClr val="995C00"/>
            </a:prstShdw>
          </a:effectLst>
        </p:spPr>
        <p:txBody>
          <a:bodyPr/>
          <a:lstStyle/>
          <a:p>
            <a:endParaRPr lang="ru-RU"/>
          </a:p>
        </p:txBody>
      </p:sp>
      <p:sp>
        <p:nvSpPr>
          <p:cNvPr id="14347" name="Line 13"/>
          <p:cNvSpPr>
            <a:spLocks noChangeShapeType="1"/>
          </p:cNvSpPr>
          <p:nvPr/>
        </p:nvSpPr>
        <p:spPr bwMode="auto">
          <a:xfrm>
            <a:off x="5795963" y="3716338"/>
            <a:ext cx="431800" cy="217487"/>
          </a:xfrm>
          <a:prstGeom prst="line">
            <a:avLst/>
          </a:prstGeom>
          <a:noFill/>
          <a:ln w="9525">
            <a:solidFill>
              <a:srgbClr val="FF9900"/>
            </a:solidFill>
            <a:round/>
            <a:headEnd/>
            <a:tailEnd type="triangle" w="med" len="med"/>
          </a:ln>
          <a:effectLst>
            <a:prstShdw prst="shdw17" dist="17961" dir="2700000">
              <a:srgbClr val="995C00"/>
            </a:prstShdw>
          </a:effectLst>
        </p:spPr>
        <p:txBody>
          <a:bodyPr/>
          <a:lstStyle/>
          <a:p>
            <a:endParaRPr lang="ru-RU"/>
          </a:p>
        </p:txBody>
      </p:sp>
      <p:sp>
        <p:nvSpPr>
          <p:cNvPr id="14348" name="Line 14"/>
          <p:cNvSpPr>
            <a:spLocks noChangeShapeType="1"/>
          </p:cNvSpPr>
          <p:nvPr/>
        </p:nvSpPr>
        <p:spPr bwMode="auto">
          <a:xfrm>
            <a:off x="4572000" y="4221163"/>
            <a:ext cx="0" cy="431800"/>
          </a:xfrm>
          <a:prstGeom prst="line">
            <a:avLst/>
          </a:prstGeom>
          <a:noFill/>
          <a:ln w="9525">
            <a:solidFill>
              <a:srgbClr val="FF9900"/>
            </a:solidFill>
            <a:round/>
            <a:headEnd/>
            <a:tailEnd type="triangle" w="med" len="med"/>
          </a:ln>
          <a:effectLst>
            <a:prstShdw prst="shdw17" dist="17961" dir="2700000">
              <a:srgbClr val="995C00"/>
            </a:prstShdw>
          </a:effectLst>
        </p:spPr>
        <p:txBody>
          <a:bodyPr/>
          <a:lstStyle/>
          <a:p>
            <a:endParaRPr lang="ru-RU"/>
          </a:p>
        </p:txBody>
      </p:sp>
      <p:sp>
        <p:nvSpPr>
          <p:cNvPr id="14349" name="Line 15"/>
          <p:cNvSpPr>
            <a:spLocks noChangeShapeType="1"/>
          </p:cNvSpPr>
          <p:nvPr/>
        </p:nvSpPr>
        <p:spPr bwMode="auto">
          <a:xfrm flipH="1">
            <a:off x="3059113" y="3789363"/>
            <a:ext cx="433387" cy="215900"/>
          </a:xfrm>
          <a:prstGeom prst="line">
            <a:avLst/>
          </a:prstGeom>
          <a:noFill/>
          <a:ln w="9525">
            <a:solidFill>
              <a:srgbClr val="FF9900"/>
            </a:solidFill>
            <a:round/>
            <a:headEnd/>
            <a:tailEnd type="triangle" w="med" len="med"/>
          </a:ln>
          <a:effectLst>
            <a:prstShdw prst="shdw17" dist="17961" dir="2700000">
              <a:srgbClr val="995C00"/>
            </a:prstShdw>
          </a:effectLst>
        </p:spPr>
        <p:txBody>
          <a:bodyPr/>
          <a:lstStyle/>
          <a:p>
            <a:endParaRPr lang="ru-RU"/>
          </a:p>
        </p:txBody>
      </p:sp>
      <p:sp>
        <p:nvSpPr>
          <p:cNvPr id="14350" name="Line 16"/>
          <p:cNvSpPr>
            <a:spLocks noChangeShapeType="1"/>
          </p:cNvSpPr>
          <p:nvPr/>
        </p:nvSpPr>
        <p:spPr bwMode="auto">
          <a:xfrm flipH="1" flipV="1">
            <a:off x="2987674" y="2492374"/>
            <a:ext cx="504825" cy="288925"/>
          </a:xfrm>
          <a:prstGeom prst="line">
            <a:avLst/>
          </a:prstGeom>
          <a:noFill/>
          <a:ln w="9525">
            <a:solidFill>
              <a:srgbClr val="FF9900"/>
            </a:solidFill>
            <a:round/>
            <a:headEnd/>
            <a:tailEnd type="triangle" w="med" len="med"/>
          </a:ln>
          <a:effectLst>
            <a:prstShdw prst="shdw17" dist="17961" dir="2700000">
              <a:srgbClr val="995C00"/>
            </a:prstShdw>
          </a:effectLst>
        </p:spPr>
        <p:txBody>
          <a:bodyPr/>
          <a:lstStyle/>
          <a:p>
            <a:endParaRPr lang="ru-RU"/>
          </a:p>
        </p:txBody>
      </p:sp>
      <p:pic>
        <p:nvPicPr>
          <p:cNvPr id="14351" name="Picture 17" descr="people1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088" y="4941888"/>
            <a:ext cx="1711325" cy="191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pic>
        <p:nvPicPr>
          <p:cNvPr id="14352" name="Picture 18" descr="a2b65e76af0d72fc2dfd48baf7b3ac3d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27763" y="5218113"/>
            <a:ext cx="1763712" cy="163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53" name="Picture 19" descr="перо-аним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00788" y="0"/>
            <a:ext cx="1368425" cy="1282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54" name="Picture 20" descr="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124075" y="260350"/>
            <a:ext cx="985838" cy="1557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6004" y="17997"/>
            <a:ext cx="3057884" cy="1715790"/>
          </a:xfrm>
        </p:spPr>
        <p:txBody>
          <a:bodyPr/>
          <a:lstStyle/>
          <a:p>
            <a:r>
              <a:rPr lang="ru-RU" sz="1800" dirty="0" smtClean="0">
                <a:solidFill>
                  <a:srgbClr val="C00000"/>
                </a:solidFill>
              </a:rPr>
              <a:t>Мини- исследования  </a:t>
            </a:r>
            <a:br>
              <a:rPr lang="ru-RU" sz="1800" dirty="0" smtClean="0">
                <a:solidFill>
                  <a:srgbClr val="C00000"/>
                </a:solidFill>
              </a:rPr>
            </a:br>
            <a:r>
              <a:rPr lang="ru-RU" sz="1800" dirty="0" smtClean="0">
                <a:solidFill>
                  <a:srgbClr val="C00000"/>
                </a:solidFill>
              </a:rPr>
              <a:t>в рубрике « Домашняя лаборатория» </a:t>
            </a:r>
            <a:br>
              <a:rPr lang="ru-RU" sz="1800" dirty="0" smtClean="0">
                <a:solidFill>
                  <a:srgbClr val="C00000"/>
                </a:solidFill>
              </a:rPr>
            </a:br>
            <a:r>
              <a:rPr lang="ru-RU" sz="1800" dirty="0" smtClean="0">
                <a:solidFill>
                  <a:srgbClr val="C00000"/>
                </a:solidFill>
              </a:rPr>
              <a:t>в  УМК по физике</a:t>
            </a:r>
            <a:endParaRPr lang="ru-RU" sz="1800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63888" y="116633"/>
            <a:ext cx="5184576" cy="720080"/>
          </a:xfrm>
        </p:spPr>
        <p:txBody>
          <a:bodyPr/>
          <a:lstStyle/>
          <a:p>
            <a:pPr>
              <a:buNone/>
            </a:pPr>
            <a:r>
              <a:rPr lang="ru-RU" sz="1800" b="1" dirty="0" smtClean="0">
                <a:solidFill>
                  <a:srgbClr val="C00000"/>
                </a:solidFill>
              </a:rPr>
              <a:t>     Домашние задания  исследовательского характера </a:t>
            </a:r>
            <a:endParaRPr lang="ru-RU" sz="1800" b="1" dirty="0">
              <a:solidFill>
                <a:srgbClr val="C00000"/>
              </a:solidFill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 cstate="print"/>
          <a:srcRect r="8309"/>
          <a:stretch/>
        </p:blipFill>
        <p:spPr bwMode="auto">
          <a:xfrm>
            <a:off x="323528" y="2132856"/>
            <a:ext cx="8644485" cy="1633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9" name="Picture 3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3813340"/>
            <a:ext cx="8018336" cy="19415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Прямоугольник 6"/>
          <p:cNvSpPr/>
          <p:nvPr/>
        </p:nvSpPr>
        <p:spPr>
          <a:xfrm>
            <a:off x="539552" y="6093296"/>
            <a:ext cx="763284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4100" name="Rectangle 4"/>
          <p:cNvSpPr>
            <a:spLocks noChangeArrowheads="1"/>
          </p:cNvSpPr>
          <p:nvPr/>
        </p:nvSpPr>
        <p:spPr bwMode="auto">
          <a:xfrm>
            <a:off x="179512" y="5755314"/>
            <a:ext cx="6120680" cy="10618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Зная  свою массу, рассчитайте какое давление вы оказываете: </a:t>
            </a:r>
            <a:br>
              <a:rPr kumimoji="0" lang="ru-RU" sz="2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r>
              <a:rPr kumimoji="0" lang="ru-RU" sz="2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стоя на полу, сидя на табурете.</a:t>
            </a:r>
            <a:endParaRPr kumimoji="0" lang="ru-RU" sz="2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41" name="Picture 1" descr="C:\Users\Надежда\Desktop\uk36381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80112" y="476672"/>
            <a:ext cx="3172754" cy="2088232"/>
          </a:xfrm>
          <a:prstGeom prst="rect">
            <a:avLst/>
          </a:prstGeom>
          <a:noFill/>
        </p:spPr>
      </p:pic>
    </p:spTree>
  </p:cSld>
  <p:clrMapOvr>
    <a:masterClrMapping/>
  </p:clrMapOvr>
  <p:transition>
    <p:cover dir="d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1121" y="404664"/>
            <a:ext cx="8291264" cy="792088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rgbClr val="C00000"/>
                </a:solidFill>
              </a:rPr>
              <a:t>Участие в конкурсах, «декадах», «неделях» физики в школе, олимпиадах, конференциях</a:t>
            </a:r>
            <a:endParaRPr lang="ru-RU" dirty="0">
              <a:solidFill>
                <a:srgbClr val="C00000"/>
              </a:solidFill>
            </a:endParaRPr>
          </a:p>
        </p:txBody>
      </p:sp>
      <p:pic>
        <p:nvPicPr>
          <p:cNvPr id="6145" name="Picture 1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29838" y="1833239"/>
            <a:ext cx="5508104" cy="3972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844826"/>
            <a:ext cx="3635896" cy="15907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32048" y="3861048"/>
            <a:ext cx="2736342" cy="27203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cover dir="d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/>
          <a:lstStyle/>
          <a:p>
            <a:r>
              <a:rPr lang="ru-RU" sz="1800" b="1" dirty="0" smtClean="0">
                <a:solidFill>
                  <a:srgbClr val="C00000"/>
                </a:solidFill>
              </a:rPr>
              <a:t>Элективные курсы, факультативы, кружки</a:t>
            </a:r>
            <a:br>
              <a:rPr lang="ru-RU" sz="1800" b="1" dirty="0" smtClean="0">
                <a:solidFill>
                  <a:srgbClr val="C00000"/>
                </a:solidFill>
              </a:rPr>
            </a:br>
            <a:r>
              <a:rPr lang="ru-RU" sz="1800" b="1" dirty="0" smtClean="0">
                <a:solidFill>
                  <a:srgbClr val="C00000"/>
                </a:solidFill>
              </a:rPr>
              <a:t> </a:t>
            </a:r>
            <a:r>
              <a:rPr lang="ru-RU" sz="1800" dirty="0" smtClean="0">
                <a:solidFill>
                  <a:srgbClr val="C00000"/>
                </a:solidFill>
              </a:rPr>
              <a:t>Материалы для повторения и подготовке к экзамену </a:t>
            </a:r>
            <a:endParaRPr lang="ru-RU" sz="1800" dirty="0">
              <a:solidFill>
                <a:srgbClr val="C00000"/>
              </a:solidFill>
            </a:endParaRPr>
          </a:p>
        </p:txBody>
      </p:sp>
      <p:pic>
        <p:nvPicPr>
          <p:cNvPr id="604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3283253"/>
            <a:ext cx="2970423" cy="3034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041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4131" y="3584300"/>
            <a:ext cx="8359489" cy="11771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0420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3568" y="908720"/>
            <a:ext cx="2419350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0421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78282" y="1340768"/>
            <a:ext cx="8111187" cy="4782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0422" name="Picture 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49533" y="1843092"/>
            <a:ext cx="8368685" cy="1462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0423" name="Picture 7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83568" y="4725144"/>
            <a:ext cx="2271500" cy="349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0424" name="Picture 8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89756" y="5105400"/>
            <a:ext cx="8488238" cy="16921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cover dir="d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15912" y="188641"/>
            <a:ext cx="8360544" cy="1008112"/>
          </a:xfrm>
        </p:spPr>
        <p:txBody>
          <a:bodyPr/>
          <a:lstStyle/>
          <a:p>
            <a:r>
              <a:rPr lang="ru-RU" sz="2800" dirty="0" smtClean="0"/>
              <a:t>«</a:t>
            </a:r>
            <a:r>
              <a:rPr lang="ru-RU" sz="2800" b="1" dirty="0" err="1" smtClean="0"/>
              <a:t>Межпредметная</a:t>
            </a:r>
            <a:r>
              <a:rPr lang="ru-RU" sz="2800" b="1" dirty="0" smtClean="0"/>
              <a:t> интеграция  в проектной деятельности на уроках </a:t>
            </a:r>
            <a:r>
              <a:rPr lang="ru-RU" sz="2800" b="1" dirty="0" smtClean="0"/>
              <a:t> </a:t>
            </a:r>
            <a:r>
              <a:rPr lang="ru-RU" sz="2800" b="1" dirty="0" smtClean="0"/>
              <a:t>физики</a:t>
            </a:r>
            <a:endParaRPr lang="ru-RU" sz="2800" b="1" dirty="0"/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988840"/>
            <a:ext cx="1080000" cy="1375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pic>
        <p:nvPicPr>
          <p:cNvPr id="5" name="Picture 3"/>
          <p:cNvPicPr preferRelativeResize="0"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36462" y="1590105"/>
            <a:ext cx="1080000" cy="137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7504" y="3717032"/>
            <a:ext cx="1080000" cy="1349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547664" y="3501008"/>
            <a:ext cx="1100766" cy="137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pic>
        <p:nvPicPr>
          <p:cNvPr id="8" name="Picture 2"/>
          <p:cNvPicPr preferRelativeResize="0">
            <a:picLocks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76124" y="5317203"/>
            <a:ext cx="1080000" cy="137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pic>
        <p:nvPicPr>
          <p:cNvPr id="9" name="Picture 3"/>
          <p:cNvPicPr preferRelativeResize="0">
            <a:picLocks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691680" y="5229200"/>
            <a:ext cx="1080000" cy="137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pic>
        <p:nvPicPr>
          <p:cNvPr id="10" name="Picture 3"/>
          <p:cNvPicPr preferRelativeResize="0">
            <a:picLocks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762568" y="3184218"/>
            <a:ext cx="1080000" cy="137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pic>
        <p:nvPicPr>
          <p:cNvPr id="11" name="Picture 2"/>
          <p:cNvPicPr preferRelativeResize="0">
            <a:picLocks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300192" y="2872748"/>
            <a:ext cx="1080000" cy="137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pic>
        <p:nvPicPr>
          <p:cNvPr id="12" name="Picture 3"/>
          <p:cNvPicPr preferRelativeResize="0">
            <a:picLocks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7848600" y="5066288"/>
            <a:ext cx="1080000" cy="137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pic>
        <p:nvPicPr>
          <p:cNvPr id="13" name="Picture 2"/>
          <p:cNvPicPr preferRelativeResize="0">
            <a:picLocks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6223390" y="4559418"/>
            <a:ext cx="1080000" cy="137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pic>
        <p:nvPicPr>
          <p:cNvPr id="14" name="Picture 2"/>
          <p:cNvPicPr preferRelativeResize="0">
            <a:picLocks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3285172" y="3029432"/>
            <a:ext cx="1080000" cy="137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pic>
        <p:nvPicPr>
          <p:cNvPr id="15" name="Picture 3"/>
          <p:cNvPicPr preferRelativeResize="0">
            <a:picLocks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4644008" y="4247948"/>
            <a:ext cx="1080000" cy="137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sp>
        <p:nvSpPr>
          <p:cNvPr id="16" name="Прямоугольник 15"/>
          <p:cNvSpPr/>
          <p:nvPr/>
        </p:nvSpPr>
        <p:spPr>
          <a:xfrm>
            <a:off x="3285172" y="1241465"/>
            <a:ext cx="5453735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УМК по физике  авторского коллектива  </a:t>
            </a:r>
            <a:br>
              <a:rPr lang="ru-RU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Л.Э. </a:t>
            </a:r>
            <a:r>
              <a:rPr lang="ru-RU" sz="20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Генденштейна</a:t>
            </a:r>
            <a:r>
              <a:rPr lang="ru-RU" sz="2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А.А. </a:t>
            </a:r>
            <a:r>
              <a:rPr lang="ru-RU" sz="20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Булатовой</a:t>
            </a:r>
            <a:r>
              <a:rPr lang="ru-RU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, </a:t>
            </a:r>
            <a:br>
              <a:rPr lang="ru-RU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И.Н.Корнильева</a:t>
            </a:r>
            <a:r>
              <a:rPr lang="ru-RU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, А.В. Кошкиной </a:t>
            </a:r>
            <a:br>
              <a:rPr lang="ru-RU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под ред. В.А. Орлова </a:t>
            </a:r>
            <a:endParaRPr lang="ru-RU" sz="20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ransition>
    <p:cover dir="d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1187450" y="260350"/>
            <a:ext cx="6934200" cy="5867400"/>
            <a:chOff x="768" y="96"/>
            <a:chExt cx="4368" cy="3696"/>
          </a:xfrm>
        </p:grpSpPr>
        <p:sp>
          <p:nvSpPr>
            <p:cNvPr id="15370" name="Freeform 3"/>
            <p:cNvSpPr>
              <a:spLocks/>
            </p:cNvSpPr>
            <p:nvPr/>
          </p:nvSpPr>
          <p:spPr bwMode="auto">
            <a:xfrm>
              <a:off x="768" y="96"/>
              <a:ext cx="4368" cy="3696"/>
            </a:xfrm>
            <a:custGeom>
              <a:avLst/>
              <a:gdLst>
                <a:gd name="T0" fmla="*/ 1766062 w 1946"/>
                <a:gd name="T1" fmla="*/ 67305 h 1723"/>
                <a:gd name="T2" fmla="*/ 1235314 w 1946"/>
                <a:gd name="T3" fmla="*/ 57873 h 1723"/>
                <a:gd name="T4" fmla="*/ 760941 w 1946"/>
                <a:gd name="T5" fmla="*/ 96336 h 1723"/>
                <a:gd name="T6" fmla="*/ 516158 w 1946"/>
                <a:gd name="T7" fmla="*/ 124988 h 1723"/>
                <a:gd name="T8" fmla="*/ 444021 w 1946"/>
                <a:gd name="T9" fmla="*/ 200787 h 1723"/>
                <a:gd name="T10" fmla="*/ 99894 w 1946"/>
                <a:gd name="T11" fmla="*/ 229892 h 1723"/>
                <a:gd name="T12" fmla="*/ 128955 w 1946"/>
                <a:gd name="T13" fmla="*/ 936493 h 1723"/>
                <a:gd name="T14" fmla="*/ 157939 w 1946"/>
                <a:gd name="T15" fmla="*/ 1327943 h 1723"/>
                <a:gd name="T16" fmla="*/ 171995 w 1946"/>
                <a:gd name="T17" fmla="*/ 1384724 h 1723"/>
                <a:gd name="T18" fmla="*/ 228813 w 1946"/>
                <a:gd name="T19" fmla="*/ 1413382 h 1723"/>
                <a:gd name="T20" fmla="*/ 257818 w 1946"/>
                <a:gd name="T21" fmla="*/ 1442725 h 1723"/>
                <a:gd name="T22" fmla="*/ 688054 w 1946"/>
                <a:gd name="T23" fmla="*/ 1490548 h 1723"/>
                <a:gd name="T24" fmla="*/ 860976 w 1946"/>
                <a:gd name="T25" fmla="*/ 1518295 h 1723"/>
                <a:gd name="T26" fmla="*/ 903952 w 1946"/>
                <a:gd name="T27" fmla="*/ 1595460 h 1723"/>
                <a:gd name="T28" fmla="*/ 990883 w 1946"/>
                <a:gd name="T29" fmla="*/ 1652058 h 1723"/>
                <a:gd name="T30" fmla="*/ 1478036 w 1946"/>
                <a:gd name="T31" fmla="*/ 1624303 h 1723"/>
                <a:gd name="T32" fmla="*/ 2010313 w 1946"/>
                <a:gd name="T33" fmla="*/ 1652058 h 1723"/>
                <a:gd name="T34" fmla="*/ 2124282 w 1946"/>
                <a:gd name="T35" fmla="*/ 1643508 h 1723"/>
                <a:gd name="T36" fmla="*/ 2182207 w 1946"/>
                <a:gd name="T37" fmla="*/ 1547146 h 1723"/>
                <a:gd name="T38" fmla="*/ 2211227 w 1946"/>
                <a:gd name="T39" fmla="*/ 1509944 h 1723"/>
                <a:gd name="T40" fmla="*/ 2240288 w 1946"/>
                <a:gd name="T41" fmla="*/ 1452084 h 1723"/>
                <a:gd name="T42" fmla="*/ 2412510 w 1946"/>
                <a:gd name="T43" fmla="*/ 1347131 h 1723"/>
                <a:gd name="T44" fmla="*/ 2526460 w 1946"/>
                <a:gd name="T45" fmla="*/ 1080114 h 1723"/>
                <a:gd name="T46" fmla="*/ 2555355 w 1946"/>
                <a:gd name="T47" fmla="*/ 1002933 h 1723"/>
                <a:gd name="T48" fmla="*/ 2541344 w 1946"/>
                <a:gd name="T49" fmla="*/ 974092 h 1723"/>
                <a:gd name="T50" fmla="*/ 2671360 w 1946"/>
                <a:gd name="T51" fmla="*/ 898463 h 1723"/>
                <a:gd name="T52" fmla="*/ 2756417 w 1946"/>
                <a:gd name="T53" fmla="*/ 879178 h 1723"/>
                <a:gd name="T54" fmla="*/ 2814371 w 1946"/>
                <a:gd name="T55" fmla="*/ 745045 h 1723"/>
                <a:gd name="T56" fmla="*/ 2800306 w 1946"/>
                <a:gd name="T57" fmla="*/ 687810 h 1723"/>
                <a:gd name="T58" fmla="*/ 2771238 w 1946"/>
                <a:gd name="T59" fmla="*/ 659975 h 1723"/>
                <a:gd name="T60" fmla="*/ 2727385 w 1946"/>
                <a:gd name="T61" fmla="*/ 420121 h 1723"/>
                <a:gd name="T62" fmla="*/ 2455461 w 1946"/>
                <a:gd name="T63" fmla="*/ 353681 h 1723"/>
                <a:gd name="T64" fmla="*/ 2383526 w 1946"/>
                <a:gd name="T65" fmla="*/ 210659 h 1723"/>
                <a:gd name="T66" fmla="*/ 2240288 w 1946"/>
                <a:gd name="T67" fmla="*/ 172260 h 1723"/>
                <a:gd name="T68" fmla="*/ 2010313 w 1946"/>
                <a:gd name="T69" fmla="*/ 19207 h 1723"/>
                <a:gd name="T70" fmla="*/ 1923366 w 1946"/>
                <a:gd name="T71" fmla="*/ 0 h 1723"/>
                <a:gd name="T72" fmla="*/ 1766062 w 1946"/>
                <a:gd name="T73" fmla="*/ 67305 h 1723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1946"/>
                <a:gd name="T112" fmla="*/ 0 h 1723"/>
                <a:gd name="T113" fmla="*/ 1946 w 1946"/>
                <a:gd name="T114" fmla="*/ 1723 h 1723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1946" h="1723">
                  <a:moveTo>
                    <a:pt x="1221" y="70"/>
                  </a:moveTo>
                  <a:cubicBezTo>
                    <a:pt x="1094" y="38"/>
                    <a:pt x="994" y="54"/>
                    <a:pt x="854" y="60"/>
                  </a:cubicBezTo>
                  <a:cubicBezTo>
                    <a:pt x="772" y="115"/>
                    <a:pt x="599" y="97"/>
                    <a:pt x="526" y="100"/>
                  </a:cubicBezTo>
                  <a:cubicBezTo>
                    <a:pt x="504" y="102"/>
                    <a:pt x="379" y="112"/>
                    <a:pt x="357" y="130"/>
                  </a:cubicBezTo>
                  <a:cubicBezTo>
                    <a:pt x="280" y="191"/>
                    <a:pt x="385" y="183"/>
                    <a:pt x="307" y="209"/>
                  </a:cubicBezTo>
                  <a:cubicBezTo>
                    <a:pt x="236" y="233"/>
                    <a:pt x="143" y="232"/>
                    <a:pt x="69" y="239"/>
                  </a:cubicBezTo>
                  <a:cubicBezTo>
                    <a:pt x="0" y="477"/>
                    <a:pt x="11" y="740"/>
                    <a:pt x="89" y="974"/>
                  </a:cubicBezTo>
                  <a:cubicBezTo>
                    <a:pt x="55" y="1107"/>
                    <a:pt x="46" y="1256"/>
                    <a:pt x="109" y="1381"/>
                  </a:cubicBezTo>
                  <a:cubicBezTo>
                    <a:pt x="112" y="1401"/>
                    <a:pt x="109" y="1423"/>
                    <a:pt x="119" y="1440"/>
                  </a:cubicBezTo>
                  <a:cubicBezTo>
                    <a:pt x="127" y="1454"/>
                    <a:pt x="147" y="1458"/>
                    <a:pt x="158" y="1470"/>
                  </a:cubicBezTo>
                  <a:cubicBezTo>
                    <a:pt x="166" y="1479"/>
                    <a:pt x="167" y="1495"/>
                    <a:pt x="178" y="1500"/>
                  </a:cubicBezTo>
                  <a:cubicBezTo>
                    <a:pt x="261" y="1542"/>
                    <a:pt x="387" y="1542"/>
                    <a:pt x="476" y="1550"/>
                  </a:cubicBezTo>
                  <a:cubicBezTo>
                    <a:pt x="516" y="1560"/>
                    <a:pt x="562" y="1555"/>
                    <a:pt x="595" y="1579"/>
                  </a:cubicBezTo>
                  <a:cubicBezTo>
                    <a:pt x="618" y="1596"/>
                    <a:pt x="610" y="1635"/>
                    <a:pt x="625" y="1659"/>
                  </a:cubicBezTo>
                  <a:cubicBezTo>
                    <a:pt x="640" y="1683"/>
                    <a:pt x="665" y="1698"/>
                    <a:pt x="685" y="1718"/>
                  </a:cubicBezTo>
                  <a:cubicBezTo>
                    <a:pt x="778" y="1714"/>
                    <a:pt x="925" y="1723"/>
                    <a:pt x="1022" y="1689"/>
                  </a:cubicBezTo>
                  <a:cubicBezTo>
                    <a:pt x="1145" y="1699"/>
                    <a:pt x="1268" y="1704"/>
                    <a:pt x="1390" y="1718"/>
                  </a:cubicBezTo>
                  <a:cubicBezTo>
                    <a:pt x="1416" y="1715"/>
                    <a:pt x="1445" y="1720"/>
                    <a:pt x="1469" y="1709"/>
                  </a:cubicBezTo>
                  <a:cubicBezTo>
                    <a:pt x="1508" y="1691"/>
                    <a:pt x="1500" y="1638"/>
                    <a:pt x="1509" y="1609"/>
                  </a:cubicBezTo>
                  <a:cubicBezTo>
                    <a:pt x="1513" y="1595"/>
                    <a:pt x="1524" y="1584"/>
                    <a:pt x="1529" y="1570"/>
                  </a:cubicBezTo>
                  <a:cubicBezTo>
                    <a:pt x="1537" y="1550"/>
                    <a:pt x="1537" y="1528"/>
                    <a:pt x="1549" y="1510"/>
                  </a:cubicBezTo>
                  <a:cubicBezTo>
                    <a:pt x="1579" y="1464"/>
                    <a:pt x="1630" y="1438"/>
                    <a:pt x="1668" y="1401"/>
                  </a:cubicBezTo>
                  <a:cubicBezTo>
                    <a:pt x="1691" y="1309"/>
                    <a:pt x="1692" y="1202"/>
                    <a:pt x="1747" y="1123"/>
                  </a:cubicBezTo>
                  <a:cubicBezTo>
                    <a:pt x="1754" y="1096"/>
                    <a:pt x="1765" y="1070"/>
                    <a:pt x="1767" y="1043"/>
                  </a:cubicBezTo>
                  <a:cubicBezTo>
                    <a:pt x="1768" y="1033"/>
                    <a:pt x="1755" y="1023"/>
                    <a:pt x="1757" y="1013"/>
                  </a:cubicBezTo>
                  <a:cubicBezTo>
                    <a:pt x="1764" y="967"/>
                    <a:pt x="1811" y="951"/>
                    <a:pt x="1847" y="934"/>
                  </a:cubicBezTo>
                  <a:cubicBezTo>
                    <a:pt x="1866" y="925"/>
                    <a:pt x="1886" y="921"/>
                    <a:pt x="1906" y="914"/>
                  </a:cubicBezTo>
                  <a:cubicBezTo>
                    <a:pt x="1930" y="842"/>
                    <a:pt x="1934" y="870"/>
                    <a:pt x="1946" y="775"/>
                  </a:cubicBezTo>
                  <a:cubicBezTo>
                    <a:pt x="1943" y="755"/>
                    <a:pt x="1942" y="734"/>
                    <a:pt x="1936" y="715"/>
                  </a:cubicBezTo>
                  <a:cubicBezTo>
                    <a:pt x="1932" y="704"/>
                    <a:pt x="1918" y="698"/>
                    <a:pt x="1916" y="686"/>
                  </a:cubicBezTo>
                  <a:cubicBezTo>
                    <a:pt x="1903" y="603"/>
                    <a:pt x="1938" y="502"/>
                    <a:pt x="1886" y="437"/>
                  </a:cubicBezTo>
                  <a:cubicBezTo>
                    <a:pt x="1844" y="385"/>
                    <a:pt x="1698" y="368"/>
                    <a:pt x="1698" y="368"/>
                  </a:cubicBezTo>
                  <a:cubicBezTo>
                    <a:pt x="1677" y="320"/>
                    <a:pt x="1672" y="266"/>
                    <a:pt x="1648" y="219"/>
                  </a:cubicBezTo>
                  <a:cubicBezTo>
                    <a:pt x="1637" y="197"/>
                    <a:pt x="1552" y="180"/>
                    <a:pt x="1549" y="179"/>
                  </a:cubicBezTo>
                  <a:cubicBezTo>
                    <a:pt x="1496" y="126"/>
                    <a:pt x="1443" y="73"/>
                    <a:pt x="1390" y="20"/>
                  </a:cubicBezTo>
                  <a:cubicBezTo>
                    <a:pt x="1375" y="5"/>
                    <a:pt x="1330" y="0"/>
                    <a:pt x="1330" y="0"/>
                  </a:cubicBezTo>
                  <a:cubicBezTo>
                    <a:pt x="1248" y="14"/>
                    <a:pt x="1274" y="17"/>
                    <a:pt x="1221" y="70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rgbClr val="CCFFFF"/>
                </a:gs>
              </a:gsLst>
              <a:path path="rect">
                <a:fillToRect l="50000" t="50000" r="50000" b="50000"/>
              </a:path>
            </a:gradFill>
            <a:ln w="3175">
              <a:noFill/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5371" name="Text Box 4"/>
            <p:cNvSpPr txBox="1">
              <a:spLocks noChangeArrowheads="1"/>
            </p:cNvSpPr>
            <p:nvPr/>
          </p:nvSpPr>
          <p:spPr bwMode="auto">
            <a:xfrm>
              <a:off x="1968" y="1248"/>
              <a:ext cx="1824" cy="1323"/>
            </a:xfrm>
            <a:prstGeom prst="rect">
              <a:avLst/>
            </a:prstGeom>
            <a:gradFill rotWithShape="0">
              <a:gsLst>
                <a:gs pos="0">
                  <a:srgbClr val="CCFFFF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endParaRPr lang="ru-RU" sz="2400" b="1">
                <a:solidFill>
                  <a:srgbClr val="0000CC"/>
                </a:solidFill>
                <a:latin typeface="Times New Roman" pitchFamily="18" charset="0"/>
              </a:endParaRPr>
            </a:p>
            <a:p>
              <a:pPr algn="ctr">
                <a:spcBef>
                  <a:spcPct val="50000"/>
                </a:spcBef>
              </a:pPr>
              <a:r>
                <a:rPr lang="ru-RU" sz="2400" b="1">
                  <a:solidFill>
                    <a:srgbClr val="0000CC"/>
                  </a:solidFill>
                  <a:latin typeface="Times New Roman" pitchFamily="18" charset="0"/>
                </a:rPr>
                <a:t>Формы    проектно-исследовательскихработ</a:t>
              </a:r>
            </a:p>
          </p:txBody>
        </p:sp>
      </p:grpSp>
      <p:sp>
        <p:nvSpPr>
          <p:cNvPr id="71685" name="AutoShape 5"/>
          <p:cNvSpPr>
            <a:spLocks noChangeArrowheads="1"/>
          </p:cNvSpPr>
          <p:nvPr/>
        </p:nvSpPr>
        <p:spPr bwMode="auto">
          <a:xfrm>
            <a:off x="179388" y="228600"/>
            <a:ext cx="4248150" cy="1404938"/>
          </a:xfrm>
          <a:prstGeom prst="wedgeRectCallout">
            <a:avLst>
              <a:gd name="adj1" fmla="val 41556"/>
              <a:gd name="adj2" fmla="val 107625"/>
            </a:avLst>
          </a:prstGeom>
          <a:gradFill rotWithShape="0">
            <a:gsLst>
              <a:gs pos="0">
                <a:srgbClr val="FF8D8D"/>
              </a:gs>
              <a:gs pos="50000">
                <a:srgbClr val="FFFFFF"/>
              </a:gs>
              <a:gs pos="100000">
                <a:srgbClr val="FF8D8D"/>
              </a:gs>
            </a:gsLst>
            <a:lin ang="5400000" scaled="1"/>
          </a:gradFill>
          <a:ln w="3175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rgbClr val="0000CC"/>
            </a:outerShdw>
          </a:effec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buClr>
                <a:srgbClr val="FF0000"/>
              </a:buClr>
              <a:buSzPct val="130000"/>
              <a:buFont typeface="Wingdings" pitchFamily="2" charset="2"/>
              <a:buChar char="v"/>
              <a:defRPr/>
            </a:pPr>
            <a:r>
              <a:rPr lang="ru-RU" sz="1600" b="1" dirty="0">
                <a:latin typeface="Times New Roman" pitchFamily="18" charset="0"/>
              </a:rPr>
              <a:t> </a:t>
            </a:r>
            <a:r>
              <a:rPr lang="ru-RU" sz="2000" b="1" dirty="0">
                <a:latin typeface="Times New Roman" pitchFamily="18" charset="0"/>
              </a:rPr>
              <a:t>Защита «Журнальной статьи» </a:t>
            </a:r>
          </a:p>
          <a:p>
            <a:pPr>
              <a:spcBef>
                <a:spcPct val="50000"/>
              </a:spcBef>
              <a:buClr>
                <a:srgbClr val="FF0000"/>
              </a:buClr>
              <a:buSzPct val="130000"/>
              <a:buFont typeface="Wingdings" pitchFamily="2" charset="2"/>
              <a:buChar char="v"/>
              <a:defRPr/>
            </a:pPr>
            <a:r>
              <a:rPr lang="ru-RU" sz="2000" b="1" dirty="0" err="1">
                <a:latin typeface="Times New Roman" pitchFamily="18" charset="0"/>
              </a:rPr>
              <a:t>Видеожурнал</a:t>
            </a:r>
            <a:endParaRPr lang="ru-RU" sz="2000" b="1" dirty="0">
              <a:latin typeface="Times New Roman" pitchFamily="18" charset="0"/>
            </a:endParaRPr>
          </a:p>
          <a:p>
            <a:pPr>
              <a:spcBef>
                <a:spcPct val="50000"/>
              </a:spcBef>
              <a:buClr>
                <a:srgbClr val="FF0000"/>
              </a:buClr>
              <a:buSzPct val="130000"/>
              <a:buFont typeface="Wingdings" pitchFamily="2" charset="2"/>
              <a:buChar char="v"/>
              <a:defRPr/>
            </a:pPr>
            <a:r>
              <a:rPr lang="ru-RU" sz="2000" b="1" dirty="0">
                <a:latin typeface="Times New Roman" pitchFamily="18" charset="0"/>
              </a:rPr>
              <a:t>«Реклама»</a:t>
            </a:r>
            <a:r>
              <a:rPr lang="ru-RU" sz="2400" dirty="0">
                <a:latin typeface="Times New Roman" pitchFamily="18" charset="0"/>
              </a:rPr>
              <a:t> </a:t>
            </a:r>
          </a:p>
        </p:txBody>
      </p:sp>
      <p:sp>
        <p:nvSpPr>
          <p:cNvPr id="71686" name="AutoShape 6"/>
          <p:cNvSpPr>
            <a:spLocks noChangeArrowheads="1"/>
          </p:cNvSpPr>
          <p:nvPr/>
        </p:nvSpPr>
        <p:spPr bwMode="auto">
          <a:xfrm>
            <a:off x="5076825" y="404813"/>
            <a:ext cx="3095625" cy="765175"/>
          </a:xfrm>
          <a:prstGeom prst="wedgeRectCallout">
            <a:avLst>
              <a:gd name="adj1" fmla="val -60819"/>
              <a:gd name="adj2" fmla="val 197926"/>
            </a:avLst>
          </a:prstGeom>
          <a:gradFill rotWithShape="0">
            <a:gsLst>
              <a:gs pos="0">
                <a:srgbClr val="FF9966"/>
              </a:gs>
              <a:gs pos="50000">
                <a:srgbClr val="FFFFFF"/>
              </a:gs>
              <a:gs pos="100000">
                <a:srgbClr val="FF9966"/>
              </a:gs>
            </a:gsLst>
            <a:lin ang="5400000" scaled="1"/>
          </a:gradFill>
          <a:ln w="3175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rgbClr val="0000CC"/>
            </a:outerShdw>
          </a:effec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buClr>
                <a:srgbClr val="FF0000"/>
              </a:buClr>
              <a:buSzPct val="130000"/>
              <a:buFont typeface="Wingdings" pitchFamily="2" charset="2"/>
              <a:buChar char="v"/>
              <a:defRPr/>
            </a:pPr>
            <a:r>
              <a:rPr lang="ru-RU" sz="1600" b="1" dirty="0">
                <a:latin typeface="Times New Roman" pitchFamily="18" charset="0"/>
              </a:rPr>
              <a:t> </a:t>
            </a:r>
            <a:r>
              <a:rPr lang="ru-RU" sz="2000" b="1" dirty="0" smtClean="0">
                <a:latin typeface="Times New Roman" pitchFamily="18" charset="0"/>
              </a:rPr>
              <a:t>«Физика </a:t>
            </a:r>
            <a:r>
              <a:rPr lang="ru-RU" sz="2000" b="1" dirty="0">
                <a:latin typeface="Times New Roman" pitchFamily="18" charset="0"/>
              </a:rPr>
              <a:t>в </a:t>
            </a:r>
            <a:r>
              <a:rPr lang="ru-RU" sz="2000" b="1" dirty="0" smtClean="0">
                <a:latin typeface="Times New Roman" pitchFamily="18" charset="0"/>
              </a:rPr>
              <a:t>стихах,  сказках, пословица»</a:t>
            </a:r>
            <a:r>
              <a:rPr lang="ru-RU" sz="2400" dirty="0" smtClean="0">
                <a:latin typeface="Times New Roman" pitchFamily="18" charset="0"/>
              </a:rPr>
              <a:t> </a:t>
            </a:r>
            <a:endParaRPr lang="ru-RU" sz="2400" dirty="0">
              <a:latin typeface="Times New Roman" pitchFamily="18" charset="0"/>
            </a:endParaRPr>
          </a:p>
        </p:txBody>
      </p:sp>
      <p:sp>
        <p:nvSpPr>
          <p:cNvPr id="71687" name="AutoShape 7"/>
          <p:cNvSpPr>
            <a:spLocks noChangeArrowheads="1"/>
          </p:cNvSpPr>
          <p:nvPr/>
        </p:nvSpPr>
        <p:spPr bwMode="auto">
          <a:xfrm>
            <a:off x="323850" y="4149725"/>
            <a:ext cx="3168650" cy="2076450"/>
          </a:xfrm>
          <a:prstGeom prst="wedgeRectCallout">
            <a:avLst>
              <a:gd name="adj1" fmla="val 58819"/>
              <a:gd name="adj2" fmla="val -56500"/>
            </a:avLst>
          </a:prstGeom>
          <a:gradFill rotWithShape="0">
            <a:gsLst>
              <a:gs pos="0">
                <a:srgbClr val="FFFF66"/>
              </a:gs>
              <a:gs pos="50000">
                <a:srgbClr val="FFFFFF"/>
              </a:gs>
              <a:gs pos="100000">
                <a:srgbClr val="FFFF66"/>
              </a:gs>
            </a:gsLst>
            <a:lin ang="5400000" scaled="1"/>
          </a:gradFill>
          <a:ln w="3175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rgbClr val="0000CC"/>
            </a:outerShdw>
          </a:effec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buClr>
                <a:srgbClr val="FF0000"/>
              </a:buClr>
              <a:buSzPct val="130000"/>
              <a:buFont typeface="Wingdings" pitchFamily="2" charset="2"/>
              <a:buChar char="v"/>
              <a:defRPr/>
            </a:pPr>
            <a:r>
              <a:rPr lang="ru-RU" sz="2000" b="1" dirty="0">
                <a:latin typeface="Times New Roman" pitchFamily="18" charset="0"/>
              </a:rPr>
              <a:t>Выпуск газеты</a:t>
            </a:r>
          </a:p>
          <a:p>
            <a:pPr>
              <a:spcBef>
                <a:spcPct val="50000"/>
              </a:spcBef>
              <a:buClr>
                <a:srgbClr val="FF0000"/>
              </a:buClr>
              <a:buSzPct val="130000"/>
              <a:buFont typeface="Wingdings" pitchFamily="2" charset="2"/>
              <a:buChar char="v"/>
              <a:defRPr/>
            </a:pPr>
            <a:r>
              <a:rPr lang="ru-RU" sz="2000" b="1" dirty="0">
                <a:latin typeface="Times New Roman" pitchFamily="18" charset="0"/>
              </a:rPr>
              <a:t>Демонстрация видеофильма – продукта, выполненного на основе</a:t>
            </a:r>
          </a:p>
          <a:p>
            <a:pPr>
              <a:defRPr/>
            </a:pPr>
            <a:r>
              <a:rPr lang="ru-RU" sz="2000" b="1" dirty="0">
                <a:latin typeface="Times New Roman" pitchFamily="18" charset="0"/>
              </a:rPr>
              <a:t>информационных технологий</a:t>
            </a:r>
          </a:p>
        </p:txBody>
      </p:sp>
      <p:sp>
        <p:nvSpPr>
          <p:cNvPr id="71688" name="AutoShape 8"/>
          <p:cNvSpPr>
            <a:spLocks noChangeArrowheads="1"/>
          </p:cNvSpPr>
          <p:nvPr/>
        </p:nvSpPr>
        <p:spPr bwMode="auto">
          <a:xfrm>
            <a:off x="6011863" y="1557338"/>
            <a:ext cx="2979737" cy="1619250"/>
          </a:xfrm>
          <a:prstGeom prst="wedgeRectCallout">
            <a:avLst>
              <a:gd name="adj1" fmla="val -68167"/>
              <a:gd name="adj2" fmla="val 722"/>
            </a:avLst>
          </a:prstGeom>
          <a:gradFill rotWithShape="0">
            <a:gsLst>
              <a:gs pos="0">
                <a:srgbClr val="00CC00"/>
              </a:gs>
              <a:gs pos="50000">
                <a:srgbClr val="FFFFFF"/>
              </a:gs>
              <a:gs pos="100000">
                <a:srgbClr val="00CC00"/>
              </a:gs>
            </a:gsLst>
            <a:lin ang="5400000" scaled="1"/>
          </a:gradFill>
          <a:ln w="3175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rgbClr val="0000CC"/>
            </a:outerShdw>
          </a:effec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buClr>
                <a:srgbClr val="FF0000"/>
              </a:buClr>
              <a:buSzPct val="130000"/>
              <a:buFont typeface="Wingdings" pitchFamily="2" charset="2"/>
              <a:buChar char="v"/>
              <a:defRPr/>
            </a:pPr>
            <a:r>
              <a:rPr lang="ru-RU" sz="2000" b="1">
                <a:latin typeface="Times New Roman" pitchFamily="18" charset="0"/>
              </a:rPr>
              <a:t>Мультимедийный продукт (урок, фрагмент урока или презентация исследования)</a:t>
            </a:r>
          </a:p>
        </p:txBody>
      </p:sp>
      <p:sp>
        <p:nvSpPr>
          <p:cNvPr id="71689" name="AutoShape 9"/>
          <p:cNvSpPr>
            <a:spLocks noChangeArrowheads="1"/>
          </p:cNvSpPr>
          <p:nvPr/>
        </p:nvSpPr>
        <p:spPr bwMode="auto">
          <a:xfrm>
            <a:off x="250825" y="2060575"/>
            <a:ext cx="2665413" cy="1785104"/>
          </a:xfrm>
          <a:prstGeom prst="wedgeRectCallout">
            <a:avLst>
              <a:gd name="adj1" fmla="val 79245"/>
              <a:gd name="adj2" fmla="val -12625"/>
            </a:avLst>
          </a:prstGeom>
          <a:gradFill rotWithShape="0">
            <a:gsLst>
              <a:gs pos="0">
                <a:srgbClr val="C3EFFF"/>
              </a:gs>
              <a:gs pos="50000">
                <a:srgbClr val="FFFFFF"/>
              </a:gs>
              <a:gs pos="100000">
                <a:srgbClr val="C3EFFF"/>
              </a:gs>
            </a:gsLst>
            <a:lin ang="5400000" scaled="1"/>
          </a:gradFill>
          <a:ln w="3175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rgbClr val="0000CC"/>
            </a:outerShdw>
          </a:effec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buClr>
                <a:srgbClr val="FF0000"/>
              </a:buClr>
              <a:buSzPct val="130000"/>
              <a:buFont typeface="Wingdings" pitchFamily="2" charset="2"/>
              <a:buChar char="v"/>
              <a:defRPr/>
            </a:pPr>
            <a:r>
              <a:rPr lang="ru-RU" sz="1600" b="1" dirty="0">
                <a:latin typeface="Times New Roman" pitchFamily="18" charset="0"/>
              </a:rPr>
              <a:t> </a:t>
            </a:r>
            <a:r>
              <a:rPr lang="ru-RU" sz="2000" b="1" dirty="0">
                <a:latin typeface="Times New Roman" pitchFamily="18" charset="0"/>
              </a:rPr>
              <a:t>Разработка памяток </a:t>
            </a:r>
            <a:r>
              <a:rPr lang="ru-RU" sz="2000" b="1" dirty="0" smtClean="0">
                <a:latin typeface="Times New Roman" pitchFamily="18" charset="0"/>
              </a:rPr>
              <a:t>«Физика  </a:t>
            </a:r>
            <a:r>
              <a:rPr lang="ru-RU" sz="2000" b="1" dirty="0">
                <a:latin typeface="Times New Roman" pitchFamily="18" charset="0"/>
              </a:rPr>
              <a:t>в </a:t>
            </a:r>
            <a:r>
              <a:rPr lang="ru-RU" sz="2000" b="1" dirty="0" smtClean="0">
                <a:latin typeface="Times New Roman" pitchFamily="18" charset="0"/>
              </a:rPr>
              <a:t>схемах, графиках» </a:t>
            </a:r>
            <a:r>
              <a:rPr lang="ru-RU" sz="2000" b="1" dirty="0">
                <a:latin typeface="Times New Roman" pitchFamily="18" charset="0"/>
              </a:rPr>
              <a:t>и др.</a:t>
            </a:r>
            <a:endParaRPr lang="ru-RU" sz="2400" dirty="0">
              <a:latin typeface="Times New Roman" pitchFamily="18" charset="0"/>
            </a:endParaRPr>
          </a:p>
          <a:p>
            <a:pPr>
              <a:spcBef>
                <a:spcPct val="50000"/>
              </a:spcBef>
              <a:buClr>
                <a:srgbClr val="FF0000"/>
              </a:buClr>
              <a:buSzPct val="130000"/>
              <a:buFont typeface="Wingdings" pitchFamily="2" charset="2"/>
              <a:buChar char="v"/>
              <a:defRPr/>
            </a:pPr>
            <a:r>
              <a:rPr lang="ru-RU" sz="2000" b="1" dirty="0">
                <a:latin typeface="Times New Roman" pitchFamily="18" charset="0"/>
              </a:rPr>
              <a:t>Коллекция</a:t>
            </a:r>
          </a:p>
        </p:txBody>
      </p:sp>
      <p:sp>
        <p:nvSpPr>
          <p:cNvPr id="71690" name="AutoShape 10"/>
          <p:cNvSpPr>
            <a:spLocks noChangeArrowheads="1"/>
          </p:cNvSpPr>
          <p:nvPr/>
        </p:nvSpPr>
        <p:spPr bwMode="auto">
          <a:xfrm>
            <a:off x="3779838" y="5805488"/>
            <a:ext cx="4464570" cy="707886"/>
          </a:xfrm>
          <a:prstGeom prst="wedgeRectCallout">
            <a:avLst>
              <a:gd name="adj1" fmla="val -19773"/>
              <a:gd name="adj2" fmla="val -256532"/>
            </a:avLst>
          </a:prstGeom>
          <a:solidFill>
            <a:srgbClr val="99FF99"/>
          </a:solidFill>
          <a:ln w="3175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rgbClr val="0000CC"/>
            </a:outerShdw>
          </a:effec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buClr>
                <a:srgbClr val="FF0000"/>
              </a:buClr>
              <a:buSzPct val="130000"/>
              <a:buFont typeface="Wingdings" pitchFamily="2" charset="2"/>
              <a:buChar char="v"/>
              <a:defRPr/>
            </a:pPr>
            <a:r>
              <a:rPr lang="ru-RU" sz="1600" b="1" dirty="0">
                <a:latin typeface="Times New Roman" pitchFamily="18" charset="0"/>
              </a:rPr>
              <a:t> </a:t>
            </a:r>
            <a:r>
              <a:rPr lang="ru-RU" sz="2000" b="1" dirty="0" smtClean="0">
                <a:latin typeface="Times New Roman" pitchFamily="18" charset="0"/>
              </a:rPr>
              <a:t>УЧЕБНО-ИССЛЕДОВАТЕЛЬСКАЯ РАБОТА</a:t>
            </a:r>
            <a:endParaRPr lang="ru-RU" sz="2000" dirty="0">
              <a:latin typeface="Times New Roman" pitchFamily="18" charset="0"/>
            </a:endParaRPr>
          </a:p>
        </p:txBody>
      </p:sp>
      <p:sp>
        <p:nvSpPr>
          <p:cNvPr id="71691" name="AutoShape 11"/>
          <p:cNvSpPr>
            <a:spLocks noChangeArrowheads="1"/>
          </p:cNvSpPr>
          <p:nvPr/>
        </p:nvSpPr>
        <p:spPr bwMode="auto">
          <a:xfrm>
            <a:off x="6011863" y="3573463"/>
            <a:ext cx="2979737" cy="1924050"/>
          </a:xfrm>
          <a:prstGeom prst="wedgeRectCallout">
            <a:avLst>
              <a:gd name="adj1" fmla="val -77384"/>
              <a:gd name="adj2" fmla="val -22690"/>
            </a:avLst>
          </a:prstGeom>
          <a:gradFill rotWithShape="0">
            <a:gsLst>
              <a:gs pos="0">
                <a:srgbClr val="33CCFF"/>
              </a:gs>
              <a:gs pos="50000">
                <a:srgbClr val="FFFFFF"/>
              </a:gs>
              <a:gs pos="100000">
                <a:srgbClr val="33CCFF"/>
              </a:gs>
            </a:gsLst>
            <a:lin ang="5400000" scaled="1"/>
          </a:gradFill>
          <a:ln w="3175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rgbClr val="0000CC"/>
            </a:outerShdw>
          </a:effec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buClr>
                <a:srgbClr val="FF0000"/>
              </a:buClr>
              <a:buSzPct val="130000"/>
              <a:buFont typeface="Wingdings" pitchFamily="2" charset="2"/>
              <a:buChar char="v"/>
              <a:defRPr/>
            </a:pPr>
            <a:r>
              <a:rPr lang="ru-RU" sz="1600" b="1">
                <a:latin typeface="Times New Roman" pitchFamily="18" charset="0"/>
              </a:rPr>
              <a:t> </a:t>
            </a:r>
            <a:r>
              <a:rPr lang="ru-RU" sz="2000" b="1">
                <a:latin typeface="Times New Roman" pitchFamily="18" charset="0"/>
              </a:rPr>
              <a:t>Ролевая игра (КВН, урок-суд …)</a:t>
            </a:r>
          </a:p>
          <a:p>
            <a:pPr>
              <a:spcBef>
                <a:spcPct val="50000"/>
              </a:spcBef>
              <a:buClr>
                <a:srgbClr val="FF0000"/>
              </a:buClr>
              <a:buSzPct val="130000"/>
              <a:buFont typeface="Wingdings" pitchFamily="2" charset="2"/>
              <a:buChar char="v"/>
              <a:defRPr/>
            </a:pPr>
            <a:r>
              <a:rPr lang="ru-RU" sz="2000" b="1">
                <a:latin typeface="Times New Roman" pitchFamily="18" charset="0"/>
              </a:rPr>
              <a:t>Деловая игра</a:t>
            </a:r>
            <a:endParaRPr lang="ru-RU" sz="2000">
              <a:latin typeface="Times New Roman" pitchFamily="18" charset="0"/>
            </a:endParaRPr>
          </a:p>
          <a:p>
            <a:pPr>
              <a:spcBef>
                <a:spcPct val="50000"/>
              </a:spcBef>
              <a:buClr>
                <a:srgbClr val="FF0000"/>
              </a:buClr>
              <a:buSzPct val="130000"/>
              <a:buFont typeface="Wingdings" pitchFamily="2" charset="2"/>
              <a:buChar char="v"/>
              <a:defRPr/>
            </a:pPr>
            <a:r>
              <a:rPr lang="ru-RU" sz="2000" b="1">
                <a:latin typeface="Times New Roman" pitchFamily="18" charset="0"/>
              </a:rPr>
              <a:t>Игра с залом (игровые технологии)</a:t>
            </a:r>
          </a:p>
        </p:txBody>
      </p:sp>
    </p:spTree>
  </p:cSld>
  <p:clrMapOvr>
    <a:masterClrMapping/>
  </p:clrMapOvr>
  <p:transition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10" dur="500"/>
                                        <p:tgtEl>
                                          <p:spTgt spid="716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8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3" dur="500"/>
                                        <p:tgtEl>
                                          <p:spTgt spid="716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8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16" dur="500"/>
                                        <p:tgtEl>
                                          <p:spTgt spid="716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8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9" dur="500"/>
                                        <p:tgtEl>
                                          <p:spTgt spid="716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2" dur="500"/>
                                        <p:tgtEl>
                                          <p:spTgt spid="716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5" dur="500"/>
                                        <p:tgtEl>
                                          <p:spTgt spid="716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8" dur="500"/>
                                        <p:tgtEl>
                                          <p:spTgt spid="716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685" grpId="0" animBg="1" autoUpdateAnimBg="0"/>
      <p:bldP spid="71686" grpId="0" animBg="1" autoUpdateAnimBg="0"/>
      <p:bldP spid="71687" grpId="0" animBg="1" autoUpdateAnimBg="0"/>
      <p:bldP spid="71688" grpId="0" animBg="1" autoUpdateAnimBg="0"/>
      <p:bldP spid="71689" grpId="0" animBg="1" autoUpdateAnimBg="0"/>
      <p:bldP spid="71690" grpId="0" animBg="1" autoUpdateAnimBg="0"/>
      <p:bldP spid="71691" grpId="0" animBg="1" autoUpdateAnimBg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4" name="Rectangle 14"/>
          <p:cNvSpPr>
            <a:spLocks noChangeArrowheads="1"/>
          </p:cNvSpPr>
          <p:nvPr/>
        </p:nvSpPr>
        <p:spPr bwMode="auto">
          <a:xfrm>
            <a:off x="3419475" y="1341438"/>
            <a:ext cx="2952750" cy="1008062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FFCCFF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none" anchor="ctr"/>
          <a:lstStyle/>
          <a:p>
            <a:pPr algn="ctr"/>
            <a:r>
              <a:rPr lang="ru-RU" sz="2400" b="1">
                <a:cs typeface="Arial" charset="0"/>
              </a:rPr>
              <a:t>давать</a:t>
            </a:r>
          </a:p>
          <a:p>
            <a:pPr algn="ctr"/>
            <a:r>
              <a:rPr lang="ru-RU" sz="2400" b="1">
                <a:cs typeface="Arial" charset="0"/>
              </a:rPr>
              <a:t>определения </a:t>
            </a:r>
          </a:p>
          <a:p>
            <a:pPr algn="ctr"/>
            <a:r>
              <a:rPr lang="ru-RU" sz="2400" b="1">
                <a:cs typeface="Arial" charset="0"/>
              </a:rPr>
              <a:t>понятиям</a:t>
            </a:r>
          </a:p>
        </p:txBody>
      </p:sp>
      <p:sp>
        <p:nvSpPr>
          <p:cNvPr id="235525" name="Rectangle 5"/>
          <p:cNvSpPr>
            <a:spLocks noChangeArrowheads="1"/>
          </p:cNvSpPr>
          <p:nvPr/>
        </p:nvSpPr>
        <p:spPr bwMode="auto">
          <a:xfrm>
            <a:off x="611188" y="188913"/>
            <a:ext cx="7921625" cy="936625"/>
          </a:xfrm>
          <a:prstGeom prst="rect">
            <a:avLst/>
          </a:prstGeom>
          <a:gradFill rotWithShape="1">
            <a:gsLst>
              <a:gs pos="0">
                <a:srgbClr val="66CCFF"/>
              </a:gs>
              <a:gs pos="50000">
                <a:srgbClr val="CCFFFF"/>
              </a:gs>
              <a:gs pos="100000">
                <a:srgbClr val="66CCFF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none" anchor="ctr"/>
          <a:lstStyle/>
          <a:p>
            <a:pPr algn="ctr"/>
            <a:r>
              <a:rPr lang="ru-RU" sz="2800" b="1" dirty="0" smtClean="0"/>
              <a:t>Информационно</a:t>
            </a:r>
            <a:r>
              <a:rPr lang="ru-RU" dirty="0" smtClean="0"/>
              <a:t> </a:t>
            </a:r>
            <a:r>
              <a:rPr lang="ru-RU" sz="2800" b="1" dirty="0">
                <a:cs typeface="Arial" charset="0"/>
              </a:rPr>
              <a:t>- аналитические умения</a:t>
            </a:r>
          </a:p>
        </p:txBody>
      </p:sp>
      <p:sp>
        <p:nvSpPr>
          <p:cNvPr id="235526" name="Rectangle 6"/>
          <p:cNvSpPr>
            <a:spLocks noChangeArrowheads="1"/>
          </p:cNvSpPr>
          <p:nvPr/>
        </p:nvSpPr>
        <p:spPr bwMode="auto">
          <a:xfrm>
            <a:off x="539750" y="3644900"/>
            <a:ext cx="7921625" cy="936625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66FFFF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none" anchor="ctr"/>
          <a:lstStyle/>
          <a:p>
            <a:pPr algn="ctr"/>
            <a:r>
              <a:rPr lang="ru-RU" sz="2800" b="1">
                <a:cs typeface="Arial" charset="0"/>
              </a:rPr>
              <a:t>Информационно-поисковые умения</a:t>
            </a:r>
          </a:p>
        </p:txBody>
      </p:sp>
      <p:sp>
        <p:nvSpPr>
          <p:cNvPr id="235528" name="Rectangle 8"/>
          <p:cNvSpPr>
            <a:spLocks noChangeArrowheads="1"/>
          </p:cNvSpPr>
          <p:nvPr/>
        </p:nvSpPr>
        <p:spPr bwMode="auto">
          <a:xfrm>
            <a:off x="323850" y="5373688"/>
            <a:ext cx="2159000" cy="647700"/>
          </a:xfrm>
          <a:prstGeom prst="rect">
            <a:avLst/>
          </a:prstGeom>
          <a:gradFill rotWithShape="1">
            <a:gsLst>
              <a:gs pos="0">
                <a:srgbClr val="CCCCFF"/>
              </a:gs>
              <a:gs pos="100000">
                <a:srgbClr val="FFFFFF"/>
              </a:gs>
            </a:gsLst>
            <a:path path="rect">
              <a:fillToRect r="100000" b="100000"/>
            </a:path>
          </a:gradFill>
          <a:ln w="9525">
            <a:noFill/>
            <a:miter lim="800000"/>
            <a:headEnd/>
            <a:tailEnd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none" anchor="ctr"/>
          <a:lstStyle/>
          <a:p>
            <a:pPr algn="ctr"/>
            <a:r>
              <a:rPr lang="ru-RU" sz="2400" b="1">
                <a:cs typeface="Arial" charset="0"/>
              </a:rPr>
              <a:t>наблюдать</a:t>
            </a:r>
          </a:p>
        </p:txBody>
      </p:sp>
      <p:sp>
        <p:nvSpPr>
          <p:cNvPr id="235529" name="Rectangle 9"/>
          <p:cNvSpPr>
            <a:spLocks noChangeArrowheads="1"/>
          </p:cNvSpPr>
          <p:nvPr/>
        </p:nvSpPr>
        <p:spPr bwMode="auto">
          <a:xfrm>
            <a:off x="1258888" y="4724400"/>
            <a:ext cx="2808287" cy="647700"/>
          </a:xfrm>
          <a:prstGeom prst="rect">
            <a:avLst/>
          </a:prstGeom>
          <a:gradFill rotWithShape="1">
            <a:gsLst>
              <a:gs pos="0">
                <a:srgbClr val="FF66CC"/>
              </a:gs>
              <a:gs pos="100000">
                <a:srgbClr val="FFFFFF"/>
              </a:gs>
            </a:gsLst>
            <a:path path="rect">
              <a:fillToRect t="100000" r="100000"/>
            </a:path>
          </a:gradFill>
          <a:ln w="9525">
            <a:noFill/>
            <a:miter lim="800000"/>
            <a:headEnd/>
            <a:tailEnd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none" anchor="ctr"/>
          <a:lstStyle/>
          <a:p>
            <a:pPr algn="ctr"/>
            <a:r>
              <a:rPr lang="ru-RU" sz="2400" b="1">
                <a:cs typeface="Arial" charset="0"/>
              </a:rPr>
              <a:t>Уметь общаться</a:t>
            </a:r>
          </a:p>
        </p:txBody>
      </p:sp>
      <p:sp>
        <p:nvSpPr>
          <p:cNvPr id="235530" name="Rectangle 10"/>
          <p:cNvSpPr>
            <a:spLocks noChangeArrowheads="1"/>
          </p:cNvSpPr>
          <p:nvPr/>
        </p:nvSpPr>
        <p:spPr bwMode="auto">
          <a:xfrm>
            <a:off x="4427538" y="4724400"/>
            <a:ext cx="2879725" cy="576263"/>
          </a:xfrm>
          <a:prstGeom prst="rect">
            <a:avLst/>
          </a:prstGeom>
          <a:gradFill rotWithShape="1">
            <a:gsLst>
              <a:gs pos="0">
                <a:srgbClr val="99FF99"/>
              </a:gs>
              <a:gs pos="100000">
                <a:srgbClr val="FFFFFF"/>
              </a:gs>
            </a:gsLst>
            <a:lin ang="18900000" scaled="1"/>
          </a:gradFill>
          <a:ln w="9525">
            <a:noFill/>
            <a:miter lim="800000"/>
            <a:headEnd/>
            <a:tailEnd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none" anchor="ctr"/>
          <a:lstStyle/>
          <a:p>
            <a:pPr algn="ctr"/>
            <a:r>
              <a:rPr lang="ru-RU" sz="2400" b="1">
                <a:cs typeface="Arial" charset="0"/>
              </a:rPr>
              <a:t>Владеть словом</a:t>
            </a:r>
          </a:p>
        </p:txBody>
      </p:sp>
      <p:sp>
        <p:nvSpPr>
          <p:cNvPr id="235531" name="Rectangle 11"/>
          <p:cNvSpPr>
            <a:spLocks noChangeArrowheads="1"/>
          </p:cNvSpPr>
          <p:nvPr/>
        </p:nvSpPr>
        <p:spPr bwMode="auto">
          <a:xfrm>
            <a:off x="1979613" y="5949950"/>
            <a:ext cx="4537075" cy="647700"/>
          </a:xfrm>
          <a:prstGeom prst="rect">
            <a:avLst/>
          </a:prstGeom>
          <a:gradFill rotWithShape="1">
            <a:gsLst>
              <a:gs pos="0">
                <a:srgbClr val="00CCFF"/>
              </a:gs>
              <a:gs pos="100000">
                <a:srgbClr val="FFFFFF"/>
              </a:gs>
            </a:gsLst>
            <a:path path="rect">
              <a:fillToRect l="100000" t="100000"/>
            </a:path>
          </a:gradFill>
          <a:ln w="9525">
            <a:noFill/>
            <a:miter lim="800000"/>
            <a:headEnd/>
            <a:tailEnd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none" anchor="ctr"/>
          <a:lstStyle/>
          <a:p>
            <a:pPr algn="ctr"/>
            <a:r>
              <a:rPr lang="ru-RU" sz="2400" b="1">
                <a:cs typeface="Arial" charset="0"/>
              </a:rPr>
              <a:t>Работать с книгой, с текстом</a:t>
            </a:r>
          </a:p>
        </p:txBody>
      </p:sp>
      <p:sp>
        <p:nvSpPr>
          <p:cNvPr id="235532" name="Rectangle 12"/>
          <p:cNvSpPr>
            <a:spLocks noChangeArrowheads="1"/>
          </p:cNvSpPr>
          <p:nvPr/>
        </p:nvSpPr>
        <p:spPr bwMode="auto">
          <a:xfrm>
            <a:off x="5435600" y="5229225"/>
            <a:ext cx="3382963" cy="64770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50000">
                <a:srgbClr val="FFFF00"/>
              </a:gs>
              <a:gs pos="100000">
                <a:srgbClr val="FFFFFF"/>
              </a:gs>
            </a:gsLst>
            <a:lin ang="18900000" scaled="1"/>
          </a:gradFill>
          <a:ln w="9525">
            <a:noFill/>
            <a:miter lim="800000"/>
            <a:headEnd/>
            <a:tailEnd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none" anchor="ctr"/>
          <a:lstStyle/>
          <a:p>
            <a:pPr algn="ctr"/>
            <a:r>
              <a:rPr lang="ru-RU" sz="2400" b="1">
                <a:cs typeface="Arial" charset="0"/>
              </a:rPr>
              <a:t>Работать в интернете</a:t>
            </a:r>
          </a:p>
        </p:txBody>
      </p:sp>
      <p:sp>
        <p:nvSpPr>
          <p:cNvPr id="235533" name="Rectangle 13"/>
          <p:cNvSpPr>
            <a:spLocks noChangeArrowheads="1"/>
          </p:cNvSpPr>
          <p:nvPr/>
        </p:nvSpPr>
        <p:spPr bwMode="auto">
          <a:xfrm>
            <a:off x="5724400" y="2276872"/>
            <a:ext cx="3240088" cy="576262"/>
          </a:xfrm>
          <a:prstGeom prst="rect">
            <a:avLst/>
          </a:prstGeom>
          <a:gradFill rotWithShape="1">
            <a:gsLst>
              <a:gs pos="0">
                <a:srgbClr val="FFCC99"/>
              </a:gs>
              <a:gs pos="100000">
                <a:srgbClr val="FFFFFF"/>
              </a:gs>
            </a:gsLst>
            <a:path path="rect">
              <a:fillToRect l="100000" t="100000"/>
            </a:path>
          </a:gradFill>
          <a:ln w="9525">
            <a:noFill/>
            <a:miter lim="800000"/>
            <a:headEnd/>
            <a:tailEnd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none" anchor="ctr"/>
          <a:lstStyle/>
          <a:p>
            <a:pPr algn="ctr"/>
            <a:r>
              <a:rPr lang="ru-RU" sz="2400" b="1">
                <a:cs typeface="Arial" charset="0"/>
              </a:rPr>
              <a:t>классифицировать</a:t>
            </a:r>
          </a:p>
        </p:txBody>
      </p:sp>
      <p:sp>
        <p:nvSpPr>
          <p:cNvPr id="235536" name="Rectangle 16"/>
          <p:cNvSpPr>
            <a:spLocks noChangeArrowheads="1"/>
          </p:cNvSpPr>
          <p:nvPr/>
        </p:nvSpPr>
        <p:spPr bwMode="auto">
          <a:xfrm>
            <a:off x="323850" y="2205038"/>
            <a:ext cx="2159000" cy="792162"/>
          </a:xfrm>
          <a:prstGeom prst="rect">
            <a:avLst/>
          </a:prstGeom>
          <a:gradFill rotWithShape="1">
            <a:gsLst>
              <a:gs pos="0">
                <a:srgbClr val="FFFF99"/>
              </a:gs>
              <a:gs pos="100000">
                <a:srgbClr val="FFFFFF"/>
              </a:gs>
            </a:gsLst>
            <a:lin ang="2700000" scaled="1"/>
          </a:gradFill>
          <a:ln w="9525">
            <a:noFill/>
            <a:miter lim="800000"/>
            <a:headEnd/>
            <a:tailEnd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none" anchor="ctr"/>
          <a:lstStyle/>
          <a:p>
            <a:pPr algn="ctr"/>
            <a:r>
              <a:rPr lang="ru-RU" sz="2400" b="1">
                <a:cs typeface="Arial" charset="0"/>
              </a:rPr>
              <a:t>выдвигать</a:t>
            </a:r>
          </a:p>
          <a:p>
            <a:pPr algn="ctr"/>
            <a:r>
              <a:rPr lang="ru-RU" sz="2400" b="1">
                <a:cs typeface="Arial" charset="0"/>
              </a:rPr>
              <a:t> гипотезы</a:t>
            </a:r>
          </a:p>
        </p:txBody>
      </p:sp>
      <p:sp>
        <p:nvSpPr>
          <p:cNvPr id="235537" name="Rectangle 17"/>
          <p:cNvSpPr>
            <a:spLocks noChangeArrowheads="1"/>
          </p:cNvSpPr>
          <p:nvPr/>
        </p:nvSpPr>
        <p:spPr bwMode="auto">
          <a:xfrm>
            <a:off x="971550" y="1341438"/>
            <a:ext cx="2017713" cy="719137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CCFFCC"/>
              </a:gs>
            </a:gsLst>
            <a:lin ang="2700000" scaled="1"/>
          </a:gradFill>
          <a:ln w="9525">
            <a:noFill/>
            <a:miter lim="800000"/>
            <a:headEnd/>
            <a:tailEnd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none" anchor="ctr"/>
          <a:lstStyle/>
          <a:p>
            <a:pPr algn="ctr"/>
            <a:r>
              <a:rPr lang="ru-RU" sz="2400" b="1">
                <a:cs typeface="Arial" charset="0"/>
              </a:rPr>
              <a:t>видеть </a:t>
            </a:r>
          </a:p>
          <a:p>
            <a:pPr algn="ctr"/>
            <a:r>
              <a:rPr lang="ru-RU" sz="2400" b="1">
                <a:cs typeface="Arial" charset="0"/>
              </a:rPr>
              <a:t>проблему</a:t>
            </a:r>
          </a:p>
        </p:txBody>
      </p:sp>
      <p:sp>
        <p:nvSpPr>
          <p:cNvPr id="235535" name="Rectangle 15"/>
          <p:cNvSpPr>
            <a:spLocks noChangeArrowheads="1"/>
          </p:cNvSpPr>
          <p:nvPr/>
        </p:nvSpPr>
        <p:spPr bwMode="auto">
          <a:xfrm>
            <a:off x="6804025" y="1341438"/>
            <a:ext cx="1657350" cy="792162"/>
          </a:xfrm>
          <a:prstGeom prst="rect">
            <a:avLst/>
          </a:prstGeom>
          <a:gradFill rotWithShape="1">
            <a:gsLst>
              <a:gs pos="0">
                <a:srgbClr val="CCFFCC"/>
              </a:gs>
              <a:gs pos="100000">
                <a:srgbClr val="FFFFFF"/>
              </a:gs>
            </a:gsLst>
            <a:lin ang="2700000" scaled="1"/>
          </a:gradFill>
          <a:ln w="9525">
            <a:noFill/>
            <a:miter lim="800000"/>
            <a:headEnd/>
            <a:tailEnd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none" anchor="ctr"/>
          <a:lstStyle/>
          <a:p>
            <a:pPr algn="ctr"/>
            <a:r>
              <a:rPr lang="ru-RU" sz="2400" b="1" dirty="0">
                <a:cs typeface="Arial" charset="0"/>
              </a:rPr>
              <a:t>задавать</a:t>
            </a:r>
          </a:p>
          <a:p>
            <a:pPr algn="ctr"/>
            <a:r>
              <a:rPr lang="ru-RU" sz="2400" b="1" dirty="0">
                <a:cs typeface="Arial" charset="0"/>
              </a:rPr>
              <a:t>вопросы</a:t>
            </a:r>
          </a:p>
        </p:txBody>
      </p:sp>
      <p:sp>
        <p:nvSpPr>
          <p:cNvPr id="235538" name="Rectangle 18"/>
          <p:cNvSpPr>
            <a:spLocks noChangeArrowheads="1"/>
          </p:cNvSpPr>
          <p:nvPr/>
        </p:nvSpPr>
        <p:spPr bwMode="auto">
          <a:xfrm>
            <a:off x="2484438" y="2780928"/>
            <a:ext cx="3816350" cy="576263"/>
          </a:xfrm>
          <a:prstGeom prst="rect">
            <a:avLst/>
          </a:prstGeom>
          <a:gradFill rotWithShape="1">
            <a:gsLst>
              <a:gs pos="0">
                <a:srgbClr val="CC9900"/>
              </a:gs>
              <a:gs pos="100000">
                <a:srgbClr val="FFFFFF"/>
              </a:gs>
            </a:gsLst>
            <a:path path="rect">
              <a:fillToRect t="100000" r="100000"/>
            </a:path>
          </a:gradFill>
          <a:ln w="9525">
            <a:noFill/>
            <a:miter lim="800000"/>
            <a:headEnd/>
            <a:tailEnd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none" anchor="ctr"/>
          <a:lstStyle/>
          <a:p>
            <a:pPr algn="ctr"/>
            <a:r>
              <a:rPr lang="ru-RU" sz="2400" b="1">
                <a:cs typeface="Arial" charset="0"/>
              </a:rPr>
              <a:t>экспериментировать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355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355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7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355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355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355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355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17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355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355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355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355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17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355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355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355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355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17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355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355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355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355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17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355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355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355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355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17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355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355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355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355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17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355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355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355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355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17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355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355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355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2355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17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2355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2355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2355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2355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17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2355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2355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2355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2355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17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2355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2355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2355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2355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34" grpId="0" animBg="1"/>
      <p:bldP spid="235525" grpId="0" animBg="1"/>
      <p:bldP spid="235526" grpId="0" animBg="1"/>
      <p:bldP spid="235528" grpId="0" animBg="1"/>
      <p:bldP spid="235529" grpId="0" animBg="1"/>
      <p:bldP spid="235530" grpId="0" animBg="1"/>
      <p:bldP spid="235531" grpId="0" animBg="1"/>
      <p:bldP spid="235532" grpId="0" animBg="1"/>
      <p:bldP spid="235533" grpId="0" animBg="1"/>
      <p:bldP spid="235536" grpId="0" animBg="1"/>
      <p:bldP spid="235537" grpId="0" animBg="1"/>
      <p:bldP spid="235535" grpId="0" animBg="1"/>
      <p:bldP spid="235538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AutoShape 31"/>
          <p:cNvSpPr>
            <a:spLocks noChangeArrowheads="1"/>
          </p:cNvSpPr>
          <p:nvPr/>
        </p:nvSpPr>
        <p:spPr bwMode="auto">
          <a:xfrm>
            <a:off x="611188" y="333375"/>
            <a:ext cx="7993062" cy="792163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66FFFF"/>
              </a:gs>
              <a:gs pos="50000">
                <a:srgbClr val="FFEBFA"/>
              </a:gs>
              <a:gs pos="100000">
                <a:srgbClr val="66FFFF"/>
              </a:gs>
            </a:gsLst>
            <a:lin ang="18900000" scaled="1"/>
          </a:gradFill>
          <a:ln w="9525">
            <a:noFill/>
            <a:round/>
            <a:headEnd/>
            <a:tailEnd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none" anchor="ctr"/>
          <a:lstStyle/>
          <a:p>
            <a:pPr algn="ctr"/>
            <a:r>
              <a:rPr lang="ru-RU" sz="2800" b="1" dirty="0">
                <a:latin typeface="Constantia" pitchFamily="18" charset="0"/>
              </a:rPr>
              <a:t>Результаты проектной деятельности </a:t>
            </a:r>
          </a:p>
        </p:txBody>
      </p:sp>
      <p:sp>
        <p:nvSpPr>
          <p:cNvPr id="26627" name="AutoShape 37"/>
          <p:cNvSpPr>
            <a:spLocks noChangeArrowheads="1"/>
          </p:cNvSpPr>
          <p:nvPr/>
        </p:nvSpPr>
        <p:spPr bwMode="auto">
          <a:xfrm>
            <a:off x="611188" y="5373142"/>
            <a:ext cx="7993062" cy="792162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66FFFF"/>
              </a:gs>
              <a:gs pos="50000">
                <a:srgbClr val="FFEBFA"/>
              </a:gs>
              <a:gs pos="100000">
                <a:srgbClr val="66FFFF"/>
              </a:gs>
            </a:gsLst>
            <a:lin ang="18900000" scaled="1"/>
          </a:gradFill>
          <a:ln w="9525">
            <a:noFill/>
            <a:round/>
            <a:headEnd/>
            <a:tailEnd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none" anchor="ctr"/>
          <a:lstStyle/>
          <a:p>
            <a:pPr algn="ctr"/>
            <a:r>
              <a:rPr lang="ru-RU" sz="2800" b="1">
                <a:latin typeface="Constantia" pitchFamily="18" charset="0"/>
              </a:rPr>
              <a:t>Результаты исследовательской деятельности</a:t>
            </a:r>
            <a:r>
              <a:rPr lang="ru-RU" sz="2400" b="1">
                <a:latin typeface="Constantia" pitchFamily="18" charset="0"/>
              </a:rPr>
              <a:t> </a:t>
            </a:r>
          </a:p>
        </p:txBody>
      </p:sp>
      <p:pic>
        <p:nvPicPr>
          <p:cNvPr id="26628" name="Picture 42" descr="33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27413" y="2060575"/>
            <a:ext cx="2503487" cy="2663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7627" name="AutoShape 43"/>
          <p:cNvSpPr>
            <a:spLocks noChangeArrowheads="1"/>
          </p:cNvSpPr>
          <p:nvPr/>
        </p:nvSpPr>
        <p:spPr bwMode="auto">
          <a:xfrm>
            <a:off x="4859338" y="1196975"/>
            <a:ext cx="4032250" cy="4103688"/>
          </a:xfrm>
          <a:prstGeom prst="upDownArrow">
            <a:avLst>
              <a:gd name="adj1" fmla="val 50000"/>
              <a:gd name="adj2" fmla="val 20354"/>
            </a:avLst>
          </a:prstGeom>
          <a:gradFill rotWithShape="1">
            <a:gsLst>
              <a:gs pos="0">
                <a:schemeClr val="bg1"/>
              </a:gs>
              <a:gs pos="50000">
                <a:srgbClr val="FFCCFF"/>
              </a:gs>
              <a:gs pos="100000">
                <a:schemeClr val="bg1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none" anchor="ctr"/>
          <a:lstStyle/>
          <a:p>
            <a:pPr algn="ctr">
              <a:defRPr/>
            </a:pPr>
            <a:r>
              <a:rPr lang="ru-RU" sz="2000" b="1"/>
              <a:t>НПК,</a:t>
            </a:r>
          </a:p>
          <a:p>
            <a:pPr algn="ctr">
              <a:defRPr/>
            </a:pPr>
            <a:r>
              <a:rPr lang="ru-RU" sz="2000" b="1"/>
              <a:t>конкурсы</a:t>
            </a:r>
          </a:p>
          <a:p>
            <a:pPr algn="ctr">
              <a:defRPr/>
            </a:pPr>
            <a:r>
              <a:rPr lang="ru-RU" sz="2000" b="1"/>
              <a:t>разного</a:t>
            </a:r>
          </a:p>
          <a:p>
            <a:pPr algn="ctr">
              <a:defRPr/>
            </a:pPr>
            <a:r>
              <a:rPr lang="ru-RU" sz="2000" b="1"/>
              <a:t>уровня </a:t>
            </a:r>
          </a:p>
        </p:txBody>
      </p:sp>
      <p:sp>
        <p:nvSpPr>
          <p:cNvPr id="26630" name="AutoShape 44"/>
          <p:cNvSpPr>
            <a:spLocks noChangeArrowheads="1"/>
          </p:cNvSpPr>
          <p:nvPr/>
        </p:nvSpPr>
        <p:spPr bwMode="auto">
          <a:xfrm>
            <a:off x="323850" y="1196975"/>
            <a:ext cx="4248150" cy="4105275"/>
          </a:xfrm>
          <a:prstGeom prst="upDownArrow">
            <a:avLst>
              <a:gd name="adj1" fmla="val 50000"/>
              <a:gd name="adj2" fmla="val 20000"/>
            </a:avLst>
          </a:prstGeom>
          <a:gradFill rotWithShape="1">
            <a:gsLst>
              <a:gs pos="0">
                <a:srgbClr val="FFFFFF"/>
              </a:gs>
              <a:gs pos="50000">
                <a:srgbClr val="CCFFFF"/>
              </a:gs>
              <a:gs pos="100000">
                <a:srgbClr val="FFFFFF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none" anchor="ctr"/>
          <a:lstStyle/>
          <a:p>
            <a:pPr algn="ctr"/>
            <a:r>
              <a:rPr lang="ru-RU" sz="2000" b="1"/>
              <a:t>Презентация </a:t>
            </a:r>
          </a:p>
          <a:p>
            <a:pPr algn="ctr"/>
            <a:r>
              <a:rPr lang="ru-RU" sz="2000" b="1"/>
              <a:t>на уроках, </a:t>
            </a:r>
          </a:p>
          <a:p>
            <a:pPr algn="ctr"/>
            <a:r>
              <a:rPr lang="ru-RU" sz="2000" b="1"/>
              <a:t>классных часах,</a:t>
            </a:r>
          </a:p>
          <a:p>
            <a:pPr algn="ctr"/>
            <a:r>
              <a:rPr lang="ru-RU" sz="2000" b="1"/>
              <a:t>внеклассных </a:t>
            </a:r>
          </a:p>
          <a:p>
            <a:pPr algn="ctr"/>
            <a:r>
              <a:rPr lang="ru-RU" sz="2000" b="1"/>
              <a:t>мероприятиях</a:t>
            </a:r>
          </a:p>
          <a:p>
            <a:pPr algn="ctr"/>
            <a:endParaRPr lang="ru-RU" sz="2000" b="1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332656"/>
            <a:ext cx="8229600" cy="562074"/>
          </a:xfrm>
        </p:spPr>
        <p:txBody>
          <a:bodyPr/>
          <a:lstStyle/>
          <a:p>
            <a:r>
              <a:rPr lang="ru-RU" sz="2400" dirty="0" smtClean="0"/>
              <a:t>Обращение к педагогам !</a:t>
            </a:r>
            <a:endParaRPr lang="ru-RU" sz="24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0" y="908720"/>
            <a:ext cx="9144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1 . Тема должна быть интересна ученику, должна увлекать его. Исследовательская работа эффективна только на добровольной основе 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0" y="1556792"/>
            <a:ext cx="889248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2. Проблема, заявленная при реализации проектной деятельности в школе, должна быть решаема, а результат - полезен для участников исследования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0" y="2276872"/>
            <a:ext cx="91440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3.Учитывая интересы учеников, старайтесь, держаться ближе к той сфере, в которой сами лучше всего разбираетесь, в которой чувствуете себя сильным. Увлечь другого может лишь тот, кто увлечен сам.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0" y="3212976"/>
            <a:ext cx="896448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 4. Тема проектной деятельности в школе должна быть оригинальной, с элементами неожиданности, необычности. Оригинальность следует понимать как способность нестандартно смотреть на традиционные предметы и явления.</a:t>
            </a:r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0" y="4149080"/>
            <a:ext cx="91440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 5. Тема должна быть доступной. Она должна соответствовать возрастным особенностям школьников. Одна и та же проблема может решаться разными возрастными группами на различных этапах обучения.</a:t>
            </a:r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0" y="5085184"/>
            <a:ext cx="9144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6. Выбирая тему для реализации проектной деятельности в школе, педагог должен учесть наличие требуемых средств и материалов -исследовательской базы .</a:t>
            </a:r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0" y="5805264"/>
            <a:ext cx="91440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 7. С выбором темы не стоит затягивать. Большинство учащихся не имеют постоянных пристрастий, их интересы </a:t>
            </a:r>
            <a:r>
              <a:rPr lang="ru-RU" dirty="0" err="1" smtClean="0"/>
              <a:t>ситуативны</a:t>
            </a:r>
            <a:r>
              <a:rPr lang="ru-RU" dirty="0" smtClean="0"/>
              <a:t>. Выбрав тему, действовать следует  быстро, пока интерес не угас.</a:t>
            </a:r>
            <a:endParaRPr lang="ru-RU" dirty="0"/>
          </a:p>
        </p:txBody>
      </p:sp>
    </p:spTree>
  </p:cSld>
  <p:clrMapOvr>
    <a:masterClrMapping/>
  </p:clrMapOvr>
  <p:transition>
    <p:cover dir="d"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5" descr="ум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0825" y="4580616"/>
            <a:ext cx="1944911" cy="20614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03" name="AutoShape 6"/>
          <p:cNvSpPr>
            <a:spLocks noChangeArrowheads="1"/>
          </p:cNvSpPr>
          <p:nvPr/>
        </p:nvSpPr>
        <p:spPr bwMode="auto">
          <a:xfrm>
            <a:off x="0" y="188640"/>
            <a:ext cx="8642350" cy="4104456"/>
          </a:xfrm>
          <a:prstGeom prst="cloudCallout">
            <a:avLst>
              <a:gd name="adj1" fmla="val -33616"/>
              <a:gd name="adj2" fmla="val 50255"/>
            </a:avLst>
          </a:prstGeom>
          <a:gradFill rotWithShape="1">
            <a:gsLst>
              <a:gs pos="0">
                <a:srgbClr val="CCFFCC"/>
              </a:gs>
              <a:gs pos="100000">
                <a:schemeClr val="bg1"/>
              </a:gs>
            </a:gsLst>
            <a:path path="rect">
              <a:fillToRect l="50000" t="50000" r="50000" b="50000"/>
            </a:path>
          </a:gradFill>
          <a:ln w="19050">
            <a:solidFill>
              <a:srgbClr val="99FFCC"/>
            </a:solidFill>
            <a:round/>
            <a:headEnd/>
            <a:tailEnd/>
          </a:ln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txBody>
          <a:bodyPr/>
          <a:lstStyle/>
          <a:p>
            <a:pPr algn="ctr"/>
            <a:endParaRPr lang="ru-RU" sz="2400" b="1" dirty="0" smtClean="0">
              <a:latin typeface="Times New Roman" pitchFamily="18" charset="0"/>
            </a:endParaRPr>
          </a:p>
          <a:p>
            <a:pPr algn="ctr"/>
            <a:endParaRPr lang="ru-RU" sz="2400" b="1" dirty="0" smtClean="0">
              <a:latin typeface="Times New Roman" pitchFamily="18" charset="0"/>
            </a:endParaRPr>
          </a:p>
          <a:p>
            <a:pPr algn="ctr"/>
            <a:endParaRPr lang="ru-RU" sz="2400" b="1" dirty="0" smtClean="0">
              <a:latin typeface="Times New Roman" pitchFamily="18" charset="0"/>
            </a:endParaRPr>
          </a:p>
          <a:p>
            <a:pPr algn="ctr"/>
            <a:endParaRPr lang="ru-RU" sz="2400" b="1" dirty="0" smtClean="0">
              <a:latin typeface="Times New Roman" pitchFamily="18" charset="0"/>
            </a:endParaRPr>
          </a:p>
          <a:p>
            <a:pPr algn="ctr"/>
            <a:endParaRPr lang="ru-RU" sz="2400" b="1" dirty="0" smtClean="0">
              <a:latin typeface="Times New Roman" pitchFamily="18" charset="0"/>
            </a:endParaRPr>
          </a:p>
          <a:p>
            <a:pPr algn="ctr"/>
            <a:endParaRPr lang="ru-RU" sz="2400" b="1" dirty="0">
              <a:latin typeface="Times New Roman" pitchFamily="18" charset="0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5130" y="404664"/>
            <a:ext cx="8329358" cy="41764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1187624" y="1268760"/>
            <a:ext cx="67687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Надеемся на приятное плодотворное сотрудничество</a:t>
            </a:r>
            <a:r>
              <a:rPr lang="ru-RU" dirty="0" smtClean="0"/>
              <a:t>!</a:t>
            </a:r>
            <a:endParaRPr lang="ru-RU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dirty="0" smtClean="0"/>
              <a:t>Интеграция знаний с помощью проектно-исследовательской деятельности</a:t>
            </a:r>
            <a:endParaRPr lang="ru-RU" sz="3200" dirty="0"/>
          </a:p>
        </p:txBody>
      </p:sp>
      <p:pic>
        <p:nvPicPr>
          <p:cNvPr id="4" name="Picture 5" descr="http://funforkids.ru/pictures/school22/school2224.gif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948264" y="1484784"/>
            <a:ext cx="2043081" cy="1821261"/>
          </a:xfrm>
          <a:prstGeom prst="rect">
            <a:avLst/>
          </a:prstGeom>
          <a:noFill/>
        </p:spPr>
      </p:pic>
      <p:pic>
        <p:nvPicPr>
          <p:cNvPr id="5" name="Picture 12" descr="pe02654_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48264" y="3573016"/>
            <a:ext cx="1893033" cy="16997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10" descr="bd07226_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1188" y="1970690"/>
            <a:ext cx="1104269" cy="14977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13" descr="bd07214_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83568" y="4149080"/>
            <a:ext cx="1226013" cy="13400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11" descr="pe01821_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932040" y="4725144"/>
            <a:ext cx="1524371" cy="16553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3" descr="C:\Users\Надежда\Desktop\kartinki_shkola_deti_uchitelya_5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483768" y="4941168"/>
            <a:ext cx="1402601" cy="1484784"/>
          </a:xfrm>
          <a:prstGeom prst="rect">
            <a:avLst/>
          </a:prstGeom>
          <a:noFill/>
        </p:spPr>
      </p:pic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2699792" y="2163601"/>
            <a:ext cx="3816424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0" i="1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Послушайте - и Вы забудете, посмотрите - и Вы запомните, сделайте - и Вы поймете.</a:t>
            </a:r>
            <a:endParaRPr kumimoji="0" lang="ru-RU" sz="1800" b="1" i="1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Arial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1" i="1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                                   Конфуций</a:t>
            </a:r>
            <a:r>
              <a:rPr kumimoji="0" lang="ru-RU" sz="7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cover dir="d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Проект как метод обучения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ru-RU" sz="2400" dirty="0" smtClean="0"/>
              <a:t>Проектный метод получил в настоящее время очень широкое распространение в обучении. Его можно использовать в любой школьной дисциплине, где решаются большие по объему задачи, желательно для учащихся среднего и старшего звена.</a:t>
            </a:r>
          </a:p>
          <a:p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>
              <a:buNone/>
            </a:pPr>
            <a:r>
              <a:rPr lang="ru-RU" sz="2400" dirty="0" smtClean="0">
                <a:solidFill>
                  <a:srgbClr val="C00000"/>
                </a:solidFill>
              </a:rPr>
              <a:t>Проектная деятельность направлена</a:t>
            </a:r>
          </a:p>
          <a:p>
            <a:r>
              <a:rPr lang="ru-RU" sz="2400" dirty="0" smtClean="0">
                <a:solidFill>
                  <a:srgbClr val="C00000"/>
                </a:solidFill>
              </a:rPr>
              <a:t>на сотрудничество педагога и учащегося</a:t>
            </a:r>
          </a:p>
          <a:p>
            <a:r>
              <a:rPr lang="ru-RU" sz="2400" dirty="0" smtClean="0">
                <a:solidFill>
                  <a:srgbClr val="C00000"/>
                </a:solidFill>
              </a:rPr>
              <a:t>развитие творческих способностей</a:t>
            </a:r>
          </a:p>
          <a:p>
            <a:r>
              <a:rPr lang="ru-RU" sz="2400" dirty="0" smtClean="0">
                <a:solidFill>
                  <a:srgbClr val="C00000"/>
                </a:solidFill>
              </a:rPr>
              <a:t>на развитие личности</a:t>
            </a:r>
          </a:p>
          <a:p>
            <a:endParaRPr lang="ru-RU" sz="2400" dirty="0">
              <a:solidFill>
                <a:srgbClr val="C00000"/>
              </a:solidFill>
            </a:endParaRPr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>
            <a:off x="4499992" y="1556792"/>
            <a:ext cx="0" cy="4680520"/>
          </a:xfrm>
          <a:prstGeom prst="line">
            <a:avLst/>
          </a:prstGeom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2" descr="http://funforkids.ru/pictures/school3/school0300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88024" y="4653136"/>
            <a:ext cx="2160240" cy="1982471"/>
          </a:xfrm>
          <a:prstGeom prst="rect">
            <a:avLst/>
          </a:prstGeom>
          <a:noFill/>
        </p:spPr>
      </p:pic>
    </p:spTree>
  </p:cSld>
  <p:clrMapOvr>
    <a:masterClrMapping/>
  </p:clrMapOvr>
  <p:transition>
    <p:cover dir="d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8169"/>
            <a:ext cx="7787208" cy="10310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ПРОЕКТНАЯ ДЕЯТЕЛЬНОСТЬ В ШКОЛЕ.ВИДЫ ПРОЕКТОВ. ЭТАПЫ РАБОТЫ НАД ПРОЕКТАМИ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80"/>
                </a:solidFill>
                <a:effectLst/>
                <a:ea typeface="Times New Roman" pitchFamily="18" charset="0"/>
                <a:cs typeface="Times New Roman" pitchFamily="18" charset="0"/>
              </a:rPr>
              <a:t>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300" b="0" i="0" u="none" strike="noStrike" cap="none" normalizeH="0" baseline="0" dirty="0" smtClean="0">
                <a:ln>
                  <a:noFill/>
                </a:ln>
                <a:solidFill>
                  <a:srgbClr val="00008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 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179512" y="1124744"/>
            <a:ext cx="4104456" cy="5733256"/>
          </a:xfrm>
        </p:spPr>
        <p:txBody>
          <a:bodyPr/>
          <a:lstStyle/>
          <a:p>
            <a:pPr>
              <a:buNone/>
            </a:pPr>
            <a:r>
              <a:rPr lang="ru-RU" sz="2400" dirty="0" smtClean="0">
                <a:solidFill>
                  <a:srgbClr val="C00000"/>
                </a:solidFill>
              </a:rPr>
              <a:t>Проект</a:t>
            </a:r>
            <a:r>
              <a:rPr lang="ru-RU" sz="2400" dirty="0" smtClean="0"/>
              <a:t> – </a:t>
            </a:r>
            <a:r>
              <a:rPr lang="ru-RU" sz="2000" dirty="0" smtClean="0"/>
              <a:t>замысел, план; разработанный план сооружения, механизма; предварительный текст какого-либо документа.</a:t>
            </a:r>
          </a:p>
          <a:p>
            <a:r>
              <a:rPr lang="ru-RU" sz="2000" dirty="0" smtClean="0"/>
              <a:t>Слово </a:t>
            </a:r>
            <a:r>
              <a:rPr lang="ru-RU" sz="2000" dirty="0" smtClean="0">
                <a:solidFill>
                  <a:srgbClr val="C00000"/>
                </a:solidFill>
              </a:rPr>
              <a:t>"проект" </a:t>
            </a:r>
            <a:r>
              <a:rPr lang="ru-RU" sz="2000" dirty="0" smtClean="0"/>
              <a:t>в европейских языках заимствовано из латыни и означает "выброшенный вперед", "выступающий", "бросающийся в глаза". Сейчас это слово начинают понимать как идею, которой субъект может и вправе распоряжаться как своей мыслью.</a:t>
            </a:r>
            <a:endParaRPr lang="ru-RU" sz="2000" dirty="0"/>
          </a:p>
        </p:txBody>
      </p:sp>
      <p:sp>
        <p:nvSpPr>
          <p:cNvPr id="5" name="Содержимое 4"/>
          <p:cNvSpPr>
            <a:spLocks noGrp="1"/>
          </p:cNvSpPr>
          <p:nvPr>
            <p:ph sz="half" idx="2"/>
          </p:nvPr>
        </p:nvSpPr>
        <p:spPr>
          <a:xfrm>
            <a:off x="4355976" y="1196752"/>
            <a:ext cx="4788024" cy="5400600"/>
          </a:xfrm>
        </p:spPr>
        <p:txBody>
          <a:bodyPr/>
          <a:lstStyle/>
          <a:p>
            <a:pPr>
              <a:buNone/>
            </a:pPr>
            <a:r>
              <a:rPr lang="ru-RU" sz="1800" b="1" dirty="0" smtClean="0"/>
              <a:t>Виды проектов в школе</a:t>
            </a:r>
            <a:endParaRPr lang="ru-RU" sz="1800" dirty="0" smtClean="0"/>
          </a:p>
          <a:p>
            <a:pPr>
              <a:buNone/>
            </a:pPr>
            <a:r>
              <a:rPr lang="ru-RU" sz="1800" dirty="0" smtClean="0"/>
              <a:t>   </a:t>
            </a:r>
            <a:r>
              <a:rPr lang="ru-RU" sz="1800" u="sng" dirty="0" err="1" smtClean="0">
                <a:solidFill>
                  <a:srgbClr val="C00000"/>
                </a:solidFill>
              </a:rPr>
              <a:t>Монопредметный</a:t>
            </a:r>
            <a:r>
              <a:rPr lang="ru-RU" sz="1800" u="sng" dirty="0" smtClean="0">
                <a:solidFill>
                  <a:srgbClr val="C00000"/>
                </a:solidFill>
              </a:rPr>
              <a:t> проект</a:t>
            </a:r>
            <a:r>
              <a:rPr lang="ru-RU" sz="1800" dirty="0" smtClean="0">
                <a:solidFill>
                  <a:srgbClr val="C00000"/>
                </a:solidFill>
              </a:rPr>
              <a:t> </a:t>
            </a:r>
            <a:r>
              <a:rPr lang="ru-RU" sz="1800" dirty="0" smtClean="0"/>
              <a:t>– проект в рамках одного учебного предмета (учебной дисциплины), вполне укладывается в классно-урочную систему.</a:t>
            </a:r>
          </a:p>
          <a:p>
            <a:pPr>
              <a:buNone/>
            </a:pPr>
            <a:r>
              <a:rPr lang="ru-RU" sz="1800" dirty="0" smtClean="0"/>
              <a:t>  </a:t>
            </a:r>
            <a:r>
              <a:rPr lang="ru-RU" sz="1800" u="sng" dirty="0" err="1" smtClean="0">
                <a:solidFill>
                  <a:srgbClr val="C00000"/>
                </a:solidFill>
              </a:rPr>
              <a:t>Межпредметный</a:t>
            </a:r>
            <a:r>
              <a:rPr lang="ru-RU" sz="1800" u="sng" dirty="0" smtClean="0">
                <a:solidFill>
                  <a:srgbClr val="C00000"/>
                </a:solidFill>
              </a:rPr>
              <a:t> проект</a:t>
            </a:r>
            <a:r>
              <a:rPr lang="ru-RU" sz="1800" dirty="0" smtClean="0">
                <a:solidFill>
                  <a:srgbClr val="C00000"/>
                </a:solidFill>
              </a:rPr>
              <a:t> </a:t>
            </a:r>
            <a:r>
              <a:rPr lang="ru-RU" sz="1800" dirty="0" smtClean="0"/>
              <a:t>– </a:t>
            </a:r>
            <a:r>
              <a:rPr lang="ru-RU" sz="1800" dirty="0" err="1" smtClean="0"/>
              <a:t>проект</a:t>
            </a:r>
            <a:r>
              <a:rPr lang="ru-RU" sz="1800" dirty="0" smtClean="0"/>
              <a:t>, предполагающий использование знаний по двум и более предметам. Чаще используется в качестве дополнения к урочной деятельности.</a:t>
            </a:r>
          </a:p>
          <a:p>
            <a:pPr>
              <a:buNone/>
            </a:pPr>
            <a:r>
              <a:rPr lang="ru-RU" sz="1800" u="sng" dirty="0" err="1" smtClean="0">
                <a:solidFill>
                  <a:srgbClr val="C00000"/>
                </a:solidFill>
              </a:rPr>
              <a:t>Надпредметный</a:t>
            </a:r>
            <a:r>
              <a:rPr lang="ru-RU" sz="1800" u="sng" dirty="0" smtClean="0">
                <a:solidFill>
                  <a:srgbClr val="C00000"/>
                </a:solidFill>
              </a:rPr>
              <a:t> проект</a:t>
            </a:r>
            <a:r>
              <a:rPr lang="ru-RU" sz="1800" dirty="0" smtClean="0">
                <a:solidFill>
                  <a:srgbClr val="FF0000"/>
                </a:solidFill>
              </a:rPr>
              <a:t> </a:t>
            </a:r>
            <a:r>
              <a:rPr lang="ru-RU" sz="1800" dirty="0" smtClean="0"/>
              <a:t>– </a:t>
            </a:r>
            <a:r>
              <a:rPr lang="ru-RU" sz="1800" dirty="0" err="1" smtClean="0"/>
              <a:t>внепредметный</a:t>
            </a:r>
            <a:r>
              <a:rPr lang="ru-RU" sz="1800" dirty="0" smtClean="0"/>
              <a:t> </a:t>
            </a:r>
            <a:r>
              <a:rPr lang="ru-RU" sz="1800" dirty="0" err="1" smtClean="0"/>
              <a:t>проект</a:t>
            </a:r>
            <a:r>
              <a:rPr lang="ru-RU" sz="1800" dirty="0" smtClean="0"/>
              <a:t>, выполняется на стыках областей знаний, выходит за рамки школьных предметов. Используется в качестве дополнения к учебной деятельности, носит характер исследования.</a:t>
            </a:r>
            <a:endParaRPr lang="ru-RU" sz="1800" dirty="0"/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>
            <a:off x="4211960" y="1196752"/>
            <a:ext cx="0" cy="5040560"/>
          </a:xfrm>
          <a:prstGeom prst="line">
            <a:avLst/>
          </a:prstGeom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cover dir="d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0229" y="548680"/>
            <a:ext cx="7821488" cy="426442"/>
          </a:xfrm>
        </p:spPr>
        <p:txBody>
          <a:bodyPr/>
          <a:lstStyle/>
          <a:p>
            <a:r>
              <a:rPr lang="ru-RU" sz="2400" b="1" dirty="0" smtClean="0">
                <a:solidFill>
                  <a:srgbClr val="C00000"/>
                </a:solidFill>
              </a:rPr>
              <a:t>Проекты  в УМК по физике авторского коллектива </a:t>
            </a:r>
            <a:br>
              <a:rPr lang="ru-RU" sz="2400" b="1" dirty="0" smtClean="0">
                <a:solidFill>
                  <a:srgbClr val="C00000"/>
                </a:solidFill>
              </a:rPr>
            </a:br>
            <a:r>
              <a:rPr lang="ru-RU" sz="2400" b="1" dirty="0" smtClean="0">
                <a:solidFill>
                  <a:srgbClr val="C00000"/>
                </a:solidFill>
              </a:rPr>
              <a:t>(</a:t>
            </a:r>
            <a:r>
              <a:rPr lang="ru-RU" sz="2400" b="1" dirty="0" err="1" smtClean="0">
                <a:solidFill>
                  <a:srgbClr val="C00000"/>
                </a:solidFill>
              </a:rPr>
              <a:t>монопредметный</a:t>
            </a:r>
            <a:r>
              <a:rPr lang="ru-RU" sz="2400" b="1" dirty="0" smtClean="0">
                <a:solidFill>
                  <a:srgbClr val="C00000"/>
                </a:solidFill>
              </a:rPr>
              <a:t> проект) </a:t>
            </a:r>
            <a:endParaRPr lang="ru-RU" sz="2400" b="1" dirty="0">
              <a:solidFill>
                <a:srgbClr val="C0000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7598" y="1445171"/>
            <a:ext cx="8286750" cy="752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504" y="2924944"/>
            <a:ext cx="8823499" cy="2952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cover dir="d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2888" y="1484784"/>
            <a:ext cx="8658225" cy="3552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2" name="Picture 2" descr="C:\Users\Надежда\Desktop\khimimj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20072" y="4725144"/>
            <a:ext cx="1681931" cy="197874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641525831"/>
      </p:ext>
    </p:extLst>
  </p:cSld>
  <p:clrMapOvr>
    <a:masterClrMapping/>
  </p:clrMapOvr>
  <p:transition>
    <p:cover dir="d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539552" y="404664"/>
            <a:ext cx="7543800" cy="360040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r>
              <a:rPr lang="ru-RU" sz="2400" b="1" dirty="0">
                <a:solidFill>
                  <a:srgbClr val="C00000"/>
                </a:solidFill>
              </a:rPr>
              <a:t>Проекты  в УМК по физике </a:t>
            </a:r>
            <a:r>
              <a:rPr lang="ru-RU" sz="2400" b="1" dirty="0" smtClean="0">
                <a:solidFill>
                  <a:srgbClr val="C00000"/>
                </a:solidFill>
              </a:rPr>
              <a:t>авторского коллектива </a:t>
            </a:r>
            <a:r>
              <a:rPr lang="ru-RU" sz="2400" b="1" dirty="0">
                <a:solidFill>
                  <a:srgbClr val="C00000"/>
                </a:solidFill>
              </a:rPr>
              <a:t>(</a:t>
            </a:r>
            <a:r>
              <a:rPr lang="ru-RU" sz="2400" b="1" dirty="0" err="1" smtClean="0">
                <a:solidFill>
                  <a:srgbClr val="C00000"/>
                </a:solidFill>
              </a:rPr>
              <a:t>межпредметные</a:t>
            </a:r>
            <a:r>
              <a:rPr lang="ru-RU" sz="2400" b="1" dirty="0" smtClean="0">
                <a:solidFill>
                  <a:srgbClr val="C00000"/>
                </a:solidFill>
              </a:rPr>
              <a:t> проекты</a:t>
            </a:r>
            <a:r>
              <a:rPr lang="ru-RU" sz="2400" b="1" dirty="0">
                <a:solidFill>
                  <a:srgbClr val="C00000"/>
                </a:solidFill>
              </a:rPr>
              <a:t>)</a:t>
            </a:r>
          </a:p>
        </p:txBody>
      </p:sp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052736"/>
            <a:ext cx="8801100" cy="43204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57" name="Picture 1" descr="C:\Users\Надежда\Desktop\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32040" y="5085184"/>
            <a:ext cx="3203848" cy="1772816"/>
          </a:xfrm>
          <a:prstGeom prst="rect">
            <a:avLst/>
          </a:prstGeom>
          <a:noFill/>
        </p:spPr>
      </p:pic>
    </p:spTree>
  </p:cSld>
  <p:clrMapOvr>
    <a:masterClrMapping/>
  </p:clrMapOvr>
  <p:transition>
    <p:cover dir="d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5733256"/>
            <a:ext cx="5364087" cy="1021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8125" y="0"/>
            <a:ext cx="7627620" cy="56494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cover dir="d"/>
  </p:transition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PRESENTER" val="56115cc4fe8a753aabd0b164fcc4cb9d2a837254"/>
</p:tagLst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1833</TotalTime>
  <Words>794</Words>
  <Application>Microsoft Office PowerPoint</Application>
  <PresentationFormat>Экран (4:3)</PresentationFormat>
  <Paragraphs>165</Paragraphs>
  <Slides>24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25" baseType="lpstr">
      <vt:lpstr>Оформление по умолчанию</vt:lpstr>
      <vt:lpstr>Слайд 1</vt:lpstr>
      <vt:lpstr>«Межпредметная интеграция  в проектной деятельности на уроках  физики</vt:lpstr>
      <vt:lpstr>Интеграция знаний с помощью проектно-исследовательской деятельности</vt:lpstr>
      <vt:lpstr>Проект как метод обучения </vt:lpstr>
      <vt:lpstr>ПРОЕКТНАЯ ДЕЯТЕЛЬНОСТЬ В ШКОЛЕ.ВИДЫ ПРОЕКТОВ. ЭТАПЫ РАБОТЫ НАД ПРОЕКТАМИ.  </vt:lpstr>
      <vt:lpstr>Проекты  в УМК по физике авторского коллектива  (монопредметный проект) </vt:lpstr>
      <vt:lpstr>Слайд 7</vt:lpstr>
      <vt:lpstr>Проекты  в УМК по физике авторского коллектива (межпредметные проекты)</vt:lpstr>
      <vt:lpstr>Слайд 9</vt:lpstr>
      <vt:lpstr>Слайд 10</vt:lpstr>
      <vt:lpstr>Слайд 11</vt:lpstr>
      <vt:lpstr>Этапы  работы над учебным исследованием</vt:lpstr>
      <vt:lpstr>Этапы  работы над  проектом</vt:lpstr>
      <vt:lpstr>Слайд 14</vt:lpstr>
      <vt:lpstr>Слайд 15</vt:lpstr>
      <vt:lpstr>Слайд 16</vt:lpstr>
      <vt:lpstr>Мини- исследования   в рубрике « Домашняя лаборатория»  в  УМК по физике</vt:lpstr>
      <vt:lpstr>Участие в конкурсах, «декадах», «неделях» физики в школе, олимпиадах, конференциях</vt:lpstr>
      <vt:lpstr>Элективные курсы, факультативы, кружки  Материалы для повторения и подготовке к экзамену </vt:lpstr>
      <vt:lpstr>Слайд 20</vt:lpstr>
      <vt:lpstr>Слайд 21</vt:lpstr>
      <vt:lpstr>Слайд 22</vt:lpstr>
      <vt:lpstr>Обращение к педагогам !</vt:lpstr>
      <vt:lpstr>Слайд 24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ПРОЕКТНО- ИССЛЕДОВАТЕЛЬСКАЯ УЧЕБНАЯ ДЕЯТЕЛЬНОСТЬ КАК ИННОВАЦИОННАЯ ОБРАЗОВАТЕЛЬНАЯ ТЕХНОЛОГИЯ</dc:title>
  <dc:creator>Елена</dc:creator>
  <cp:lastModifiedBy>Nadejda</cp:lastModifiedBy>
  <cp:revision>81</cp:revision>
  <dcterms:created xsi:type="dcterms:W3CDTF">2009-11-17T13:51:56Z</dcterms:created>
  <dcterms:modified xsi:type="dcterms:W3CDTF">2016-12-05T06:44:45Z</dcterms:modified>
</cp:coreProperties>
</file>