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291" r:id="rId3"/>
    <p:sldId id="296" r:id="rId4"/>
    <p:sldId id="292" r:id="rId5"/>
    <p:sldId id="293" r:id="rId6"/>
    <p:sldId id="298" r:id="rId7"/>
    <p:sldId id="299" r:id="rId8"/>
    <p:sldId id="300" r:id="rId9"/>
    <p:sldId id="301" r:id="rId10"/>
    <p:sldId id="261" r:id="rId11"/>
    <p:sldId id="303" r:id="rId12"/>
    <p:sldId id="304" r:id="rId13"/>
    <p:sldId id="305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59" r:id="rId30"/>
    <p:sldId id="258" r:id="rId31"/>
    <p:sldId id="257" r:id="rId32"/>
    <p:sldId id="277" r:id="rId33"/>
    <p:sldId id="278" r:id="rId34"/>
    <p:sldId id="279" r:id="rId35"/>
    <p:sldId id="280" r:id="rId36"/>
    <p:sldId id="281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8FBD-F4C6-468A-A96E-9003FA84F36F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7731D-46E0-4713-A9D6-249F7A25B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F5D0D-6F99-4DAD-BD4F-F2FE26AC32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70C60-C9FF-4351-A32E-0269ED01CD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65645-E22D-48FE-A710-17893A51E1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7694D-0A30-41B0-81D9-3ECA5E9431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5585F-EB1F-4166-9AEF-9F729544C6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F605A-9A54-488B-A261-5F838D0D39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73A1B-C825-4538-B1C7-34E680E072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1BA1F-FDD1-4DA0-B49A-4E7042859C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807DA-41B0-4231-9F38-7978219C41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8B5CD-E18C-4AC2-A4A5-0DBE2D4934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9008D-73A3-4DF8-9D02-34210F1A45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2B991-3E79-4A6F-BDC9-99C5F85A43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348F3-78D1-45E6-9529-CE9CD03E1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782D3-A92D-4BD4-B39D-6342B502B4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F3A05-859E-421C-B8DC-3444D0220B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E7A8E-74C4-41D7-8330-F0B97E55F9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21C72-DD76-4543-ADB1-8A7139745E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0561F-B803-477B-A0A6-B7ACE7F61B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A90C2-A8E4-4A34-BEB9-F7F1634B65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C387F-1958-4DC7-B4BD-A0B4241EB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DF0AD-87F5-461E-9F06-C75A8545AC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7D720-BC1F-4142-A06A-B91FE1A9DD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52E04-A09D-4B46-AB84-9C2333B6B4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A1CD7-6F76-439A-9D16-D22739CE57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0343C-1834-4829-8974-D46FA6578D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90FF8-A504-416D-809D-ABF42FFEFD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41FC-C021-46C4-A870-0AA24D20698D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B3E-71A6-46E4-81FE-67898FF4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descr="C:\Users\User\Desktop\Папа\Красивые обои_2\14D_N.jpg"/>
          <p:cNvSpPr>
            <a:spLocks noChangeArrowheads="1"/>
          </p:cNvSpPr>
          <p:nvPr/>
        </p:nvSpPr>
        <p:spPr bwMode="auto">
          <a:xfrm>
            <a:off x="76200" y="152400"/>
            <a:ext cx="8991600" cy="6629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57150" cmpd="thinThick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04800" y="6096000"/>
            <a:ext cx="84582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609600"/>
          <a:ext cx="2057400" cy="1800225"/>
        </p:xfrm>
        <a:graphic>
          <a:graphicData uri="http://schemas.openxmlformats.org/presentationml/2006/ole">
            <p:oleObj spid="_x0000_s17410" name="Image" r:id="rId4" imgW="10095238" imgH="8838095" progId="">
              <p:embed/>
            </p:oleObj>
          </a:graphicData>
        </a:graphic>
      </p:graphicFrame>
      <p:sp>
        <p:nvSpPr>
          <p:cNvPr id="1029" name="Text Box 50"/>
          <p:cNvSpPr txBox="1">
            <a:spLocks noChangeArrowheads="1"/>
          </p:cNvSpPr>
          <p:nvPr/>
        </p:nvSpPr>
        <p:spPr bwMode="auto">
          <a:xfrm>
            <a:off x="2743200" y="685800"/>
            <a:ext cx="5943600" cy="10160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Calibri" pitchFamily="34" charset="0"/>
              </a:rPr>
              <a:t>Муниципальное автономное общеобразовательное учреждение    средняя общеобразовательная  школа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N</a:t>
            </a:r>
            <a:r>
              <a:rPr lang="ru-RU" sz="2000" dirty="0">
                <a:solidFill>
                  <a:srgbClr val="0000FF"/>
                </a:solidFill>
                <a:latin typeface="Calibri" pitchFamily="34" charset="0"/>
              </a:rPr>
              <a:t> 25  г. Тюмени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2643188" y="5988050"/>
            <a:ext cx="6577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CCFF"/>
                </a:solidFill>
              </a:rPr>
              <a:t>Докладчик : </a:t>
            </a:r>
          </a:p>
          <a:p>
            <a:r>
              <a:rPr lang="ru-RU" b="1">
                <a:solidFill>
                  <a:srgbClr val="99CCFF"/>
                </a:solidFill>
              </a:rPr>
              <a:t>Немчинов Виктор Васильевич, директор школы </a:t>
            </a:r>
          </a:p>
        </p:txBody>
      </p:sp>
      <p:sp>
        <p:nvSpPr>
          <p:cNvPr id="38920" name="Text Box 50"/>
          <p:cNvSpPr txBox="1">
            <a:spLocks noChangeArrowheads="1"/>
          </p:cNvSpPr>
          <p:nvPr/>
        </p:nvSpPr>
        <p:spPr bwMode="auto">
          <a:xfrm>
            <a:off x="357188" y="2708920"/>
            <a:ext cx="8382000" cy="1569660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  <a:cs typeface="+mn-cs"/>
              </a:rPr>
              <a:t>Работа с одаренными детьми 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cs typeface="+mn-cs"/>
              </a:rPr>
              <a:t>контексте </a:t>
            </a:r>
            <a:r>
              <a:rPr lang="ru-RU" sz="3200" dirty="0" smtClean="0">
                <a:solidFill>
                  <a:schemeClr val="bg1"/>
                </a:solidFill>
              </a:rPr>
              <a:t>развития </a:t>
            </a:r>
            <a:r>
              <a:rPr lang="ru-RU" sz="3200" dirty="0">
                <a:solidFill>
                  <a:schemeClr val="bg1"/>
                </a:solidFill>
              </a:rPr>
              <a:t>естественнонаучного и технического мышления обучающихся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cs typeface="+mn-cs"/>
              </a:rPr>
              <a:t>  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50"/>
          <p:cNvSpPr txBox="1">
            <a:spLocks noChangeArrowheads="1"/>
          </p:cNvSpPr>
          <p:nvPr/>
        </p:nvSpPr>
        <p:spPr bwMode="auto">
          <a:xfrm>
            <a:off x="357188" y="285750"/>
            <a:ext cx="8501062" cy="1200150"/>
          </a:xfrm>
          <a:prstGeom prst="rect">
            <a:avLst/>
          </a:prstGeom>
          <a:solidFill>
            <a:srgbClr val="3333CC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Основные направления деятельности школы    по развитию у обучающихся  технических и естественно-математических умений и навыков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1710681"/>
            <a:ext cx="850112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endParaRPr lang="ru-RU" sz="28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  <a:p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Цели поддержки и развития одаренных детей в школе:</a:t>
            </a:r>
          </a:p>
          <a:p>
            <a:pPr lvl="2"/>
            <a:r>
              <a:rPr lang="ru-RU" sz="2800" dirty="0" smtClean="0">
                <a:solidFill>
                  <a:srgbClr val="0000FF"/>
                </a:solidFill>
              </a:rPr>
              <a:t>- </a:t>
            </a:r>
            <a:r>
              <a:rPr lang="ru-RU" sz="2800" dirty="0">
                <a:solidFill>
                  <a:srgbClr val="0000FF"/>
                </a:solidFill>
              </a:rPr>
              <a:t>общекультурное </a:t>
            </a:r>
            <a:r>
              <a:rPr lang="ru-RU" sz="2800" dirty="0" smtClean="0">
                <a:solidFill>
                  <a:srgbClr val="0000FF"/>
                </a:solidFill>
              </a:rPr>
              <a:t>развитие </a:t>
            </a:r>
            <a:endParaRPr lang="ru-RU" sz="2800" dirty="0">
              <a:solidFill>
                <a:srgbClr val="0000FF"/>
              </a:solidFill>
            </a:endParaRPr>
          </a:p>
          <a:p>
            <a:pPr lvl="2"/>
            <a:r>
              <a:rPr lang="ru-RU" sz="2800" dirty="0">
                <a:solidFill>
                  <a:srgbClr val="0000FF"/>
                </a:solidFill>
              </a:rPr>
              <a:t>- личностное </a:t>
            </a:r>
            <a:r>
              <a:rPr lang="ru-RU" sz="2800" dirty="0" smtClean="0">
                <a:solidFill>
                  <a:srgbClr val="0000FF"/>
                </a:solidFill>
              </a:rPr>
              <a:t>развитие</a:t>
            </a:r>
            <a:endParaRPr lang="ru-RU" sz="2800" dirty="0">
              <a:solidFill>
                <a:srgbClr val="0000FF"/>
              </a:solidFill>
            </a:endParaRPr>
          </a:p>
          <a:p>
            <a:pPr lvl="2"/>
            <a:r>
              <a:rPr lang="ru-RU" sz="2800" dirty="0">
                <a:solidFill>
                  <a:srgbClr val="0000FF"/>
                </a:solidFill>
              </a:rPr>
              <a:t>- естественнонаучное и техническое развитие</a:t>
            </a:r>
            <a: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endParaRPr lang="ru-RU" sz="20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  <a:p>
            <a:pPr algn="just" eaLnBrk="0" hangingPunct="0">
              <a:defRPr/>
            </a:pPr>
            <a:r>
              <a:rPr lang="ru-RU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6150" name="Рисунок 14" descr="DSC043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857750"/>
            <a:ext cx="2571750" cy="17145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51" name="Рисунок 15" descr="DSC043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4857750"/>
            <a:ext cx="2786063" cy="17145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52" name="Рисунок 16" descr="DSC00093.JPG"/>
          <p:cNvPicPr>
            <a:picLocks noChangeAspect="1"/>
          </p:cNvPicPr>
          <p:nvPr/>
        </p:nvPicPr>
        <p:blipFill>
          <a:blip r:embed="rId5" cstate="print">
            <a:lum contrast="14000"/>
          </a:blip>
          <a:srcRect/>
          <a:stretch>
            <a:fillRect/>
          </a:stretch>
        </p:blipFill>
        <p:spPr bwMode="auto">
          <a:xfrm>
            <a:off x="357188" y="4857750"/>
            <a:ext cx="2714625" cy="16922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122" y="448648"/>
            <a:ext cx="8820472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Одаренность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качественно-своеобразное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способностей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 которого зависит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достижения большего успеха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выполнении той или иной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деятельности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стратегический потенциал наукоемкого общества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 раннего выявления и развития с использованием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сквозного мониторинга на период обучения в школе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aseline="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дифференциацию по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целям подготовки: ученый, исследователь, инженер, изобретатель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обуславливает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специализированной подготовки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кадров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122" y="448648"/>
            <a:ext cx="8820472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Естественнонаучное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техническое направление реализовывалось в МАОУ СОШ 25 города Тюмени по следующим векторам: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- инновационная </a:t>
            </a:r>
            <a:r>
              <a:rPr lang="ru-RU" sz="2800" dirty="0" smtClean="0">
                <a:solidFill>
                  <a:srgbClr val="0000FF"/>
                </a:solidFill>
              </a:rPr>
              <a:t>деятельность в рамках программы «Естественнонаучное мышление как основа формирования и развития творческой активности личности»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НОУ города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НОУ школы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заседание академического клуба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- творческие мастерские «Мечтаем, проектируем, достигаем!»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122" y="448648"/>
            <a:ext cx="8820472" cy="6432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Естественнонаучное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техническое направление реализовывалось в МАОУ СОШ 25 города Тюмени по следующим векторам: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- сотрудничество с социальными партнерами (вузами, компанией </a:t>
            </a:r>
            <a:r>
              <a:rPr lang="en-US" sz="2400" dirty="0" err="1" smtClean="0">
                <a:solidFill>
                  <a:srgbClr val="0000FF"/>
                </a:solidFill>
              </a:rPr>
              <a:t>Shlumberge</a:t>
            </a:r>
            <a:r>
              <a:rPr lang="ru-RU" sz="2400" dirty="0" smtClean="0">
                <a:solidFill>
                  <a:srgbClr val="0000FF"/>
                </a:solidFill>
              </a:rPr>
              <a:t>,  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- кружки «Робототехника», «3</a:t>
            </a:r>
            <a:r>
              <a:rPr lang="en-US" sz="2400" dirty="0" smtClean="0">
                <a:solidFill>
                  <a:srgbClr val="0000FF"/>
                </a:solidFill>
              </a:rPr>
              <a:t>D</a:t>
            </a:r>
            <a:r>
              <a:rPr lang="ru-RU" sz="2400" dirty="0" smtClean="0">
                <a:solidFill>
                  <a:srgbClr val="0000FF"/>
                </a:solidFill>
              </a:rPr>
              <a:t>-проектирование», «Электротехника», «Алгоритмизация и программирование», «Юный математик», «ТРИЗ»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- элективные курсы: «Изобретатель-профессия будущего» и «Основы методологии научного исследования»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- факультативы: «»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- введение прототипа системы мониторинга, ориентированной на выявление одаренных детей с максимально полной и </a:t>
            </a:r>
            <a:r>
              <a:rPr lang="ru-RU" sz="2400" dirty="0" err="1" smtClean="0">
                <a:solidFill>
                  <a:srgbClr val="0000FF"/>
                </a:solidFill>
              </a:rPr>
              <a:t>валидной</a:t>
            </a:r>
            <a:r>
              <a:rPr lang="ru-RU" sz="2400" dirty="0" smtClean="0">
                <a:solidFill>
                  <a:srgbClr val="0000FF"/>
                </a:solidFill>
              </a:rPr>
              <a:t> фиксацией признаков интеллекта и </a:t>
            </a:r>
            <a:r>
              <a:rPr lang="ru-RU" sz="2400" dirty="0" err="1" smtClean="0">
                <a:solidFill>
                  <a:srgbClr val="0000FF"/>
                </a:solidFill>
              </a:rPr>
              <a:t>творческости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- работа с учителями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- </a:t>
            </a:r>
            <a:r>
              <a:rPr lang="ru-RU" sz="2400" dirty="0" err="1" smtClean="0">
                <a:solidFill>
                  <a:srgbClr val="0000FF"/>
                </a:solidFill>
              </a:rPr>
              <a:t>предпрофильные</a:t>
            </a:r>
            <a:r>
              <a:rPr lang="ru-RU" sz="2400" dirty="0" smtClean="0">
                <a:solidFill>
                  <a:srgbClr val="0000FF"/>
                </a:solidFill>
              </a:rPr>
              <a:t> и профильные </a:t>
            </a:r>
            <a:r>
              <a:rPr lang="ru-RU" sz="2400" dirty="0" smtClean="0">
                <a:solidFill>
                  <a:srgbClr val="0000FF"/>
                </a:solidFill>
              </a:rPr>
              <a:t>классы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10" y="1816136"/>
            <a:ext cx="7929586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Коллектив школы является активным участником опытно-экспериментальной работы.</a:t>
            </a:r>
          </a:p>
          <a:p>
            <a:pPr algn="ctr" eaLnBrk="0" hangingPunct="0">
              <a:defRPr/>
            </a:pP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Тема инновационной деятельности школы</a:t>
            </a:r>
          </a:p>
          <a:p>
            <a:pPr algn="ctr" eaLnBrk="0" hangingPunct="0">
              <a:defRPr/>
            </a:pP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«Формирование </a:t>
            </a:r>
            <a:r>
              <a:rPr lang="ru-RU" sz="3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естественно-научного</a:t>
            </a:r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мышления обучающихся как средство становления и развития творчески активной личности»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7173" name="Рисунок 5" descr="DSC037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1785937" cy="1339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174" name="Рисунок 6" descr="DSC036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57188"/>
            <a:ext cx="1785938" cy="1339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175" name="Рисунок 7" descr="DSC018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57188"/>
            <a:ext cx="1785937" cy="1339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176" name="Рисунок 8" descr="DSC0596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357188"/>
            <a:ext cx="1785937" cy="1339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8596" y="2574003"/>
            <a:ext cx="842968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Естественно-научное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мышление рассматривается нами  как универсальный интеллектуальный инструмент познания и преобразования мира, как интегральная характеристика творческой  личности, вбирающая в себя художественно-эстетические, гуманитарные, естественно-математические и технические компетентности хорошо подготовленного будущего специалиста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  <a:endParaRPr lang="ru-RU" sz="40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8197" name="Рисунок 5" descr="8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7188"/>
            <a:ext cx="2786062" cy="167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8" name="Рисунок 6" descr="1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7188"/>
            <a:ext cx="2214563" cy="16605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9" name="Рисунок 7" descr="8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57188"/>
            <a:ext cx="2286000" cy="16811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2715750"/>
            <a:ext cx="842968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у обучающихся </a:t>
            </a:r>
            <a:r>
              <a:rPr lang="ru-RU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естественнонаучного и технического мышления осуществляется 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нами на основе алгоритма поэтапного включения в образовательный процесс   </a:t>
            </a:r>
          </a:p>
          <a:p>
            <a:pPr algn="ctr" eaLnBrk="0" hangingPunct="0">
              <a:defRPr/>
            </a:pP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художественно-эстетических, гуманитарных, собственно </a:t>
            </a:r>
            <a:r>
              <a:rPr lang="ru-RU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естественнонаучных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информационно-математических  и технических компонентов.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5</a:t>
            </a:r>
          </a:p>
        </p:txBody>
      </p:sp>
      <p:pic>
        <p:nvPicPr>
          <p:cNvPr id="9221" name="Рисунок 6" descr="Photo-02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2357438" cy="17684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2" name="Рисунок 7" descr="DSC_93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57188"/>
            <a:ext cx="2686050" cy="17859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3" name="Рисунок 8" descr="DSC008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357188"/>
            <a:ext cx="2381250" cy="17859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10" y="2780126"/>
            <a:ext cx="7929586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ходе исследования нами был сформулирован  структурный образ личности, позволяющий рассматривать обучаемого с точки зрения его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активно-творческих, мотивационных, практико-преобразующих </a:t>
            </a:r>
            <a:r>
              <a:rPr lang="ru-RU" sz="32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знаниевых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мыследеятельностных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макрохарактеристик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(доминант).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6</a:t>
            </a:r>
          </a:p>
        </p:txBody>
      </p:sp>
      <p:pic>
        <p:nvPicPr>
          <p:cNvPr id="10245" name="Рисунок 6" descr="DSC06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357188"/>
            <a:ext cx="2476500" cy="18573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6" name="Рисунок 8" descr="DSC059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357188"/>
            <a:ext cx="2476500" cy="18573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7" name="Рисунок 9" descr="Photo-02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813" y="357188"/>
            <a:ext cx="2476500" cy="18573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7</a:t>
            </a:r>
          </a:p>
        </p:txBody>
      </p:sp>
      <p:pic>
        <p:nvPicPr>
          <p:cNvPr id="11268" name="Рисунок 5" descr="1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85750"/>
            <a:ext cx="2571750" cy="19288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69" name="Рисунок 6" descr="Поехали_Поделки детей начальной школ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85750"/>
            <a:ext cx="1428750" cy="1905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70" name="Рисунок 7" descr="DSC047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285750"/>
            <a:ext cx="2547937" cy="19113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00034" y="2429432"/>
            <a:ext cx="8286808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4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числу доминант </a:t>
            </a: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ru-RU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макрохарактеристик</a:t>
            </a: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личности) мы относим:</a:t>
            </a:r>
          </a:p>
          <a:p>
            <a:pPr lvl="6" algn="just" eaLnBrk="0" hangingPunct="0"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</a:t>
            </a:r>
            <a:r>
              <a:rPr lang="ru-RU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активность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lvl="6" algn="just" eaLnBrk="0" hangingPunct="0"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мотивацию</a:t>
            </a:r>
          </a:p>
          <a:p>
            <a:pPr lvl="6" algn="just" eaLnBrk="0" hangingPunct="0"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мышление</a:t>
            </a:r>
          </a:p>
          <a:p>
            <a:pPr lvl="6" algn="just" eaLnBrk="0" hangingPunct="0"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опыт</a:t>
            </a:r>
          </a:p>
          <a:p>
            <a:pPr algn="just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обучающегося.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8</a:t>
            </a:r>
          </a:p>
        </p:txBody>
      </p:sp>
      <p:pic>
        <p:nvPicPr>
          <p:cNvPr id="12292" name="Рисунок 5" descr="1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85750"/>
            <a:ext cx="2571750" cy="19288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3" name="Рисунок 6" descr="Поехали_Поделки детей начальной школ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85750"/>
            <a:ext cx="1428750" cy="1905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4" name="Рисунок 7" descr="DSC047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285750"/>
            <a:ext cx="2547937" cy="19113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10" y="2731843"/>
            <a:ext cx="792958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естественнонаучного и технического мышления </a:t>
            </a: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обучающихся обусловило применение в образовательном процессе новых организационных форм подготовки школьников.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9"/>
          <p:cNvSpPr>
            <a:spLocks noChangeArrowheads="1"/>
          </p:cNvSpPr>
          <p:nvPr/>
        </p:nvSpPr>
        <p:spPr bwMode="auto">
          <a:xfrm>
            <a:off x="214313" y="214313"/>
            <a:ext cx="8763000" cy="6477000"/>
          </a:xfrm>
          <a:prstGeom prst="rect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44042" name="Picture 10" descr="C:\Users\User\Desktop\Папа\красивые обои_1\nasa_01.jpg"/>
          <p:cNvPicPr>
            <a:picLocks noChangeAspect="1" noChangeArrowheads="1"/>
          </p:cNvPicPr>
          <p:nvPr/>
        </p:nvPicPr>
        <p:blipFill>
          <a:blip r:embed="rId2" cstate="print">
            <a:lum bright="14000" contrast="30000"/>
          </a:blip>
          <a:srcRect/>
          <a:stretch>
            <a:fillRect/>
          </a:stretch>
        </p:blipFill>
        <p:spPr bwMode="auto">
          <a:xfrm>
            <a:off x="5857875" y="4500563"/>
            <a:ext cx="3003550" cy="203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48" name="Picture 16" descr="C:\Users\User\Desktop\Папа\Красивые обои\image004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28625"/>
            <a:ext cx="2808287" cy="1871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50" name="Picture 18" descr="C:\Users\User\Desktop\Папа\Фантастические сюжеты\39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500563"/>
            <a:ext cx="2676525" cy="208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49" name="Picture 17" descr="C:\Users\User\Desktop\Папа\Фантастические сюжеты\39339.jpg"/>
          <p:cNvPicPr>
            <a:picLocks noChangeAspect="1" noChangeArrowheads="1"/>
          </p:cNvPicPr>
          <p:nvPr/>
        </p:nvPicPr>
        <p:blipFill>
          <a:blip r:embed="rId5" cstate="print">
            <a:lum bright="16000" contrast="46000"/>
          </a:blip>
          <a:srcRect/>
          <a:stretch>
            <a:fillRect/>
          </a:stretch>
        </p:blipFill>
        <p:spPr bwMode="auto">
          <a:xfrm>
            <a:off x="3071813" y="4500563"/>
            <a:ext cx="2730500" cy="2071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Picture 8" descr="C:\Users\User\Desktop\Папа\красивые обои_1\foto_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8625"/>
            <a:ext cx="2714625" cy="187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2428868"/>
            <a:ext cx="857256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Специалисты всех уровней однозначно связывают повышение качества жизни людей с активным включением одаренных и хорошо подготовленных специалистов в решение передовых проблем современности. </a:t>
            </a:r>
            <a:r>
              <a:rPr lang="ru-RU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endParaRPr lang="ru-RU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3321" name="Рисунок 10" descr="0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428625"/>
            <a:ext cx="2714625" cy="187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10" y="2500306"/>
            <a:ext cx="7929586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Включение 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учителей, родителей и детей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совместные виды деятельности мы рассматриваем  как 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эффективную и продуктивную систему развития</a:t>
            </a:r>
          </a:p>
          <a:p>
            <a:pPr algn="ctr" eaLnBrk="0" hangingPunct="0">
              <a:defRPr/>
            </a:pPr>
            <a:r>
              <a:rPr lang="ru-RU" sz="32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всех участников образовательного процесса.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9</a:t>
            </a:r>
          </a:p>
        </p:txBody>
      </p:sp>
      <p:pic>
        <p:nvPicPr>
          <p:cNvPr id="13317" name="Рисунок 5" descr="DSC00828.JPG"/>
          <p:cNvPicPr>
            <a:picLocks noChangeAspect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357188" y="285750"/>
            <a:ext cx="2667000" cy="20002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18" name="Рисунок 6" descr="DSC00860.JPG"/>
          <p:cNvPicPr>
            <a:picLocks noChangeAspect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3119438" y="285750"/>
            <a:ext cx="2667000" cy="20002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19" name="Рисунок 7" descr="DSC00807.JPG"/>
          <p:cNvPicPr>
            <a:picLocks noChangeAspect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5905500" y="285750"/>
            <a:ext cx="2667000" cy="20002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9"/>
          <p:cNvSpPr>
            <a:spLocks noChangeArrowheads="1"/>
          </p:cNvSpPr>
          <p:nvPr/>
        </p:nvSpPr>
        <p:spPr bwMode="auto">
          <a:xfrm>
            <a:off x="214313" y="214313"/>
            <a:ext cx="8763000" cy="6477000"/>
          </a:xfrm>
          <a:prstGeom prst="rect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4339" name="Picture 10" descr="C:\Users\User\Desktop\Папа\красивые обои_1\nasa_01.jpg"/>
          <p:cNvPicPr>
            <a:picLocks noChangeAspect="1" noChangeArrowheads="1"/>
          </p:cNvPicPr>
          <p:nvPr/>
        </p:nvPicPr>
        <p:blipFill>
          <a:blip r:embed="rId2" cstate="print">
            <a:lum bright="14000" contrast="30000"/>
          </a:blip>
          <a:srcRect/>
          <a:stretch>
            <a:fillRect/>
          </a:stretch>
        </p:blipFill>
        <p:spPr bwMode="auto">
          <a:xfrm>
            <a:off x="5857875" y="4500563"/>
            <a:ext cx="3003550" cy="203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Picture 16" descr="C:\Users\User\Desktop\Папа\Красивые обои\image004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28625"/>
            <a:ext cx="2808287" cy="1871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1" name="Picture 18" descr="C:\Users\User\Desktop\Папа\Фантастические сюжеты\39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500563"/>
            <a:ext cx="2676525" cy="208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2" name="Picture 17" descr="C:\Users\User\Desktop\Папа\Фантастические сюжеты\39339.jpg"/>
          <p:cNvPicPr>
            <a:picLocks noChangeAspect="1" noChangeArrowheads="1"/>
          </p:cNvPicPr>
          <p:nvPr/>
        </p:nvPicPr>
        <p:blipFill>
          <a:blip r:embed="rId5" cstate="print">
            <a:lum bright="16000" contrast="46000"/>
          </a:blip>
          <a:srcRect/>
          <a:stretch>
            <a:fillRect/>
          </a:stretch>
        </p:blipFill>
        <p:spPr bwMode="auto">
          <a:xfrm>
            <a:off x="3071813" y="4500563"/>
            <a:ext cx="2730500" cy="2071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3" name="Picture 8" descr="C:\Users\User\Desktop\Папа\красивые обои_1\foto_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8625"/>
            <a:ext cx="2714625" cy="187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9920" y="2564904"/>
            <a:ext cx="85725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Знакомство обучающихся с передовыми достижениями науки и техники, привлечение их внимания к проблемам экологии, энергосбережения и </a:t>
            </a:r>
            <a:r>
              <a:rPr lang="ru-RU" sz="24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энергопроизводства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позволяет уже в стенах школы  формировать будущего специалиста.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5" name="Рисунок 10" descr="0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428625"/>
            <a:ext cx="2714625" cy="187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85720" y="2108666"/>
            <a:ext cx="8572560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С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оздание обучающимися собственных проектов, направленных на решение проблем в области экологии, энергосбережения и </a:t>
            </a:r>
            <a:r>
              <a:rPr lang="ru-RU" sz="24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энергопроизводства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на основе усовершенствования имеющихся технических систем и собственных изобретений, также рассматривается нами как эффективное средство подготовки будущего специалиста.  </a:t>
            </a:r>
            <a:endParaRPr lang="ru-RU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11</a:t>
            </a:r>
          </a:p>
        </p:txBody>
      </p:sp>
      <p:pic>
        <p:nvPicPr>
          <p:cNvPr id="15365" name="Рисунок 6" descr="DSC079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072063"/>
            <a:ext cx="1952625" cy="1463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66" name="Рисунок 7" descr="DSC006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5072063"/>
            <a:ext cx="1952625" cy="14652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67" name="Рисунок 8" descr="DSC006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72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68" name="Рисунок 9" descr="DSC0074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5054600"/>
            <a:ext cx="2024062" cy="1517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69" name="Рисунок 11" descr="DSC013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500063"/>
            <a:ext cx="1928812" cy="14462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70" name="Рисунок 12" descr="DSC0127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500063"/>
            <a:ext cx="1928812" cy="14462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71" name="Рисунок 21" descr="DSC0122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00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72" name="Рисунок 22" descr="DSC01217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500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381000"/>
          <a:ext cx="1931988" cy="1690688"/>
        </p:xfrm>
        <a:graphic>
          <a:graphicData uri="http://schemas.openxmlformats.org/presentationml/2006/ole">
            <p:oleObj spid="_x0000_s18434" name="Image" r:id="rId4" imgW="10095238" imgH="8838095" progId="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10" y="2614096"/>
            <a:ext cx="7929586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Общим девизом творческой деятельности всех участников образовательного процесса в школе стала формула:</a:t>
            </a:r>
          </a:p>
          <a:p>
            <a:pPr algn="ctr" eaLnBrk="0" hangingPunct="0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Мечтаем, проектируем, достигаем»</a:t>
            </a:r>
            <a:r>
              <a:rPr lang="ru-RU" sz="4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,</a:t>
            </a:r>
            <a:endParaRPr lang="ru-RU" sz="4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которую мы сделали основой всей нашей системы работы с одаренными детьми.</a:t>
            </a:r>
            <a:endParaRPr lang="ru-RU" sz="28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12</a:t>
            </a:r>
          </a:p>
        </p:txBody>
      </p:sp>
      <p:pic>
        <p:nvPicPr>
          <p:cNvPr id="2054" name="Рисунок 5" descr="Школа_25_Флаг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550" y="333375"/>
            <a:ext cx="2608263" cy="1738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5" name="Рисунок 7" descr="DSC06828.JPG"/>
          <p:cNvPicPr>
            <a:picLocks noChangeAspect="1"/>
          </p:cNvPicPr>
          <p:nvPr/>
        </p:nvPicPr>
        <p:blipFill>
          <a:blip r:embed="rId6" cstate="print">
            <a:lum contrast="16000"/>
          </a:blip>
          <a:srcRect/>
          <a:stretch>
            <a:fillRect/>
          </a:stretch>
        </p:blipFill>
        <p:spPr bwMode="auto">
          <a:xfrm>
            <a:off x="3071813" y="357188"/>
            <a:ext cx="2381250" cy="17859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13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lum bright="14000" contrast="26000"/>
          </a:blip>
          <a:srcRect/>
          <a:stretch>
            <a:fillRect/>
          </a:stretch>
        </p:blipFill>
        <p:spPr bwMode="auto">
          <a:xfrm>
            <a:off x="2357438" y="4833938"/>
            <a:ext cx="2449512" cy="173831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>
            <a:lum bright="-22000" contrast="12000"/>
          </a:blip>
          <a:srcRect/>
          <a:stretch>
            <a:fillRect/>
          </a:stretch>
        </p:blipFill>
        <p:spPr bwMode="auto">
          <a:xfrm>
            <a:off x="1071563" y="2714625"/>
            <a:ext cx="2432050" cy="1852613"/>
          </a:xfrm>
          <a:prstGeom prst="rect">
            <a:avLst/>
          </a:prstGeom>
          <a:noFill/>
          <a:ln w="57150" cmpd="thinThick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6390" name="Picture 7" descr="DSC02433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85750" y="500063"/>
            <a:ext cx="2500313" cy="1927225"/>
          </a:xfrm>
          <a:prstGeom prst="rect">
            <a:avLst/>
          </a:prstGeom>
          <a:noFill/>
          <a:ln w="57150" cmpd="thinThick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6391" name="Рисунок 13" descr="DSC0567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1928813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714744" y="3071810"/>
            <a:ext cx="49765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Проектируйте</a:t>
            </a:r>
          </a:p>
        </p:txBody>
      </p:sp>
      <p:pic>
        <p:nvPicPr>
          <p:cNvPr id="16393" name="Рисунок 14" descr="DSC0566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35718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714612" y="1148348"/>
            <a:ext cx="364965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Мечтайте</a:t>
            </a:r>
            <a:r>
              <a:rPr lang="ru-RU" sz="5400" b="1" dirty="0">
                <a:ln w="12700">
                  <a:solidFill>
                    <a:srgbClr val="D09E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395" name="Рисунок 15" descr="Photo-022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392906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929190" y="5648942"/>
            <a:ext cx="4076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Достигайте</a:t>
            </a:r>
          </a:p>
        </p:txBody>
      </p:sp>
      <p:pic>
        <p:nvPicPr>
          <p:cNvPr id="16397" name="Рисунок 12" descr="Школа_25_Флаг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214313"/>
            <a:ext cx="2608263" cy="173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8596" y="428604"/>
            <a:ext cx="85011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Поддержка и развитие одаренных детей в школе осуществляется  с  активным привлечением всех заинтересованных  партнеров.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14</a:t>
            </a:r>
          </a:p>
        </p:txBody>
      </p:sp>
      <p:pic>
        <p:nvPicPr>
          <p:cNvPr id="17413" name="Рисунок 12" descr="Обсуждение инновационного проекта школы_Загвязинский_Гнусарева_Шебеко.jp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425450" y="3286125"/>
            <a:ext cx="243205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DSC07575.JPG"/>
          <p:cNvPicPr>
            <a:picLocks noChangeAspect="1"/>
          </p:cNvPicPr>
          <p:nvPr/>
        </p:nvPicPr>
        <p:blipFill>
          <a:blip r:embed="rId4" cstate="print">
            <a:lum contrast="22000"/>
          </a:blip>
          <a:stretch>
            <a:fillRect/>
          </a:stretch>
        </p:blipFill>
        <p:spPr>
          <a:xfrm>
            <a:off x="2928938" y="5078413"/>
            <a:ext cx="2260600" cy="15652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lum contrast="16000"/>
          </a:blip>
          <a:srcRect/>
          <a:stretch>
            <a:fillRect/>
          </a:stretch>
        </p:blipFill>
        <p:spPr bwMode="auto">
          <a:xfrm>
            <a:off x="428625" y="1714500"/>
            <a:ext cx="1357313" cy="14192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416" name="Рисунок 17" descr="DSC06699.JPG"/>
          <p:cNvPicPr>
            <a:picLocks noChangeAspect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4857750" y="3214688"/>
            <a:ext cx="22860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DSCN1349.JPG"/>
          <p:cNvPicPr>
            <a:picLocks noChangeAspect="1"/>
          </p:cNvPicPr>
          <p:nvPr/>
        </p:nvPicPr>
        <p:blipFill>
          <a:blip r:embed="rId7" cstate="print">
            <a:lum contrast="6000"/>
          </a:blip>
          <a:stretch>
            <a:fillRect/>
          </a:stretch>
        </p:blipFill>
        <p:spPr>
          <a:xfrm>
            <a:off x="6929438" y="5072063"/>
            <a:ext cx="1903412" cy="14287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928794" y="1857364"/>
            <a:ext cx="685804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Тюменский государственный университет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-24"/>
            <a:ext cx="857256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Приход в школу академиков, докторов и кандидатов наук с лекциями и беседами о передовых достижениях науки обусловил рост интереса обучающихся к естественно-математическим дисциплинам.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15</a:t>
            </a:r>
          </a:p>
        </p:txBody>
      </p:sp>
      <p:pic>
        <p:nvPicPr>
          <p:cNvPr id="23" name="Рисунок 22" descr="DSC06433.JPG"/>
          <p:cNvPicPr>
            <a:picLocks noChangeAspect="1"/>
          </p:cNvPicPr>
          <p:nvPr/>
        </p:nvPicPr>
        <p:blipFill>
          <a:blip r:embed="rId3" cstate="print">
            <a:lum contrast="14000"/>
          </a:blip>
          <a:stretch>
            <a:fillRect/>
          </a:stretch>
        </p:blipFill>
        <p:spPr>
          <a:xfrm>
            <a:off x="4357688" y="3394075"/>
            <a:ext cx="2262187" cy="16954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Рисунок 23" descr="DSC0932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428875" y="5143500"/>
            <a:ext cx="1905000" cy="14287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Рисунок 24" descr="DSC00027.JPG"/>
          <p:cNvPicPr>
            <a:picLocks noChangeAspect="1"/>
          </p:cNvPicPr>
          <p:nvPr/>
        </p:nvPicPr>
        <p:blipFill>
          <a:blip r:embed="rId5" cstate="print">
            <a:lum contrast="16000"/>
          </a:blip>
          <a:stretch>
            <a:fillRect/>
          </a:stretch>
        </p:blipFill>
        <p:spPr>
          <a:xfrm>
            <a:off x="5857875" y="5180013"/>
            <a:ext cx="1857375" cy="13922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_logotip_ТГНГ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8" y="2143126"/>
            <a:ext cx="1500187" cy="15001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 descr="DSC09291.JPG"/>
          <p:cNvPicPr>
            <a:picLocks noChangeAspect="1"/>
          </p:cNvPicPr>
          <p:nvPr/>
        </p:nvPicPr>
        <p:blipFill>
          <a:blip r:embed="rId7" cstate="print">
            <a:lum contrast="16000"/>
          </a:blip>
          <a:stretch>
            <a:fillRect/>
          </a:stretch>
        </p:blipFill>
        <p:spPr>
          <a:xfrm>
            <a:off x="357188" y="3857639"/>
            <a:ext cx="2190750" cy="16430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71670" y="1928802"/>
            <a:ext cx="685804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Тюменский нефтегазовый государственный университет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285728"/>
            <a:ext cx="857256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Особой страницей в истории школы стало сотрудничество с международной компанией </a:t>
            </a:r>
            <a:r>
              <a:rPr lang="ru-RU" sz="24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Шлюмберже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в рамках некоммерческой образовательной программы </a:t>
            </a:r>
            <a:r>
              <a: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SEED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16</a:t>
            </a:r>
          </a:p>
        </p:txBody>
      </p:sp>
      <p:pic>
        <p:nvPicPr>
          <p:cNvPr id="19461" name="Рисунок 5" descr="logoIk.v,th;t.gif"/>
          <p:cNvPicPr>
            <a:picLocks noChangeAspect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>
            <a:off x="357188" y="1881188"/>
            <a:ext cx="2357437" cy="1619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2" name="Рисунок 27" descr="P1060595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286500" y="3500438"/>
            <a:ext cx="2595563" cy="2108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3" name="Рисунок 28" descr="DSC05311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57188" y="3571875"/>
            <a:ext cx="2857500" cy="214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4" name="Рисунок 29" descr="P1060816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357563" y="4572000"/>
            <a:ext cx="2760662" cy="2071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00298" y="2143116"/>
            <a:ext cx="68580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Компания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Шлюмберже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9"/>
          <p:cNvSpPr>
            <a:spLocks noChangeArrowheads="1"/>
          </p:cNvSpPr>
          <p:nvPr/>
        </p:nvSpPr>
        <p:spPr bwMode="auto">
          <a:xfrm>
            <a:off x="214313" y="238125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1571612"/>
            <a:ext cx="8501122" cy="4985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г. Новосибирск. 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IV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научно-практический семинар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 рамках некоммерческой образовательной программы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SEED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международной компании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Schlumberger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по теме: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«Экология»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(участники: Немчинов В.В.,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Гец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Т.Б., обучающиеся 8 класса)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г. Иркутск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V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научно-практический семинар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 рамках некоммерческой образовательной программы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SEED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международной компании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Schlumberger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по теме: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«Климат и вода»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(участники: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Заводовская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З.Д., Неганова А.Л., обучающиеся 7 и 9 классов).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г. Красноярск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VI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научно-практический семинар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 рамках некоммерческой образовательной программы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SEED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международной компании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Schlumberger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по теме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«Устойчивое развитие»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(участники: Чернухина Л.Ф.,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Заводовская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З.Д., обучающиеся 7 и 10 классов).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г. Тюмень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Научно-практический семинар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 рамках некоммерческой образовательной программы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SEED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международной компании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Schlumberger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 по теме: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«Робототехника как инструмент решения проблем экологии,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энергопроизводства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и энергосбережения»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участники: обучающиеся и учителя  школ города Тюмени – школа № 65, 91, 68, 40, п. Московский, гимназия № 12 и 49).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7158" y="428604"/>
            <a:ext cx="850112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Школа- постоянный участник международных семинаров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SEED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  <a:endParaRPr lang="ru-RU" sz="2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6072198" y="4143380"/>
            <a:ext cx="500066" cy="642942"/>
            <a:chOff x="6858016" y="2500306"/>
            <a:chExt cx="1143008" cy="178595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8" name="Равнобедренный треугольник 27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4348" y="1000108"/>
            <a:ext cx="7858180" cy="54784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Естественнонаучного отделения Городского научного общества учащихся  (ЕНОГНОУ)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857224" y="2395831"/>
            <a:ext cx="4786346" cy="3819251"/>
            <a:chOff x="2357422" y="2395831"/>
            <a:chExt cx="4786346" cy="3819251"/>
          </a:xfrm>
        </p:grpSpPr>
        <p:sp>
          <p:nvSpPr>
            <p:cNvPr id="3" name="TextBox 2"/>
            <p:cNvSpPr txBox="1"/>
            <p:nvPr/>
          </p:nvSpPr>
          <p:spPr>
            <a:xfrm>
              <a:off x="2357422" y="2395831"/>
              <a:ext cx="285752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ЕНОГНОУ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7620" y="4143380"/>
              <a:ext cx="328614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Физико-математическое направление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620" y="3148612"/>
              <a:ext cx="328614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Информационно-математическое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направление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7620" y="4857760"/>
              <a:ext cx="328614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Химико-биологическое направление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7620" y="5568751"/>
              <a:ext cx="328614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Географо-археологическое направление</a:t>
              </a:r>
            </a:p>
          </p:txBody>
        </p:sp>
        <p:cxnSp>
          <p:nvCxnSpPr>
            <p:cNvPr id="42" name="Соединительная линия уступом 41"/>
            <p:cNvCxnSpPr>
              <a:endCxn id="10" idx="1"/>
            </p:cNvCxnSpPr>
            <p:nvPr/>
          </p:nvCxnSpPr>
          <p:spPr>
            <a:xfrm>
              <a:off x="2714612" y="2857496"/>
              <a:ext cx="1143008" cy="752781"/>
            </a:xfrm>
            <a:prstGeom prst="bentConnector3">
              <a:avLst>
                <a:gd name="adj1" fmla="val 375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/>
            <p:cNvCxnSpPr/>
            <p:nvPr/>
          </p:nvCxnSpPr>
          <p:spPr>
            <a:xfrm rot="16200000" flipH="1">
              <a:off x="2695906" y="3304831"/>
              <a:ext cx="1609050" cy="71438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hape 47"/>
            <p:cNvCxnSpPr>
              <a:endCxn id="20" idx="1"/>
            </p:cNvCxnSpPr>
            <p:nvPr/>
          </p:nvCxnSpPr>
          <p:spPr>
            <a:xfrm rot="16200000" flipH="1">
              <a:off x="2338715" y="3662021"/>
              <a:ext cx="2323430" cy="71438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49"/>
            <p:cNvCxnSpPr>
              <a:endCxn id="21" idx="1"/>
            </p:cNvCxnSpPr>
            <p:nvPr/>
          </p:nvCxnSpPr>
          <p:spPr>
            <a:xfrm rot="16200000" flipH="1">
              <a:off x="1983220" y="4017516"/>
              <a:ext cx="3034421" cy="714380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2"/>
          <p:cNvGrpSpPr/>
          <p:nvPr/>
        </p:nvGrpSpPr>
        <p:grpSpPr>
          <a:xfrm>
            <a:off x="5715008" y="4143380"/>
            <a:ext cx="500066" cy="642942"/>
            <a:chOff x="6858016" y="2500306"/>
            <a:chExt cx="1143008" cy="1785950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5"/>
          <p:cNvGrpSpPr/>
          <p:nvPr/>
        </p:nvGrpSpPr>
        <p:grpSpPr>
          <a:xfrm>
            <a:off x="5715008" y="3286124"/>
            <a:ext cx="500066" cy="642942"/>
            <a:chOff x="6858016" y="2500306"/>
            <a:chExt cx="1143008" cy="1785950"/>
          </a:xfrm>
          <a:solidFill>
            <a:schemeClr val="bg1"/>
          </a:solidFill>
        </p:grpSpPr>
        <p:sp>
          <p:nvSpPr>
            <p:cNvPr id="17" name="Равнобедренный треугольник 16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8"/>
          <p:cNvGrpSpPr/>
          <p:nvPr/>
        </p:nvGrpSpPr>
        <p:grpSpPr>
          <a:xfrm>
            <a:off x="5715008" y="4857760"/>
            <a:ext cx="500066" cy="642942"/>
            <a:chOff x="6858016" y="2500306"/>
            <a:chExt cx="1143008" cy="1785950"/>
          </a:xfrm>
          <a:solidFill>
            <a:schemeClr val="bg1"/>
          </a:solidFill>
        </p:grpSpPr>
        <p:sp>
          <p:nvSpPr>
            <p:cNvPr id="22" name="Равнобедренный треугольник 21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5715008" y="5572140"/>
            <a:ext cx="500066" cy="642942"/>
            <a:chOff x="6858016" y="2500306"/>
            <a:chExt cx="1143008" cy="1785950"/>
          </a:xfrm>
          <a:solidFill>
            <a:schemeClr val="bg1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43702" y="414338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З.Д.Заводовская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Г.Н.Кривенко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9"/>
          <p:cNvSpPr>
            <a:spLocks noChangeArrowheads="1"/>
          </p:cNvSpPr>
          <p:nvPr/>
        </p:nvSpPr>
        <p:spPr bwMode="auto">
          <a:xfrm>
            <a:off x="142875" y="214313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</a:p>
        </p:txBody>
      </p:sp>
      <p:pic>
        <p:nvPicPr>
          <p:cNvPr id="21512" name="Рисунок 9" descr="DSC000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1833563" cy="137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2500306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решения таких проблем требуется уже  развитие мировой фундаментальной науки, поиск принципиально новых технических  решений. А для этого нужны уже специалисты экстра класса с высоким уровнем </a:t>
            </a:r>
            <a:r>
              <a:rPr lang="ru-RU" sz="28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креативного</a:t>
            </a:r>
            <a:r>
              <a:rPr lang="ru-RU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мышления, владеющих методами научного познания, обладающих развитым интеллектом и научным профессионализмом. Таких мало. Они все на перечет. Любое государство готово заплатить за них большие деньги. </a:t>
            </a:r>
          </a:p>
        </p:txBody>
      </p:sp>
      <p:pic>
        <p:nvPicPr>
          <p:cNvPr id="11" name="Picture 10" descr="C:\Users\User\Desktop\Папа\красивые обои_1\nasa_01.jpg"/>
          <p:cNvPicPr>
            <a:picLocks noChangeAspect="1" noChangeArrowheads="1"/>
          </p:cNvPicPr>
          <p:nvPr/>
        </p:nvPicPr>
        <p:blipFill>
          <a:blip r:embed="rId4" cstate="print">
            <a:lum bright="14000" contrast="30000"/>
          </a:blip>
          <a:srcRect/>
          <a:stretch>
            <a:fillRect/>
          </a:stretch>
        </p:blipFill>
        <p:spPr bwMode="auto">
          <a:xfrm>
            <a:off x="5572132" y="357166"/>
            <a:ext cx="3003550" cy="203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8" descr="C:\Users\User\Desktop\Папа\Фантастические сюжеты\39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2676525" cy="208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верх 6"/>
          <p:cNvSpPr/>
          <p:nvPr/>
        </p:nvSpPr>
        <p:spPr>
          <a:xfrm rot="10800000">
            <a:off x="5143504" y="2143114"/>
            <a:ext cx="928694" cy="85725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6041539">
            <a:off x="3443699" y="3012574"/>
            <a:ext cx="928694" cy="109048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4083916">
            <a:off x="3451504" y="4074244"/>
            <a:ext cx="928694" cy="113779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5536413" y="2464586"/>
            <a:ext cx="928694" cy="285752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81627" y="3406410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214685"/>
            <a:ext cx="22860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Сотрудник вуза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4286255"/>
            <a:ext cx="228601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Учитель-предметник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1500173"/>
            <a:ext cx="22860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ЕНОГНОУ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2066" y="3143247"/>
            <a:ext cx="1143008" cy="1785950"/>
            <a:chOff x="6858016" y="2500306"/>
            <a:chExt cx="1143008" cy="178595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28662" y="35716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исследовательской деятельности обучающихся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357166"/>
            <a:ext cx="8143932" cy="60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535785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Естественнонаучное отделение Городского НОУ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беспечение связи между вузами и школами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организация лекториев, практикумов, экскурсий, творческих семинаров для участников НОУ по ведущим научным проблемам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помощь учителям школ в организации выявления мотивированных и одаренных 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помощь учителям школ в оформлении творческих работ обучающихся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помощь школьникам в части подготовки докладов, научных презентаций и выступлений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решение информационных, материальных и финансовых вопросов</a:t>
            </a:r>
            <a:endParaRPr 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571744"/>
            <a:ext cx="53578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Вузы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консультативная помощь в части организации в школах мониторинга по выявлению мотивированных и одаренных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выбор исследовательских тем, представляющих научный интерес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одбор педагогов- научных </a:t>
            </a:r>
            <a:r>
              <a:rPr lang="ru-RU" sz="1200" b="1" u="sng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соруководителей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творческих проектов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научное сопровождение  творческих проектов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участие на защите творческих проектов обучающихся на НПК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проведение лекториев, практикумов, экскурсий, творческих семинаров для участников НОУ по ведущим научным проблемам</a:t>
            </a:r>
            <a:endParaRPr 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714884"/>
            <a:ext cx="53578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Школы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выявление мотивированных и одаренных 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организация взаимодействия обучающихся с  ЕНОГНОУ и  ВУЗами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помощь обучающимся в части  научного сопровождения (</a:t>
            </a:r>
            <a:r>
              <a:rPr lang="ru-RU" sz="1200" b="1" u="sng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соруководителя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и оформления творческих работ обучающихся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помощь обучающимся в части подготовки докладов, научных презентаций и выступлений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участие на защите творческих проектов обучающихся на НПК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участие в организации лекториев, практикумов, экскурсий, творческих семинаров для участников НОУ по ведущим научным проблемам</a:t>
            </a:r>
            <a:endParaRPr 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5536413" y="3107529"/>
            <a:ext cx="928694" cy="7143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7887844">
            <a:off x="5752404" y="1900560"/>
            <a:ext cx="928694" cy="109048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913868">
            <a:off x="5770144" y="3899117"/>
            <a:ext cx="928694" cy="113779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500826" y="2500306"/>
            <a:ext cx="1143008" cy="1785950"/>
            <a:chOff x="6858016" y="2500306"/>
            <a:chExt cx="1143008" cy="178595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10800000">
              <a:off x="6858016" y="3143248"/>
              <a:ext cx="1143008" cy="11430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072330" y="2500306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верх 11"/>
          <p:cNvSpPr/>
          <p:nvPr/>
        </p:nvSpPr>
        <p:spPr>
          <a:xfrm rot="5400000">
            <a:off x="7608115" y="3107529"/>
            <a:ext cx="928694" cy="71438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572265" y="3233886"/>
            <a:ext cx="43577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Полномочия участников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2571744"/>
            <a:ext cx="850112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Гости школы- представители развивающихся компаний, писатели, ученые, изобретатели, почетные граждане  города Тюмени и других городов России.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18</a:t>
            </a:r>
          </a:p>
        </p:txBody>
      </p:sp>
      <p:pic>
        <p:nvPicPr>
          <p:cNvPr id="10" name="Рисунок 9" descr="DSC05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63" y="4286250"/>
            <a:ext cx="2476500" cy="1857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DSC06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4286250"/>
            <a:ext cx="2476500" cy="1857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P1060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5" y="500063"/>
            <a:ext cx="2476500" cy="1857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P1040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25" y="482600"/>
            <a:ext cx="2500313" cy="18748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DSC096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50" y="285750"/>
            <a:ext cx="2786063" cy="21431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 descr="DSC092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4286250"/>
            <a:ext cx="2476500" cy="1857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2428868"/>
            <a:ext cx="8501122" cy="4216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Изобретатель - профессия будущего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6-7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кл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Руководитель: директор ООО НПЦ, изобретатель Павликов В.А.</a:t>
            </a:r>
          </a:p>
          <a:p>
            <a:pPr algn="just" eaLnBrk="0" hangingPunct="0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Трехмерное моделирование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4,5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кл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Руководитель:  библиотекарь МАОУ СОШ №25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Копотилова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О.А.</a:t>
            </a:r>
          </a:p>
          <a:p>
            <a:pPr algn="just" eaLnBrk="0" hangingPunct="0">
              <a:buFontTx/>
              <a:buChar char="•"/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Информатика и робототехника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6,7,8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кл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Руководитель: преподаватель ТГНГУ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Яйлеткан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А.А., кандидат  технических наук, доцент кафедры  «Информационные системы и технологии».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</a:p>
          <a:p>
            <a:pPr algn="just" eaLnBrk="0" hangingPunct="0"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Судомоделирование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 7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кл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.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Руководитель: Гаврилов Л.В., учитель технологии.</a:t>
            </a:r>
            <a:endParaRPr lang="ru-RU" sz="2000" dirty="0">
              <a:latin typeface="Arial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19</a:t>
            </a:r>
          </a:p>
        </p:txBody>
      </p:sp>
      <p:pic>
        <p:nvPicPr>
          <p:cNvPr id="7" name="Рисунок 6" descr="DSC0926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57188" y="285750"/>
            <a:ext cx="2428875" cy="18208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28926" y="357166"/>
            <a:ext cx="592935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В школе на постоянной основе действуют кружки технической направленности.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9"/>
          <p:cNvSpPr>
            <a:spLocks noChangeArrowheads="1"/>
          </p:cNvSpPr>
          <p:nvPr/>
        </p:nvSpPr>
        <p:spPr bwMode="auto">
          <a:xfrm>
            <a:off x="142875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85720" y="2643182"/>
            <a:ext cx="8501122" cy="4214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1.Вводное занятие. Лектор Немчинов Виктор Васильевич, директор школы, №25.  Почетный работник общего образования РФ. 11.09.2010.</a:t>
            </a:r>
          </a:p>
          <a:p>
            <a:pPr algn="just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2.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«Будущее в произведениях искусства»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Немчинов Виктор Васильевич, директор школы №25.  25.09.2009.</a:t>
            </a:r>
          </a:p>
          <a:p>
            <a:pPr algn="just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3. Тема 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Коллайдер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  Лектор: профессор ТГУ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Аринштейн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Эдуард Абрамович, доктор физико-математических наук, профессор.  23.10.2009.</a:t>
            </a:r>
          </a:p>
          <a:p>
            <a:pPr algn="just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Тема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«Энергетика сегодня и завтра»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 Лектор: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Логачев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Виктор Григорьевич, доктор технических наук, профессор  ТНГУ . 15.01.2010. </a:t>
            </a:r>
          </a:p>
          <a:p>
            <a:pPr marL="342900" indent="-342900" algn="just">
              <a:buFontTx/>
              <a:buAutoNum type="arabicPeriod" startAt="4"/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«Изобретатель- человек будущего»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, лектор Павликов  Вячеслав Анатольевич.,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директор ООО НПЦ .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22.01.2010.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</a:p>
        </p:txBody>
      </p:sp>
      <p:pic>
        <p:nvPicPr>
          <p:cNvPr id="23557" name="Рисунок 6" descr="SN154197.JPG"/>
          <p:cNvPicPr>
            <a:picLocks noChangeAspect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85750" y="142875"/>
            <a:ext cx="1643063" cy="12319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58" name="Рисунок 7" descr="SN154196.JPG"/>
          <p:cNvPicPr>
            <a:picLocks noChangeAspect="1"/>
          </p:cNvPicPr>
          <p:nvPr/>
        </p:nvPicPr>
        <p:blipFill>
          <a:blip r:embed="rId4" cstate="print">
            <a:lum contrast="14000"/>
          </a:blip>
          <a:srcRect/>
          <a:stretch>
            <a:fillRect/>
          </a:stretch>
        </p:blipFill>
        <p:spPr bwMode="auto">
          <a:xfrm>
            <a:off x="7096125" y="142875"/>
            <a:ext cx="1619250" cy="12144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59" name="Рисунок 8" descr="DSC06451.JPG"/>
          <p:cNvPicPr>
            <a:picLocks noChangeAspect="1"/>
          </p:cNvPicPr>
          <p:nvPr/>
        </p:nvPicPr>
        <p:blipFill>
          <a:blip r:embed="rId5" cstate="print">
            <a:lum contrast="14000"/>
          </a:blip>
          <a:srcRect/>
          <a:stretch>
            <a:fillRect/>
          </a:stretch>
        </p:blipFill>
        <p:spPr bwMode="auto">
          <a:xfrm>
            <a:off x="2071688" y="160338"/>
            <a:ext cx="1571625" cy="11795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60" name="Рисунок 11" descr="DSC09327.JPG"/>
          <p:cNvPicPr>
            <a:picLocks noChangeAspect="1"/>
          </p:cNvPicPr>
          <p:nvPr/>
        </p:nvPicPr>
        <p:blipFill>
          <a:blip r:embed="rId6" cstate="print">
            <a:lum contrast="14000"/>
          </a:blip>
          <a:srcRect/>
          <a:stretch>
            <a:fillRect/>
          </a:stretch>
        </p:blipFill>
        <p:spPr bwMode="auto">
          <a:xfrm>
            <a:off x="3738563" y="142875"/>
            <a:ext cx="1619250" cy="12144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61" name="Рисунок 12" descr="DSC09220.JPG"/>
          <p:cNvPicPr>
            <a:picLocks noChangeAspect="1"/>
          </p:cNvPicPr>
          <p:nvPr/>
        </p:nvPicPr>
        <p:blipFill>
          <a:blip r:embed="rId7" cstate="print">
            <a:lum contrast="14000"/>
          </a:blip>
          <a:srcRect/>
          <a:stretch>
            <a:fillRect/>
          </a:stretch>
        </p:blipFill>
        <p:spPr bwMode="auto">
          <a:xfrm>
            <a:off x="5429250" y="142875"/>
            <a:ext cx="1595438" cy="11969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20" y="1648414"/>
            <a:ext cx="850112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 школе для обучающихся действует  Академический клуб, на котором рассматриваются актуальные проблемы современности.</a:t>
            </a:r>
            <a:endParaRPr lang="ru-RU" sz="3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9"/>
          <p:cNvSpPr>
            <a:spLocks noChangeArrowheads="1"/>
          </p:cNvSpPr>
          <p:nvPr/>
        </p:nvSpPr>
        <p:spPr bwMode="auto">
          <a:xfrm>
            <a:off x="142875" y="0"/>
            <a:ext cx="8763000" cy="6691313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85720" y="2333709"/>
            <a:ext cx="842968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6. 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Открытое заседание академического клуба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 рамках Дня открытых дверей. К 75-летию школы. 23.01.2010 года. Были приглашены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обучающиеся 4-10 классов, кандидаты наук, академики, профессора ВУЗов и др. крупных компаний; представители ГИМЦ,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пресса.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7.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«Вселенский взрыв. Образование планет и планетарная физика».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Лектор: Папин Ю.С.,  доктор геолого-минералогических наук, профессор кафедры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«Геология и петрография»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ТГНГУ.  29.01.2010.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8. Тема: 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«Образование в России и за рубежом. История образования нефти и газа»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Нестеров Иван Иванович,  доктор геол.- минералогических наук, профессор ТГНГУ , член-корреспондент РАН, заслуженный нефтяник и геолог. 5.02.20010 г.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9.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«Тайны воды»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Матусевич В.М., доктор геол.- минерал. наук ТГНГУ, профессор, заслуженный деятель РФ. 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10.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«Особенности добычи нефти и газа в Тюменской области»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Усенко Таисия Петровна, доцент кафедры Промысловой геологии ТНГУ.  26.02.2010 года.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</a:p>
        </p:txBody>
      </p:sp>
      <p:pic>
        <p:nvPicPr>
          <p:cNvPr id="24581" name="Рисунок 7" descr="DSC091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71438"/>
            <a:ext cx="1714500" cy="12858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2" name="Рисунок 8" descr="DSC093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1620838" cy="12144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3" name="Рисунок 9" descr="DSC000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2875"/>
            <a:ext cx="1643063" cy="12319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4" name="Рисунок 10" descr="DSC0015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142875"/>
            <a:ext cx="1643062" cy="12319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5720" y="1501161"/>
            <a:ext cx="842968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В </a:t>
            </a:r>
            <a:r>
              <a:rPr lang="ru-RU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академическом клубе  школьники знакомятся с современными исследованиями. 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9"/>
          <p:cNvSpPr>
            <a:spLocks noChangeArrowheads="1"/>
          </p:cNvSpPr>
          <p:nvPr/>
        </p:nvSpPr>
        <p:spPr bwMode="auto">
          <a:xfrm>
            <a:off x="142875" y="142875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14282" y="2000240"/>
            <a:ext cx="8643998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11.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«Информатизация».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Лектор: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Яйлеткан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 А.А. , кандидат технических наук, доцент кафедры «Информационные системы и технологии». ТГНГУ. 26.02..2010.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12.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«Геофизические поля Земли»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Дмитриев А.Н.,  доктор геолого-минералогических наук, профессор кафедры «Разведочная геофизика» ТГНГУ.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13.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«Криогенные ресурсы России»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, лектор Самсонова В.В., кандидат географических наук, доцент кафедры  «Криология Земли» ТГНГУ. 19.03.2010.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14.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«Земельный кадастр»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 Попов А.М., кандидат технических наук,  заведующий кафедрой «Кадастр 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геоинформационные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системы» .ТГНГУ.  2.04.2010.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15.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«Роль нефти и газа в жизни человека»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Рыльков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 А.В., кандидат геолого-минералогических наук, профессор кафедры «Геология нефти и газа» ТГНГУ.  9.04.2010.</a:t>
            </a:r>
          </a:p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16. Тема: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«Роль геофизики в открытии месторождений нефти и газа в Западной Сибири»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. Лектор: Зосимов Федор Николаевич, кандидат геолого-минералогических наук ТГНГУ. 23.04.2010.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</a:p>
        </p:txBody>
      </p:sp>
      <p:pic>
        <p:nvPicPr>
          <p:cNvPr id="25605" name="Рисунок 7" descr="DSC06433.JPG"/>
          <p:cNvPicPr>
            <a:picLocks noChangeAspect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214313" y="214313"/>
            <a:ext cx="1643062" cy="12319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6" name="Рисунок 8" descr="DSC06425.JPG"/>
          <p:cNvPicPr>
            <a:picLocks noChangeAspect="1"/>
          </p:cNvPicPr>
          <p:nvPr/>
        </p:nvPicPr>
        <p:blipFill>
          <a:blip r:embed="rId4" cstate="print">
            <a:lum contrast="16000"/>
          </a:blip>
          <a:srcRect/>
          <a:stretch>
            <a:fillRect/>
          </a:stretch>
        </p:blipFill>
        <p:spPr bwMode="auto">
          <a:xfrm>
            <a:off x="2000250" y="231775"/>
            <a:ext cx="1571625" cy="11795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7" name="Рисунок 9" descr="SN153997.JPG"/>
          <p:cNvPicPr>
            <a:picLocks noChangeAspect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3762375" y="214313"/>
            <a:ext cx="1571625" cy="12144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8" name="Рисунок 10" descr="SN153994.JPG"/>
          <p:cNvPicPr>
            <a:picLocks noChangeAspect="1"/>
          </p:cNvPicPr>
          <p:nvPr/>
        </p:nvPicPr>
        <p:blipFill>
          <a:blip r:embed="rId6" cstate="print">
            <a:lum contrast="16000"/>
          </a:blip>
          <a:srcRect/>
          <a:stretch>
            <a:fillRect/>
          </a:stretch>
        </p:blipFill>
        <p:spPr bwMode="auto">
          <a:xfrm>
            <a:off x="5524500" y="214313"/>
            <a:ext cx="1619250" cy="12144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9" name="Рисунок 11" descr="DSC09288.JPG"/>
          <p:cNvPicPr>
            <a:picLocks noChangeAspect="1"/>
          </p:cNvPicPr>
          <p:nvPr/>
        </p:nvPicPr>
        <p:blipFill>
          <a:blip r:embed="rId7" cstate="print">
            <a:lum contrast="16000"/>
          </a:blip>
          <a:srcRect/>
          <a:stretch>
            <a:fillRect/>
          </a:stretch>
        </p:blipFill>
        <p:spPr bwMode="auto">
          <a:xfrm>
            <a:off x="7262813" y="214313"/>
            <a:ext cx="1595437" cy="11969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1500174"/>
            <a:ext cx="86439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 школе на постоянной основе действует Академический клуб.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6858000" y="3571875"/>
            <a:ext cx="2000250" cy="153193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429250" y="4572000"/>
            <a:ext cx="2200275" cy="1643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055688"/>
            <a:ext cx="8643937" cy="1087437"/>
          </a:xfrm>
          <a:solidFill>
            <a:srgbClr val="0066FF">
              <a:alpha val="64000"/>
            </a:srgb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В рамках НПК в 2010 году проводились выставки творческих (конструкторских) работ и рисунков учащихся. 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Всего было представлено 89 работ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/>
          <a:stretch>
            <a:fillRect/>
          </a:stretch>
        </p:blipFill>
        <p:spPr bwMode="auto">
          <a:xfrm>
            <a:off x="212725" y="3687763"/>
            <a:ext cx="1644650" cy="12414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702" name="Picture 2" descr="O:\конференция2010\P1060585.JPG"/>
          <p:cNvPicPr>
            <a:picLocks noChangeAspect="1" noChangeArrowheads="1"/>
          </p:cNvPicPr>
          <p:nvPr/>
        </p:nvPicPr>
        <p:blipFill>
          <a:blip r:embed="rId5" cstate="print">
            <a:lum contrast="14000"/>
          </a:blip>
          <a:srcRect/>
          <a:stretch>
            <a:fillRect/>
          </a:stretch>
        </p:blipFill>
        <p:spPr bwMode="auto">
          <a:xfrm>
            <a:off x="928688" y="4429125"/>
            <a:ext cx="2381250" cy="178593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9703" name="Содержимое 3" descr="DSC07670.JPG"/>
          <p:cNvPicPr>
            <a:picLocks noChangeAspect="1"/>
          </p:cNvPicPr>
          <p:nvPr/>
        </p:nvPicPr>
        <p:blipFill>
          <a:blip r:embed="rId6" cstate="print">
            <a:lum contrast="14000"/>
          </a:blip>
          <a:srcRect/>
          <a:stretch>
            <a:fillRect/>
          </a:stretch>
        </p:blipFill>
        <p:spPr bwMode="auto">
          <a:xfrm>
            <a:off x="3000375" y="4857750"/>
            <a:ext cx="2643188" cy="18573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4282" y="142852"/>
            <a:ext cx="864399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Особое внимание школа уделяет привлечению к творчеству обучающихся начальной школы и среднего звена.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25" y="2214563"/>
            <a:ext cx="3286125" cy="1285875"/>
          </a:xfrm>
          <a:solidFill>
            <a:srgbClr val="FFFF99"/>
          </a:solidFill>
          <a:ln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звено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(классы 5абв,6абв,7б,8ав)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работы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286000"/>
            <a:ext cx="3643312" cy="1285875"/>
          </a:xfrm>
          <a:solidFill>
            <a:srgbClr val="FFFF99"/>
          </a:solidFill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Начальная школа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(Классы1аб,2абвг,3абв,4абв)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работ</a:t>
            </a:r>
          </a:p>
        </p:txBody>
      </p:sp>
      <p:pic>
        <p:nvPicPr>
          <p:cNvPr id="29708" name="Picture 2" descr="O:\конференция2010\P1060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5825" y="3143250"/>
            <a:ext cx="1860550" cy="139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9"/>
          <p:cNvSpPr>
            <a:spLocks noChangeArrowheads="1"/>
          </p:cNvSpPr>
          <p:nvPr/>
        </p:nvSpPr>
        <p:spPr bwMode="auto">
          <a:xfrm>
            <a:off x="142875" y="142875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4282" y="0"/>
            <a:ext cx="8643998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Результат системы работы коллектива школы с одаренными детьми состоит в участии и победах обучающихся в олимпиадах, научно-практических конференциях, смотрах и конкурсах городского, регионального, российского и международного уровня.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1871663" cy="2643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572000"/>
            <a:ext cx="1357313" cy="19843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785938"/>
            <a:ext cx="2143125" cy="14414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785938"/>
            <a:ext cx="1285875" cy="184626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9100" y="3429000"/>
            <a:ext cx="2089150" cy="3032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25" y="1714500"/>
            <a:ext cx="2714625" cy="15748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8" y="3071813"/>
            <a:ext cx="2132012" cy="2714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75" y="3357563"/>
            <a:ext cx="2171700" cy="300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2428875"/>
            <a:ext cx="2557462" cy="3613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4" name="Рисунок 7" descr="DSC06433.JPG"/>
          <p:cNvPicPr>
            <a:picLocks noChangeAspect="1"/>
          </p:cNvPicPr>
          <p:nvPr/>
        </p:nvPicPr>
        <p:blipFill>
          <a:blip r:embed="rId12" cstate="print">
            <a:lum bright="6000" contrast="16000"/>
          </a:blip>
          <a:srcRect/>
          <a:stretch>
            <a:fillRect/>
          </a:stretch>
        </p:blipFill>
        <p:spPr bwMode="auto">
          <a:xfrm>
            <a:off x="142875" y="1285875"/>
            <a:ext cx="1071563" cy="803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35" name="Picture 2" descr="E:\Мама\Шаг в будующее -Москва-2009\DISC\DCIM\101MSDCF\DSC0205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0" y="5286375"/>
            <a:ext cx="1741488" cy="1214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36" name="Рисунок 21" descr="DSC0009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38" y="2571750"/>
            <a:ext cx="1428750" cy="10715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37" name="Рисунок 23" descr="DSC00795.JPG"/>
          <p:cNvPicPr>
            <a:picLocks noChangeAspect="1"/>
          </p:cNvPicPr>
          <p:nvPr/>
        </p:nvPicPr>
        <p:blipFill>
          <a:blip r:embed="rId15" cstate="print">
            <a:lum contrast="10000"/>
          </a:blip>
          <a:srcRect/>
          <a:stretch>
            <a:fillRect/>
          </a:stretch>
        </p:blipFill>
        <p:spPr bwMode="auto">
          <a:xfrm>
            <a:off x="3000375" y="5286375"/>
            <a:ext cx="1619250" cy="1214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8596" y="1740180"/>
            <a:ext cx="8358246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sz="20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(2007г)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Г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рант  Благотворительного фонда г.Тюмени «НИККА»: 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«Конкурс проектов по развитию у обучающихся навыков исследовательской и изобретательской деятельности»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(2007г)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Грант международной компании «</a:t>
            </a:r>
            <a:r>
              <a:rPr lang="ru-RU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Шлюмберже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по предоставлению доступа к сети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Interne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t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,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25 школа стала в России 14 участником международного образовательного проекта SEED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(2007г)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25 школа- городская экспериментальная площадка и инновационная  </a:t>
            </a:r>
            <a:r>
              <a:rPr lang="ru-RU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УрО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 РАО</a:t>
            </a:r>
            <a:endParaRPr lang="ru-RU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(2008г)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Грант  областного семинара лидеров детских общественных организаций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: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«Социальное проектирование»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;  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(2008г)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педагогический коллектив выиграл миллион рублей во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Всероссийском конкурсе общеобразовательных учреждений, внедряющих инновационные программы 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(2009г)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школа вошла в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Национальный Реестр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«Ведущие образовательные  учреждения России»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(2010г)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школа стала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площадкой для проведения городских и  региональных семинаров 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SEED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по методике «</a:t>
            </a:r>
            <a:r>
              <a:rPr lang="ru-RU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Учусь делая»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214290"/>
            <a:ext cx="8358246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Cyr" pitchFamily="18" charset="-52"/>
                <a:ea typeface="Calibri" pitchFamily="34" charset="0"/>
                <a:cs typeface="Arial" pitchFamily="34" charset="0"/>
              </a:rPr>
              <a:t>	</a:t>
            </a:r>
            <a:r>
              <a:rPr lang="ru-RU" sz="2000" dirty="0">
                <a:solidFill>
                  <a:srgbClr val="0000FF"/>
                </a:solidFill>
                <a:latin typeface="Times New Roman Cyr" pitchFamily="18" charset="-52"/>
                <a:ea typeface="Calibri" pitchFamily="34" charset="0"/>
                <a:cs typeface="Arial" pitchFamily="34" charset="0"/>
              </a:rPr>
              <a:t>Коллектив школы  принимает  активное  участие  в  инновационных преобразованиях  системы образования  города Тюмени ,  Тюменской  области,  России,  а  также   является  победителем  многих  грантов.</a:t>
            </a:r>
            <a:endParaRPr lang="ru-RU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228600">
                  <a:srgbClr val="FFFFCC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Cyr" pitchFamily="18" charset="-52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2000240"/>
            <a:ext cx="8501122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Подготовка высококлассного специалиста- исследователя, инженера, изобретателя, ученого- обходится очень дорого. Всякое государство, работающее на перспективу, на усиление своей мощи, тратит колоссальные средства из своего бюджета. Иногда эти расходы составляют 1/5 валового национального продукта.  Известен исторический факт. Германия после Второй мировой войны лежала в руинах. Однако, половину субсидий, переданных ей на восстановление западными державами она потратила на образование.  </a:t>
            </a:r>
            <a:endParaRPr lang="ru-RU" sz="20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10</a:t>
            </a:r>
          </a:p>
        </p:txBody>
      </p:sp>
      <p:pic>
        <p:nvPicPr>
          <p:cNvPr id="14341" name="Рисунок 6" descr="DSC079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072063"/>
            <a:ext cx="1952625" cy="1463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2" name="Рисунок 7" descr="DSC006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5072063"/>
            <a:ext cx="1952625" cy="14652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3" name="Рисунок 8" descr="DSC006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72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4" name="Рисунок 9" descr="DSC0074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5054600"/>
            <a:ext cx="2024062" cy="1517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5" name="Рисунок 11" descr="DSC013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500063"/>
            <a:ext cx="1928812" cy="14462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6" name="Рисунок 12" descr="DSC0127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500063"/>
            <a:ext cx="1928812" cy="14462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7" name="Рисунок 21" descr="DSC0122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00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8" name="Рисунок 22" descr="DSC01217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500063"/>
            <a:ext cx="2000250" cy="15001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00B0F0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71472" y="2357430"/>
            <a:ext cx="792958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Благодарю </a:t>
            </a:r>
            <a:r>
              <a:rPr lang="ru-RU" sz="5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за </a:t>
            </a:r>
            <a:r>
              <a:rPr lang="ru-RU" sz="5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</a:rPr>
              <a:t>внимание.</a:t>
            </a:r>
          </a:p>
        </p:txBody>
      </p:sp>
      <p:pic>
        <p:nvPicPr>
          <p:cNvPr id="4101" name="Рисунок 4" descr="DSC05670.JPG"/>
          <p:cNvPicPr>
            <a:picLocks noChangeAspect="1"/>
          </p:cNvPicPr>
          <p:nvPr/>
        </p:nvPicPr>
        <p:blipFill>
          <a:blip r:embed="rId4" cstate="print">
            <a:lum contrast="4000"/>
          </a:blip>
          <a:srcRect/>
          <a:stretch>
            <a:fillRect/>
          </a:stretch>
        </p:blipFill>
        <p:spPr bwMode="auto">
          <a:xfrm>
            <a:off x="357188" y="4535488"/>
            <a:ext cx="2571750" cy="1928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2" name="Рисунок 5" descr="DSC05671.JPG"/>
          <p:cNvPicPr>
            <a:picLocks noChangeAspect="1"/>
          </p:cNvPicPr>
          <p:nvPr/>
        </p:nvPicPr>
        <p:blipFill>
          <a:blip r:embed="rId5" cstate="print">
            <a:lum contrast="4000"/>
          </a:blip>
          <a:srcRect/>
          <a:stretch>
            <a:fillRect/>
          </a:stretch>
        </p:blipFill>
        <p:spPr bwMode="auto">
          <a:xfrm>
            <a:off x="6143625" y="4500563"/>
            <a:ext cx="2571750" cy="1928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29</a:t>
            </a:r>
          </a:p>
        </p:txBody>
      </p:sp>
      <p:pic>
        <p:nvPicPr>
          <p:cNvPr id="4104" name="Рисунок 8" descr="DSC00093.JPG"/>
          <p:cNvPicPr>
            <a:picLocks noChangeAspect="1"/>
          </p:cNvPicPr>
          <p:nvPr/>
        </p:nvPicPr>
        <p:blipFill>
          <a:blip r:embed="rId6" cstate="print">
            <a:lum contrast="28000"/>
          </a:blip>
          <a:srcRect/>
          <a:stretch>
            <a:fillRect/>
          </a:stretch>
        </p:blipFill>
        <p:spPr bwMode="auto">
          <a:xfrm>
            <a:off x="3143250" y="4500563"/>
            <a:ext cx="2714625" cy="1928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5" name="Рисунок 9" descr="DSC0925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357188"/>
            <a:ext cx="2786062" cy="180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6" name="Рисунок 10" descr="Школа_25_Флаг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428625"/>
            <a:ext cx="2428875" cy="168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06763" y="285750"/>
          <a:ext cx="2122487" cy="1857375"/>
        </p:xfrm>
        <a:graphic>
          <a:graphicData uri="http://schemas.openxmlformats.org/presentationml/2006/ole">
            <p:oleObj spid="_x0000_s20482" name="Image" r:id="rId9" imgW="10095238" imgH="8838095" progId="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9"/>
          <p:cNvSpPr>
            <a:spLocks noChangeArrowheads="1"/>
          </p:cNvSpPr>
          <p:nvPr/>
        </p:nvSpPr>
        <p:spPr bwMode="auto">
          <a:xfrm>
            <a:off x="228600" y="166688"/>
            <a:ext cx="8763000" cy="6477000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29652" y="6500834"/>
            <a:ext cx="5000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5</a:t>
            </a:r>
          </a:p>
        </p:txBody>
      </p:sp>
      <p:pic>
        <p:nvPicPr>
          <p:cNvPr id="9220" name="Рисунок 5" descr="1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42852"/>
            <a:ext cx="2571750" cy="19288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1" name="Рисунок 6" descr="Поехали_Поделки детей начальной школ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42852"/>
            <a:ext cx="1428750" cy="1905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2" name="Рисунок 7" descr="DSC047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142852"/>
            <a:ext cx="2547937" cy="19113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58" y="1928802"/>
            <a:ext cx="850112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	</a:t>
            </a:r>
            <a:r>
              <a:rPr lang="ru-RU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Cyr" pitchFamily="18" charset="-52"/>
                <a:ea typeface="Calibri" pitchFamily="34" charset="0"/>
              </a:rPr>
              <a:t>Россия имеет мощные и уникальные природные ресурсы, огромные границы и крайне малое для таких просторов население. Основные наши соседи- государства, у которых истощенные природные ресурсы и высокая плотность населения. Нетрудно понять, что для своей защиты и благополучного развития Россия должна сделать ставку на новые технологии, на достижение более высокого уровня развития фундаментальной и прикладной науки, на повышение инженерно-технического потенциала, и, конечно, на подготовку специалистов, готовых грамотно и полноценно поддерживать эти сферы деятельности.</a:t>
            </a:r>
            <a:endParaRPr lang="ru-RU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Cyr" pitchFamily="18" charset="-52"/>
              <a:ea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312912"/>
            <a:ext cx="828092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Одаренность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«качественно-своеобразное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способностей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 которого зависит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достижения большего успеха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выполнении той или 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деятельности».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определённые или выдающиеся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(одаренности), которые открываются с приобретением опыта, формируя навык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нормальный человек обладает задатками каких-либо талантов от рождения, а степень их развития полностью обуславливается 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воспитанием 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Гениальность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высший уровень интеллектуального или творческого функционирования личности, который реально проявляется в выдающихся научных открытиях или философских концепциях, технических или технологических изобретениях, социальных преобразованиях, создании художественных произведений, имеющих отдалённые последствия во многих областях культуры, при этом в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отличие от большинства талантливых индивидуумов, гений создаёт качественно новые творения, достигает революционных интеллектуальных результатов и, как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правило, подразумевает собой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высокую скорость работы и продуктивность в какой-либо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85720" y="-24"/>
            <a:ext cx="8572560" cy="67710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одаренностей детей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Художественная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свою очередь делятся на одаренность в области актерского мастерства, литературы, музыки, искусства, скульптуры, технике и основывается на эмоциональной сфере.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Творческая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нестандартном видении мира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внешаблонного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мышления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4 признака творческой одаренности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оригинальность идей и продуктов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необычное и нестандартное решение любых проблем.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находить идеи в новых и сложных ситуациях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нестандартное видение предмета, использование его функций в какой-то новой ситуации.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образная гибкость мышления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способность изменить форму объекта так, чтобы увидеть новые его возможности.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семантическая или словесная гибкость мышления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детском возрасте в форме повышенной чувствительности к речи. Ребенок относится к новым формам слова и высказываний как к живым объектам.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42876" y="-36171"/>
            <a:ext cx="8929718" cy="68941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одаренностей детей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(лидерская)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исключительная способность выстраивать долговременные, конструктивные взаимоотношения с другими людьми.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Интеллектуальная и академическая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анализировать, мыслить, сопоставлять факты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Ребенок с данными способностями может показывать чрезвычайные способности к обучению.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Двигательная (психомоторная)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исключительно спортивные способности.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Духовная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связана с моральными качествами, альтруизмом.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 одаренность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том, что люди, которые с большим успехом пользуются интеллектом в повседневной жизни, не обязательно на работе доминируют в решении проблем, где задействовано абстрактное мышление, и академические способности не всегда указывают на интеллект.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42876" y="-36171"/>
            <a:ext cx="8929718" cy="6524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одаренностей детей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Творческая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одаренность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нестандартном видении мира и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внешаблонного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мышления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4 признака творческой одаренности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32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оригинальность идей и продуктов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необычное и нестандартное решение любых проблем.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находить идеи в новых и сложных ситуациях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нестандартное видение предмета, использование его функций в какой-то новой ситуации.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образная гибкость мышления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способность изменить форму объекта так, чтобы увидеть новые его возможности.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семантическая или словесная гибкость мышления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детском возрасте в форме повышенной чувствительности к речи. Ребенок относится к новым формам слова и высказываний как к живым объектам.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Интеллектуальная и академическая одаренность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анализировать, мыслить, сопоставлять факты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Ребенок с данными способностями может показывать чрезвычайные способности к обучению.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 одаренность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проявляется в том, что люди, которые с большим успехом пользуются интеллектом в повседневной жизни, не обязательно на работе доминируют в решении проблем, где задействовано абстрактное мышление, и академические способности не всегда указывают на интеллект.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B3E-71A6-46E4-81FE-67898FF419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1703</Words>
  <Application>Microsoft Office PowerPoint</Application>
  <PresentationFormat>Экран (4:3)</PresentationFormat>
  <Paragraphs>310</Paragraphs>
  <Slides>40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В рамках НПК в 2010 году проводились выставки творческих (конструкторских) работ и рисунков учащихся.  Всего было представлено 89 работ: 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Первый</dc:creator>
  <cp:lastModifiedBy>hp38</cp:lastModifiedBy>
  <cp:revision>55</cp:revision>
  <dcterms:created xsi:type="dcterms:W3CDTF">2015-09-11T18:46:20Z</dcterms:created>
  <dcterms:modified xsi:type="dcterms:W3CDTF">2015-09-12T04:11:59Z</dcterms:modified>
</cp:coreProperties>
</file>