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94" r:id="rId4"/>
    <p:sldId id="289" r:id="rId5"/>
    <p:sldId id="290" r:id="rId6"/>
    <p:sldId id="291" r:id="rId7"/>
    <p:sldId id="292" r:id="rId8"/>
    <p:sldId id="285" r:id="rId9"/>
    <p:sldId id="286" r:id="rId10"/>
    <p:sldId id="257" r:id="rId11"/>
    <p:sldId id="258" r:id="rId12"/>
    <p:sldId id="293" r:id="rId13"/>
    <p:sldId id="295" r:id="rId14"/>
    <p:sldId id="296" r:id="rId15"/>
    <p:sldId id="260" r:id="rId16"/>
    <p:sldId id="261" r:id="rId17"/>
    <p:sldId id="262" r:id="rId18"/>
    <p:sldId id="263" r:id="rId19"/>
    <p:sldId id="264" r:id="rId20"/>
    <p:sldId id="29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630" autoAdjust="0"/>
  </p:normalViewPr>
  <p:slideViewPr>
    <p:cSldViewPr snapToGrid="0">
      <p:cViewPr varScale="1">
        <p:scale>
          <a:sx n="63" d="100"/>
          <a:sy n="63" d="100"/>
        </p:scale>
        <p:origin x="81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20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10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266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18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871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3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3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21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337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402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27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18D0E-7DBE-44DA-83F4-BAD70B883D6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17310-B3FE-47E8-997A-DBA62B8B27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540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+mn-lt"/>
              </a:rPr>
              <a:t>Ключевые идеи 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и направления</a:t>
            </a:r>
            <a:endParaRPr lang="ru-RU" b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99" y="4004108"/>
            <a:ext cx="7384983" cy="1253691"/>
          </a:xfrm>
        </p:spPr>
        <p:txBody>
          <a:bodyPr/>
          <a:lstStyle/>
          <a:p>
            <a:pPr algn="r"/>
            <a:r>
              <a:rPr lang="ru-RU" b="1" i="1" dirty="0" smtClean="0">
                <a:solidFill>
                  <a:srgbClr val="FFFF00"/>
                </a:solidFill>
              </a:rPr>
              <a:t>По материалам</a:t>
            </a:r>
          </a:p>
          <a:p>
            <a:pPr algn="r"/>
            <a:r>
              <a:rPr lang="ru-RU" b="1" i="1" dirty="0" smtClean="0">
                <a:solidFill>
                  <a:srgbClr val="FFFF00"/>
                </a:solidFill>
              </a:rPr>
              <a:t> </a:t>
            </a:r>
            <a:r>
              <a:rPr lang="en-US" b="1" i="1" dirty="0" smtClean="0">
                <a:solidFill>
                  <a:srgbClr val="FFFF00"/>
                </a:solidFill>
              </a:rPr>
              <a:t>I</a:t>
            </a:r>
            <a:r>
              <a:rPr lang="ru-RU" b="1" i="1" dirty="0" smtClean="0">
                <a:solidFill>
                  <a:srgbClr val="FFFF00"/>
                </a:solidFill>
              </a:rPr>
              <a:t> Форума директоров школ</a:t>
            </a:r>
          </a:p>
          <a:p>
            <a:pPr algn="r"/>
            <a:r>
              <a:rPr lang="en-US" b="1" i="1" dirty="0" smtClean="0">
                <a:solidFill>
                  <a:srgbClr val="FFFF00"/>
                </a:solidFill>
              </a:rPr>
              <a:t>VI</a:t>
            </a:r>
            <a:r>
              <a:rPr lang="ru-RU" b="1" i="1" dirty="0" smtClean="0">
                <a:solidFill>
                  <a:srgbClr val="FFFF00"/>
                </a:solidFill>
              </a:rPr>
              <a:t> Форума классных руководителей</a:t>
            </a:r>
            <a:endParaRPr lang="ru-RU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51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+mn-lt"/>
              </a:rPr>
              <a:t>Воспитание</a:t>
            </a:r>
            <a:endParaRPr lang="ru-RU" b="1" dirty="0"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42999" y="4323805"/>
            <a:ext cx="7504611" cy="1724297"/>
          </a:xfrm>
        </p:spPr>
        <p:txBody>
          <a:bodyPr>
            <a:normAutofit/>
          </a:bodyPr>
          <a:lstStyle/>
          <a:p>
            <a:pPr algn="r"/>
            <a:r>
              <a:rPr lang="ru-RU" sz="2800" b="1" i="1" dirty="0" smtClean="0">
                <a:solidFill>
                  <a:srgbClr val="FFFF00"/>
                </a:solidFill>
              </a:rPr>
              <a:t>Новые задачи </a:t>
            </a:r>
          </a:p>
          <a:p>
            <a:pPr algn="r"/>
            <a:r>
              <a:rPr lang="ru-RU" sz="2800" b="1" i="1" dirty="0" smtClean="0">
                <a:solidFill>
                  <a:srgbClr val="FFFF00"/>
                </a:solidFill>
              </a:rPr>
              <a:t>или возвращение </a:t>
            </a:r>
          </a:p>
          <a:p>
            <a:pPr algn="r"/>
            <a:r>
              <a:rPr lang="ru-RU" sz="2800" b="1" i="1" dirty="0" smtClean="0">
                <a:solidFill>
                  <a:srgbClr val="FFFF00"/>
                </a:solidFill>
              </a:rPr>
              <a:t>старого и проверенного?</a:t>
            </a:r>
            <a:endParaRPr lang="ru-RU" sz="28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+mn-lt"/>
              </a:rPr>
              <a:t>Приветствие Форуму 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Президента РФ Путина В.В. 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Ключевые идеи</a:t>
            </a:r>
            <a:endParaRPr lang="ru-RU" sz="40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В центре вашего внимания – развитие системы общего образования, </a:t>
            </a:r>
            <a:r>
              <a:rPr lang="ru-RU" sz="2800" b="1" dirty="0" smtClean="0">
                <a:solidFill>
                  <a:srgbClr val="FFFF00"/>
                </a:solidFill>
              </a:rPr>
              <a:t>масштабирование лучшего опыта</a:t>
            </a:r>
            <a:r>
              <a:rPr lang="ru-RU" sz="2800" b="1" dirty="0" smtClean="0"/>
              <a:t>, внедрение современных технологий и передовых методик. </a:t>
            </a:r>
          </a:p>
          <a:p>
            <a:endParaRPr lang="ru-RU" sz="2800" dirty="0" smtClean="0"/>
          </a:p>
          <a:p>
            <a:r>
              <a:rPr lang="ru-RU" sz="2800" b="1" dirty="0" smtClean="0"/>
              <a:t>Ваша работа … требует не только глубоких знаний и специальных компетенций, но и </a:t>
            </a:r>
            <a:r>
              <a:rPr lang="ru-RU" sz="2800" b="1" dirty="0" smtClean="0">
                <a:solidFill>
                  <a:srgbClr val="FFFF00"/>
                </a:solidFill>
              </a:rPr>
              <a:t>умения понять и поддержать ребят, найти в каждом таланты и способности, помочь их реализовать.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7612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0420"/>
          </a:xfrm>
        </p:spPr>
        <p:txBody>
          <a:bodyPr/>
          <a:lstStyle/>
          <a:p>
            <a:pPr algn="ctr"/>
            <a:r>
              <a:rPr lang="ru-RU" b="1" dirty="0" smtClean="0">
                <a:latin typeface="+mn-lt"/>
              </a:rPr>
              <a:t>Новое время </a:t>
            </a:r>
            <a:r>
              <a:rPr lang="mr-IN" b="1" dirty="0" smtClean="0">
                <a:latin typeface="+mn-lt"/>
              </a:rPr>
              <a:t>–</a:t>
            </a:r>
            <a:r>
              <a:rPr lang="ru-RU" b="1" dirty="0" smtClean="0">
                <a:latin typeface="+mn-lt"/>
              </a:rPr>
              <a:t> новые задачи</a:t>
            </a:r>
            <a:endParaRPr lang="ru-RU" b="1" dirty="0"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034525"/>
              </p:ext>
            </p:extLst>
          </p:nvPr>
        </p:nvGraphicFramePr>
        <p:xfrm>
          <a:off x="264596" y="1247131"/>
          <a:ext cx="8590552" cy="4845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5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766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Было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Стало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053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1. Индивидуализация </a:t>
                      </a:r>
                    </a:p>
                    <a:p>
                      <a:r>
                        <a:rPr lang="ru-RU" sz="2400" b="1" dirty="0" smtClean="0"/>
                        <a:t>Индивидуальная траектория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Социализация</a:t>
                      </a:r>
                    </a:p>
                    <a:p>
                      <a:r>
                        <a:rPr lang="ru-RU" sz="2400" b="1" dirty="0" smtClean="0"/>
                        <a:t>Коллективизм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82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2. Человек, максимально адаптированный к рынку труда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Социально ответственная и гармонично развитая личность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568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3. Человек, интегрированный в глобальный мир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Человек </a:t>
                      </a:r>
                      <a:r>
                        <a:rPr lang="mr-IN" sz="2400" b="1" dirty="0" smtClean="0"/>
                        <a:t>–</a:t>
                      </a:r>
                      <a:r>
                        <a:rPr lang="ru-RU" sz="2400" b="1" dirty="0" smtClean="0"/>
                        <a:t> гражданин, патриот России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0405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4. Технологичное мышление, обучение технологическим навыкам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Системное мышление,</a:t>
                      </a:r>
                      <a:r>
                        <a:rPr lang="ru-RU" sz="2400" b="1" baseline="0" dirty="0" smtClean="0"/>
                        <a:t> обучение системному анализу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317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4473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</a:rPr>
              <a:t>Новые задачи</a:t>
            </a:r>
            <a:endParaRPr lang="ru-RU" dirty="0"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6571409"/>
              </p:ext>
            </p:extLst>
          </p:nvPr>
        </p:nvGraphicFramePr>
        <p:xfrm>
          <a:off x="628650" y="1305446"/>
          <a:ext cx="7886700" cy="5327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2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339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</a:rPr>
                        <a:t>Педагогика идеального</a:t>
                      </a:r>
                    </a:p>
                    <a:p>
                      <a:pPr algn="ctr"/>
                      <a:r>
                        <a:rPr lang="ru-RU" sz="2800" b="1" dirty="0" err="1" smtClean="0">
                          <a:solidFill>
                            <a:srgbClr val="000000"/>
                          </a:solidFill>
                        </a:rPr>
                        <a:t>Духовноцентричная</a:t>
                      </a:r>
                      <a:r>
                        <a:rPr lang="ru-RU" sz="2800" b="1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ru-RU" sz="2800" b="1" dirty="0" smtClean="0">
                          <a:solidFill>
                            <a:schemeClr val="bg1"/>
                          </a:solidFill>
                        </a:rPr>
                        <a:t>личность</a:t>
                      </a:r>
                    </a:p>
                    <a:p>
                      <a:pPr algn="ctr"/>
                      <a:endParaRPr lang="ru-RU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</a:rPr>
                        <a:t>Приоритет духовного над материальным</a:t>
                      </a:r>
                    </a:p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</a:rPr>
                        <a:t>Патриотическое воспитание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</a:rPr>
                        <a:t>Этика гражданского служения</a:t>
                      </a:r>
                    </a:p>
                    <a:p>
                      <a:pPr algn="ctr"/>
                      <a:endParaRPr lang="ru-RU" sz="2800" b="1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sz="2800" b="1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endParaRPr lang="ru-RU" sz="2800" b="1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</a:rPr>
                        <a:t>Патриотизм</a:t>
                      </a:r>
                    </a:p>
                    <a:p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2293165" y="3563513"/>
            <a:ext cx="864347" cy="105846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209189" y="3528231"/>
            <a:ext cx="899627" cy="114667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751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58061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</a:rPr>
              <a:t>Новые задачи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512199"/>
              </p:ext>
            </p:extLst>
          </p:nvPr>
        </p:nvGraphicFramePr>
        <p:xfrm>
          <a:off x="628650" y="1252523"/>
          <a:ext cx="7886700" cy="5209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243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Цивилизационная идентичность</a:t>
                      </a:r>
                    </a:p>
                    <a:p>
                      <a:pPr algn="ctr"/>
                      <a:r>
                        <a:rPr lang="ru-RU" sz="2800" b="1" dirty="0" smtClean="0"/>
                        <a:t>(отечественная школа педагогики)</a:t>
                      </a:r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r>
                        <a:rPr lang="ru-RU" sz="2800" b="1" dirty="0" smtClean="0"/>
                        <a:t>Национальные</a:t>
                      </a:r>
                      <a:r>
                        <a:rPr lang="ru-RU" sz="2800" b="1" baseline="0" dirty="0" smtClean="0"/>
                        <a:t> ценности</a:t>
                      </a:r>
                      <a:endParaRPr lang="ru-RU" sz="2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Трудовое воспитание</a:t>
                      </a:r>
                    </a:p>
                    <a:p>
                      <a:pPr algn="ctr"/>
                      <a:r>
                        <a:rPr lang="ru-RU" sz="2800" b="1" dirty="0" smtClean="0"/>
                        <a:t>Сила воли</a:t>
                      </a:r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r>
                        <a:rPr lang="ru-RU" sz="2800" b="1" dirty="0" smtClean="0"/>
                        <a:t>Созидательный</a:t>
                      </a:r>
                      <a:r>
                        <a:rPr lang="ru-RU" sz="2800" b="1" baseline="0" dirty="0" smtClean="0"/>
                        <a:t> труд</a:t>
                      </a:r>
                      <a:endParaRPr lang="ru-RU" sz="2800" b="1" dirty="0" smtClean="0"/>
                    </a:p>
                    <a:p>
                      <a:pPr algn="ctr"/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346085" y="3545873"/>
            <a:ext cx="758509" cy="109375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262108" y="3492948"/>
            <a:ext cx="758508" cy="107611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59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38734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</a:rPr>
              <a:t>Новые задачи</a:t>
            </a:r>
            <a:endParaRPr lang="ru-RU" dirty="0"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090713"/>
              </p:ext>
            </p:extLst>
          </p:nvPr>
        </p:nvGraphicFramePr>
        <p:xfrm>
          <a:off x="628650" y="1249703"/>
          <a:ext cx="7886700" cy="5326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12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5353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Педагогика социализации</a:t>
                      </a:r>
                    </a:p>
                    <a:p>
                      <a:pPr algn="ctr"/>
                      <a:r>
                        <a:rPr lang="ru-RU" sz="2800" b="1" dirty="0" smtClean="0"/>
                        <a:t>(коллективизм)</a:t>
                      </a:r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r>
                        <a:rPr lang="ru-RU" sz="2800" b="1" dirty="0" smtClean="0"/>
                        <a:t>Один  -</a:t>
                      </a:r>
                      <a:r>
                        <a:rPr lang="ru-RU" sz="2800" b="1" baseline="0" dirty="0" smtClean="0"/>
                        <a:t> за всех,  все </a:t>
                      </a:r>
                      <a:r>
                        <a:rPr lang="mr-IN" sz="2800" b="1" baseline="0" dirty="0" smtClean="0"/>
                        <a:t>–</a:t>
                      </a:r>
                      <a:r>
                        <a:rPr lang="ru-RU" sz="2800" b="1" baseline="0" dirty="0" smtClean="0"/>
                        <a:t> за одного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4260884" y="2827196"/>
            <a:ext cx="757945" cy="122921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407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Идеи</a:t>
            </a:r>
            <a:endParaRPr lang="ru-RU" sz="40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195" y="1825625"/>
            <a:ext cx="8543108" cy="48364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/>
              <a:t>Внимание к личности: достойная личность, герой – ориентир для работы над собой (сколько хорошего человек может совершить! НО: не должно быть культа гибели!).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Убрать формализм из воспитательной работы! Массовые мероприятия – «палка о двух концах».  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Рассказ об историческом событии, личности, подвиге – и пауза для раздумий (без менторских комментариев).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Внимание среде: ценности формируются самой средой.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Выявление потенциала детей и его развитие.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Идеи</a:t>
            </a:r>
            <a:endParaRPr lang="ru-RU" sz="40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195" y="1825625"/>
            <a:ext cx="8543108" cy="483643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800" b="1" dirty="0" smtClean="0"/>
              <a:t>Школьный климат должен быть выстроен конструктивно.</a:t>
            </a:r>
          </a:p>
          <a:p>
            <a:endParaRPr lang="ru-RU" sz="2800" b="1" dirty="0" smtClean="0"/>
          </a:p>
          <a:p>
            <a:r>
              <a:rPr lang="ru-RU" sz="2800" b="1" dirty="0" smtClean="0">
                <a:solidFill>
                  <a:srgbClr val="FFFF00"/>
                </a:solidFill>
              </a:rPr>
              <a:t>Слово и дело учителя едины!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Конкурс «Школа без обид».</a:t>
            </a:r>
          </a:p>
          <a:p>
            <a:endParaRPr lang="ru-RU" sz="2800" b="1" dirty="0" smtClean="0"/>
          </a:p>
          <a:p>
            <a:r>
              <a:rPr lang="ru-RU" sz="2800" b="1" dirty="0" smtClean="0">
                <a:solidFill>
                  <a:srgbClr val="FFFF00"/>
                </a:solidFill>
              </a:rPr>
              <a:t>ГИС «Профилактика».</a:t>
            </a:r>
          </a:p>
          <a:p>
            <a:endParaRPr lang="ru-RU" sz="2800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+mn-lt"/>
              </a:rPr>
              <a:t>Направление 1: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«Ценности, которые нас формируют»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(личностные истории)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23369"/>
          </a:xfrm>
        </p:spPr>
        <p:txBody>
          <a:bodyPr>
            <a:normAutofit fontScale="85000" lnSpcReduction="20000"/>
          </a:bodyPr>
          <a:lstStyle/>
          <a:p>
            <a:r>
              <a:rPr lang="ru-RU" sz="3200" b="1" dirty="0" smtClean="0"/>
              <a:t>Для государства идеология необходима, и она складывается не один год.</a:t>
            </a:r>
          </a:p>
          <a:p>
            <a:endParaRPr lang="ru-RU" sz="3200" b="1" dirty="0" smtClean="0"/>
          </a:p>
          <a:p>
            <a:r>
              <a:rPr lang="ru-RU" sz="3200" b="1" dirty="0" smtClean="0">
                <a:solidFill>
                  <a:srgbClr val="FFFF00"/>
                </a:solidFill>
              </a:rPr>
              <a:t>Необходимо читать и рассказывать о достойных людях, прежде всего – из отечественной истории и культуры.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Важно: читать с детьми книги о людях, проявивших духовную стойкость в преодолении трудностей.</a:t>
            </a:r>
          </a:p>
          <a:p>
            <a:endParaRPr lang="ru-RU" sz="3200" b="1" dirty="0" smtClean="0"/>
          </a:p>
          <a:p>
            <a:r>
              <a:rPr lang="ru-RU" sz="3200" b="1" dirty="0" smtClean="0">
                <a:solidFill>
                  <a:srgbClr val="FFFF00"/>
                </a:solidFill>
              </a:rPr>
              <a:t>Нужно говорить с детьми о развитии, перспективах, стратегии жизни.</a:t>
            </a:r>
          </a:p>
        </p:txBody>
      </p:sp>
    </p:spTree>
    <p:extLst>
      <p:ext uri="{BB962C8B-B14F-4D97-AF65-F5344CB8AC3E}">
        <p14:creationId xmlns:p14="http://schemas.microsoft.com/office/powerpoint/2010/main" val="1250149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+mn-lt"/>
              </a:rPr>
              <a:t>Направление 2: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«Крепкая команда – суверенитет страны»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Директор, который умеет управлять, на вес золота. Сейчас это самый востребованный человек в образовании.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Как собрать дружный и эффективный коллектив в условиях школы?  Исторически самые громкие спортивные победы нашей страны были одержаны именно в командных видах спорта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Команда — это не только  те, кто блистают на авансцене: не менее важны люди, которые помогают и остаются за кадром,  их вклад в команду поистине неоценим.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Командный дух, товарищество и взаимопонимание – всё это отражает силу большой страны, которую мы представляем. </a:t>
            </a:r>
          </a:p>
          <a:p>
            <a:r>
              <a:rPr lang="ru-RU" b="1" dirty="0" smtClean="0"/>
              <a:t>Команда – это единство  общих интересов, в такой сплочённости у каждого проявляется тяга к знаниям и стремление развиваться,   эти качества раскрываются у детей, подростков, то есть у будущего нашей страны.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1741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+mn-lt"/>
              </a:rPr>
              <a:t>Исследование в Санкт-Петербурге: 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какие факторы влияют на успешность школы?</a:t>
            </a:r>
            <a:endParaRPr lang="ru-RU" sz="31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3 параметра: </a:t>
            </a:r>
          </a:p>
          <a:p>
            <a:r>
              <a:rPr lang="ru-RU" sz="2400" b="1" dirty="0" smtClean="0"/>
              <a:t>материальная обеспеченность –  не влияет;</a:t>
            </a:r>
          </a:p>
          <a:p>
            <a:r>
              <a:rPr lang="ru-RU" sz="2400" b="1" dirty="0" smtClean="0"/>
              <a:t>качество педагогического коллектива –  40%;</a:t>
            </a:r>
          </a:p>
          <a:p>
            <a:r>
              <a:rPr lang="ru-RU" sz="2400" b="1" dirty="0" smtClean="0"/>
              <a:t>качество управленческих решений –  90%.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Директор может получить самое лучшее здание, может набрать очень хороших педагогов, но для того, чтобы эти учителя стали командой – нужен качественный управленец.    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NB!  </a:t>
            </a:r>
            <a:r>
              <a:rPr lang="ru-RU" sz="2400" b="1" dirty="0" smtClean="0"/>
              <a:t>Конкурс «Лидеры России» и проект «Флагманы образования»!  </a:t>
            </a:r>
            <a:endParaRPr lang="ru-RU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01525"/>
          </a:xfrm>
        </p:spPr>
        <p:txBody>
          <a:bodyPr/>
          <a:lstStyle/>
          <a:p>
            <a:pPr algn="ctr"/>
            <a:r>
              <a:rPr lang="ru-RU" b="1" dirty="0" smtClean="0">
                <a:latin typeface="+mn-lt"/>
              </a:rPr>
              <a:t>Клуб директоров</a:t>
            </a:r>
            <a:endParaRPr lang="ru-RU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2697" y="1410790"/>
            <a:ext cx="8386353" cy="51467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Цель: </a:t>
            </a:r>
            <a:r>
              <a:rPr lang="ru-RU" b="1" dirty="0" smtClean="0"/>
              <a:t>создание единой команды для реализации государственной политики в сфере образования.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Задачи:</a:t>
            </a:r>
          </a:p>
          <a:p>
            <a:r>
              <a:rPr lang="ru-RU" b="1" dirty="0" smtClean="0"/>
              <a:t>формирование мировоззрения участников с учетом государственной политики;</a:t>
            </a:r>
          </a:p>
          <a:p>
            <a:r>
              <a:rPr lang="ru-RU" b="1" dirty="0" smtClean="0"/>
              <a:t>создание и развитие профессионального сообщества управленцев для развития горизонтального и вертикального взаимодействия;</a:t>
            </a:r>
          </a:p>
          <a:p>
            <a:r>
              <a:rPr lang="ru-RU" b="1" dirty="0" smtClean="0"/>
              <a:t>преодоление формализма в воспитательной работе в образовательных организациях;</a:t>
            </a:r>
          </a:p>
          <a:p>
            <a:r>
              <a:rPr lang="ru-RU" b="1" dirty="0" smtClean="0"/>
              <a:t>оказание консультативной и методической помощи участникам Клуба;</a:t>
            </a:r>
          </a:p>
          <a:p>
            <a:r>
              <a:rPr lang="ru-RU" b="1" dirty="0" smtClean="0"/>
              <a:t>участие директоров школ в обсуждении проектов, документов, инициатив на федеральном, региональном, муниципальном уровнях;</a:t>
            </a:r>
          </a:p>
          <a:p>
            <a:r>
              <a:rPr lang="ru-RU" b="1" dirty="0" smtClean="0"/>
              <a:t>совершенствование управленческих компетенций, в том числе через наставничество.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12758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+mn-lt"/>
              </a:rPr>
              <a:t>Идеи:</a:t>
            </a:r>
            <a:endParaRPr lang="ru-RU" sz="40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200" b="1" dirty="0" smtClean="0"/>
              <a:t>Мы должны видеть каждого лучшего.</a:t>
            </a:r>
          </a:p>
          <a:p>
            <a:endParaRPr lang="ru-RU" sz="3200" b="1" dirty="0" smtClean="0">
              <a:solidFill>
                <a:srgbClr val="FFFF00"/>
              </a:solidFill>
            </a:endParaRPr>
          </a:p>
          <a:p>
            <a:r>
              <a:rPr lang="ru-RU" sz="3200" b="1" dirty="0" smtClean="0">
                <a:solidFill>
                  <a:srgbClr val="FFFF00"/>
                </a:solidFill>
              </a:rPr>
              <a:t>Мы строим отечественную систему образования.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Нужно работать со смыслами.</a:t>
            </a:r>
          </a:p>
          <a:p>
            <a:endParaRPr lang="ru-RU" sz="3200" b="1" dirty="0" smtClean="0"/>
          </a:p>
          <a:p>
            <a:r>
              <a:rPr lang="ru-RU" sz="3200" b="1" dirty="0" smtClean="0">
                <a:solidFill>
                  <a:srgbClr val="FFFF00"/>
                </a:solidFill>
              </a:rPr>
              <a:t>Мы на стороне Добра или зла? – каждое решение принимается с этой точки зрения.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Мы несем смыслы миру, за который отвечаем.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553032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873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+mn-lt"/>
              </a:rPr>
              <a:t>Направление 3: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«Дети, которыми мы гордимся»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89889"/>
            <a:ext cx="7886700" cy="5468112"/>
          </a:xfrm>
        </p:spPr>
        <p:txBody>
          <a:bodyPr>
            <a:normAutofit fontScale="85000" lnSpcReduction="20000"/>
          </a:bodyPr>
          <a:lstStyle/>
          <a:p>
            <a:r>
              <a:rPr lang="ru-RU" sz="2600" b="1" dirty="0" smtClean="0"/>
              <a:t>Наши ученики: победители олимпиад, конкурсов, соревнований?</a:t>
            </a:r>
          </a:p>
          <a:p>
            <a:endParaRPr lang="ru-RU" sz="2600" b="1" dirty="0"/>
          </a:p>
          <a:p>
            <a:r>
              <a:rPr lang="ru-RU" sz="2600" b="1" dirty="0" smtClean="0">
                <a:solidFill>
                  <a:srgbClr val="FFFF00"/>
                </a:solidFill>
              </a:rPr>
              <a:t>Дети, которые справились со своими проблемами, одержали победу над своими недостатками?</a:t>
            </a:r>
          </a:p>
          <a:p>
            <a:endParaRPr lang="ru-RU" sz="2600" b="1" dirty="0">
              <a:solidFill>
                <a:srgbClr val="FFFF00"/>
              </a:solidFill>
            </a:endParaRPr>
          </a:p>
          <a:p>
            <a:r>
              <a:rPr lang="ru-RU" sz="2600" b="1" dirty="0" smtClean="0"/>
              <a:t>Дети, которые растут достойными людьми?</a:t>
            </a:r>
          </a:p>
          <a:p>
            <a:endParaRPr lang="ru-RU" sz="2600" b="1" dirty="0"/>
          </a:p>
          <a:p>
            <a:r>
              <a:rPr lang="ru-RU" sz="2600" b="1" dirty="0" smtClean="0">
                <a:solidFill>
                  <a:srgbClr val="FFFF00"/>
                </a:solidFill>
              </a:rPr>
              <a:t>Дети, которые делают добрые дела на благо сообщества?</a:t>
            </a:r>
          </a:p>
          <a:p>
            <a:endParaRPr lang="ru-RU" sz="2600" b="1" dirty="0">
              <a:solidFill>
                <a:srgbClr val="FFFF00"/>
              </a:solidFill>
            </a:endParaRPr>
          </a:p>
          <a:p>
            <a:r>
              <a:rPr lang="ru-RU" sz="2600" b="1" dirty="0" smtClean="0"/>
              <a:t>Дети, которые продолжают наше дело?</a:t>
            </a:r>
          </a:p>
          <a:p>
            <a:endParaRPr lang="ru-RU" sz="2600" b="1" dirty="0"/>
          </a:p>
          <a:p>
            <a:r>
              <a:rPr lang="ru-RU" sz="2600" b="1" dirty="0" smtClean="0">
                <a:solidFill>
                  <a:srgbClr val="FFFF00"/>
                </a:solidFill>
              </a:rPr>
              <a:t>Дети, </a:t>
            </a:r>
            <a:r>
              <a:rPr lang="ru-RU" sz="2600" b="1" smtClean="0">
                <a:solidFill>
                  <a:srgbClr val="FFFF00"/>
                </a:solidFill>
              </a:rPr>
              <a:t>которые </a:t>
            </a:r>
            <a:r>
              <a:rPr lang="ru-RU" sz="2600" b="1" smtClean="0">
                <a:solidFill>
                  <a:srgbClr val="FFFF00"/>
                </a:solidFill>
              </a:rPr>
              <a:t>умеют </a:t>
            </a:r>
            <a:r>
              <a:rPr lang="ru-RU" sz="2600" b="1" dirty="0" smtClean="0">
                <a:solidFill>
                  <a:srgbClr val="FFFF00"/>
                </a:solidFill>
              </a:rPr>
              <a:t>жить деятельно, ярко, творчески?</a:t>
            </a:r>
          </a:p>
          <a:p>
            <a:endParaRPr lang="ru-RU" sz="2600" b="1" dirty="0"/>
          </a:p>
          <a:p>
            <a:r>
              <a:rPr lang="ru-RU" sz="2600" b="1" dirty="0" smtClean="0"/>
              <a:t>Дети, которые совершили героические поступки, великие дела на благо Отечества?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335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174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+mn-lt"/>
              </a:rPr>
              <a:t>Направление 4: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«Культура как компонент воспитания» 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04544"/>
            <a:ext cx="7886700" cy="487241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Культурное пространство школы: воспитывают стены!</a:t>
            </a:r>
          </a:p>
          <a:p>
            <a:endParaRPr lang="ru-RU" sz="2400" b="1" dirty="0">
              <a:solidFill>
                <a:srgbClr val="FFFF00"/>
              </a:solidFill>
            </a:endParaRPr>
          </a:p>
          <a:p>
            <a:r>
              <a:rPr lang="ru-RU" sz="2400" b="1" dirty="0" smtClean="0"/>
              <a:t>Внимание к  культуре Отечества, мировой художественной культуре.</a:t>
            </a:r>
          </a:p>
          <a:p>
            <a:endParaRPr lang="ru-RU" sz="2400" b="1" dirty="0">
              <a:solidFill>
                <a:srgbClr val="FFFF00"/>
              </a:solidFill>
            </a:endParaRPr>
          </a:p>
          <a:p>
            <a:r>
              <a:rPr lang="ru-RU" sz="2400" b="1" dirty="0" smtClean="0">
                <a:solidFill>
                  <a:srgbClr val="FFFF00"/>
                </a:solidFill>
              </a:rPr>
              <a:t>Русский язык как средство воспитания.</a:t>
            </a:r>
          </a:p>
          <a:p>
            <a:endParaRPr lang="ru-RU" sz="2400" b="1" dirty="0">
              <a:solidFill>
                <a:srgbClr val="FFFF00"/>
              </a:solidFill>
            </a:endParaRPr>
          </a:p>
          <a:p>
            <a:r>
              <a:rPr lang="ru-RU" sz="2400" b="1" dirty="0" smtClean="0"/>
              <a:t>Русская классическая литература – основа духовно-нравственного развития личности.</a:t>
            </a:r>
          </a:p>
          <a:p>
            <a:endParaRPr lang="ru-RU" sz="2400" b="1" dirty="0">
              <a:solidFill>
                <a:srgbClr val="FFFF00"/>
              </a:solidFill>
            </a:endParaRPr>
          </a:p>
          <a:p>
            <a:r>
              <a:rPr lang="ru-RU" sz="2400" b="1" dirty="0" smtClean="0">
                <a:solidFill>
                  <a:srgbClr val="FFFF00"/>
                </a:solidFill>
              </a:rPr>
              <a:t>Слово учителя. Чтецкие программы. Библиотека в истории становления личности.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7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+mn-lt"/>
              </a:rPr>
              <a:t>Направление </a:t>
            </a:r>
            <a:r>
              <a:rPr lang="ru-RU" b="1" dirty="0" smtClean="0">
                <a:latin typeface="+mn-lt"/>
              </a:rPr>
              <a:t>5: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«Школа в условиях современных вызовов»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Профилактика экстремизма.</a:t>
            </a:r>
          </a:p>
          <a:p>
            <a:endParaRPr lang="ru-RU" b="1" dirty="0"/>
          </a:p>
          <a:p>
            <a:r>
              <a:rPr lang="ru-RU" b="1" dirty="0" smtClean="0">
                <a:solidFill>
                  <a:srgbClr val="FFFF00"/>
                </a:solidFill>
              </a:rPr>
              <a:t>Совместная жизнь с детьми (игры, чтение, путешествия, просмотр видеороликов, труд, спорт).</a:t>
            </a:r>
          </a:p>
          <a:p>
            <a:endParaRPr lang="ru-RU" b="1" dirty="0">
              <a:solidFill>
                <a:srgbClr val="FFFF00"/>
              </a:solidFill>
            </a:endParaRPr>
          </a:p>
          <a:p>
            <a:r>
              <a:rPr lang="ru-RU" b="1" dirty="0" smtClean="0"/>
              <a:t>Ребенок и опасный контент: позиция педагога и родителя.</a:t>
            </a:r>
          </a:p>
          <a:p>
            <a:endParaRPr lang="ru-RU" b="1" dirty="0"/>
          </a:p>
          <a:p>
            <a:r>
              <a:rPr lang="ru-RU" b="1" dirty="0" smtClean="0">
                <a:solidFill>
                  <a:srgbClr val="FFFF00"/>
                </a:solidFill>
              </a:rPr>
              <a:t>Разговоры с детьми, умение слушать детей и умение слышать их  – главное средство профилактики опасных антиобщественных явлений и проявлений.</a:t>
            </a:r>
          </a:p>
          <a:p>
            <a:endParaRPr lang="ru-RU" b="1" dirty="0"/>
          </a:p>
          <a:p>
            <a:r>
              <a:rPr lang="ru-RU" b="1" dirty="0" smtClean="0"/>
              <a:t>Позитивная деятельность детей на благо сообщества.</a:t>
            </a:r>
          </a:p>
          <a:p>
            <a:endParaRPr lang="ru-RU" b="1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564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+mn-lt"/>
              </a:rPr>
              <a:t>Направление </a:t>
            </a:r>
            <a:r>
              <a:rPr lang="ru-RU" b="1" dirty="0" smtClean="0">
                <a:latin typeface="+mn-lt"/>
              </a:rPr>
              <a:t>6: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«Искусственный интеллект»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/>
              <a:t>Учимся умению взаимодействовать с ИИ.</a:t>
            </a:r>
          </a:p>
          <a:p>
            <a:endParaRPr lang="ru-RU" sz="2800" b="1" dirty="0"/>
          </a:p>
          <a:p>
            <a:r>
              <a:rPr lang="ru-RU" sz="2800" b="1" dirty="0" smtClean="0">
                <a:solidFill>
                  <a:srgbClr val="FFFF00"/>
                </a:solidFill>
              </a:rPr>
              <a:t>Используем ИИ для облегчения своей работы.</a:t>
            </a:r>
          </a:p>
          <a:p>
            <a:endParaRPr lang="ru-RU" sz="2800" b="1" dirty="0"/>
          </a:p>
          <a:p>
            <a:r>
              <a:rPr lang="ru-RU" sz="2800" b="1" dirty="0" smtClean="0"/>
              <a:t>Диалог с ИИ: доверяем, но проверяем.</a:t>
            </a:r>
          </a:p>
          <a:p>
            <a:endParaRPr lang="ru-RU" sz="2800" b="1" dirty="0"/>
          </a:p>
          <a:p>
            <a:r>
              <a:rPr lang="ru-RU" sz="2800" b="1" dirty="0" smtClean="0">
                <a:solidFill>
                  <a:srgbClr val="FFFF00"/>
                </a:solidFill>
              </a:rPr>
              <a:t>Дети и ИИ: польза и опасности.</a:t>
            </a:r>
          </a:p>
          <a:p>
            <a:endParaRPr lang="ru-RU" sz="28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715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+mn-lt"/>
              </a:rPr>
              <a:t>Направление </a:t>
            </a:r>
            <a:r>
              <a:rPr lang="ru-RU" b="1" dirty="0" smtClean="0">
                <a:latin typeface="+mn-lt"/>
              </a:rPr>
              <a:t>7: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>«Воспитание через историю»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b="1" dirty="0" smtClean="0"/>
              <a:t>Знакомство детей с великими историческими деятелями России.</a:t>
            </a:r>
          </a:p>
          <a:p>
            <a:endParaRPr lang="ru-RU" sz="2800" b="1" dirty="0"/>
          </a:p>
          <a:p>
            <a:r>
              <a:rPr lang="ru-RU" sz="2800" b="1" dirty="0" smtClean="0">
                <a:solidFill>
                  <a:srgbClr val="FFFF00"/>
                </a:solidFill>
              </a:rPr>
              <a:t>Исторические фильмы, игры, реконструкции.</a:t>
            </a:r>
          </a:p>
          <a:p>
            <a:endParaRPr lang="ru-RU" sz="2800" b="1" dirty="0"/>
          </a:p>
          <a:p>
            <a:r>
              <a:rPr lang="ru-RU" sz="2800" b="1" dirty="0" smtClean="0"/>
              <a:t>Экскурсии, образовательные путешествия.</a:t>
            </a:r>
          </a:p>
          <a:p>
            <a:endParaRPr lang="ru-RU" sz="2800" b="1" dirty="0"/>
          </a:p>
          <a:p>
            <a:r>
              <a:rPr lang="ru-RU" sz="2800" b="1" dirty="0" smtClean="0">
                <a:solidFill>
                  <a:srgbClr val="FFFF00"/>
                </a:solidFill>
              </a:rPr>
              <a:t>Школьные музеи и музейная педагогика.</a:t>
            </a:r>
          </a:p>
          <a:p>
            <a:endParaRPr lang="ru-RU" sz="2800" b="1" dirty="0"/>
          </a:p>
          <a:p>
            <a:r>
              <a:rPr lang="ru-RU" sz="2800" b="1" dirty="0" smtClean="0"/>
              <a:t>Исторические праздники в школе.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545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7440168" cy="23876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+mn-lt"/>
              </a:rPr>
              <a:t>Жизнь долгая, мы всё успеем, </a:t>
            </a:r>
            <a:endParaRPr lang="ru-RU" sz="4000" b="1" dirty="0"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7793736" cy="1655762"/>
          </a:xfrm>
        </p:spPr>
        <p:txBody>
          <a:bodyPr>
            <a:normAutofit/>
          </a:bodyPr>
          <a:lstStyle/>
          <a:p>
            <a:pPr algn="r"/>
            <a:r>
              <a:rPr lang="ru-RU" sz="2400" b="1" i="1" dirty="0" smtClean="0">
                <a:solidFill>
                  <a:srgbClr val="FFFF00"/>
                </a:solidFill>
              </a:rPr>
              <a:t>но нужно успеть </a:t>
            </a:r>
          </a:p>
          <a:p>
            <a:pPr algn="r"/>
            <a:r>
              <a:rPr lang="ru-RU" sz="2400" b="1" i="1" dirty="0" smtClean="0">
                <a:solidFill>
                  <a:srgbClr val="FFFF00"/>
                </a:solidFill>
              </a:rPr>
              <a:t>воспитать </a:t>
            </a:r>
          </a:p>
          <a:p>
            <a:pPr algn="r"/>
            <a:r>
              <a:rPr lang="ru-RU" sz="2400" b="1" i="1" dirty="0" smtClean="0">
                <a:solidFill>
                  <a:srgbClr val="FFFF00"/>
                </a:solidFill>
              </a:rPr>
              <a:t>достойных граждан Отечества.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654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932</Words>
  <Application>Microsoft Office PowerPoint</Application>
  <PresentationFormat>Экран (4:3)</PresentationFormat>
  <Paragraphs>192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Mangal</vt:lpstr>
      <vt:lpstr>Тема Office</vt:lpstr>
      <vt:lpstr>Ключевые идеи   и направления</vt:lpstr>
      <vt:lpstr>Воспитание</vt:lpstr>
      <vt:lpstr>Приветствие Форуму  Президента РФ Путина В.В.  Ключевые идеи</vt:lpstr>
      <vt:lpstr>Новое время – новые задачи</vt:lpstr>
      <vt:lpstr>Новые задачи</vt:lpstr>
      <vt:lpstr>Новые задачи</vt:lpstr>
      <vt:lpstr>Новые задачи</vt:lpstr>
      <vt:lpstr>Идеи</vt:lpstr>
      <vt:lpstr>Идеи</vt:lpstr>
      <vt:lpstr>Направление 1:  «Ценности, которые нас формируют» (личностные истории)</vt:lpstr>
      <vt:lpstr>Направление 2:  «Крепкая команда – суверенитет страны»</vt:lpstr>
      <vt:lpstr>Исследование в Санкт-Петербурге:  какие факторы влияют на успешность школы?</vt:lpstr>
      <vt:lpstr>Клуб директоров</vt:lpstr>
      <vt:lpstr>Идеи:</vt:lpstr>
      <vt:lpstr>Направление 3:  «Дети, которыми мы гордимся»</vt:lpstr>
      <vt:lpstr>Направление 4:  «Культура как компонент воспитания» </vt:lpstr>
      <vt:lpstr>Направление 5:  «Школа в условиях современных вызовов»</vt:lpstr>
      <vt:lpstr>Направление 6:  «Искусственный интеллект»</vt:lpstr>
      <vt:lpstr>Направление 7:  «Воспитание через историю»</vt:lpstr>
      <vt:lpstr>Жизнь долгая, мы всё успеем,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Ключевые идеи   и направления</dc:title>
  <dc:creator>Директор</dc:creator>
  <cp:lastModifiedBy>togirro</cp:lastModifiedBy>
  <cp:revision>44</cp:revision>
  <dcterms:created xsi:type="dcterms:W3CDTF">2026-10-12T12:19:05Z</dcterms:created>
  <dcterms:modified xsi:type="dcterms:W3CDTF">2026-10-16T06:42:29Z</dcterms:modified>
</cp:coreProperties>
</file>