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7559675" cy="5327650"/>
  <p:notesSz cx="7559675" cy="5327650"/>
  <p:defaultTextStyle>
    <a:defPPr>
      <a:defRPr lang="en-US"/>
    </a:defPPr>
    <a:lvl1pPr marL="0" algn="l" defTabSz="4572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381">
          <p15:clr>
            <a:srgbClr val="A4A3A4"/>
          </p15:clr>
        </p15:guide>
        <p15:guide id="2" orient="horz" pos="16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rgbClr val="000000"/>
        </a:fontRef>
        <a:schemeClr val="tx1"/>
      </a:tcTxStyle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  <a:fill>
          <a:noFill/>
        </a:fill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8" d="100"/>
          <a:sy n="118" d="100"/>
        </p:scale>
        <p:origin x="1986" y="96"/>
      </p:cViewPr>
      <p:guideLst>
        <p:guide pos="2381"/>
        <p:guide orient="horz" pos="16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566976" y="871910"/>
            <a:ext cx="6425724" cy="1854811"/>
          </a:xfrm>
        </p:spPr>
        <p:txBody>
          <a:bodyPr anchor="b"/>
          <a:lstStyle>
            <a:lvl1pPr algn="ctr">
              <a:defRPr sz="465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944960" y="2798250"/>
            <a:ext cx="5669756" cy="1286282"/>
          </a:xfrm>
        </p:spPr>
        <p:txBody>
          <a:bodyPr/>
          <a:lstStyle>
            <a:lvl1pPr marL="0" indent="0" algn="ctr">
              <a:buNone/>
              <a:defRPr sz="1850"/>
            </a:lvl1pPr>
            <a:lvl2pPr marL="355199" indent="0" algn="ctr">
              <a:buNone/>
              <a:defRPr sz="1550"/>
            </a:lvl2pPr>
            <a:lvl3pPr marL="710397" indent="0" algn="ctr">
              <a:buNone/>
              <a:defRPr sz="1400"/>
            </a:lvl3pPr>
            <a:lvl4pPr marL="1065596" indent="0" algn="ctr">
              <a:buNone/>
              <a:defRPr sz="1250"/>
            </a:lvl4pPr>
            <a:lvl5pPr marL="1420795" indent="0" algn="ctr">
              <a:buNone/>
              <a:defRPr sz="1250"/>
            </a:lvl5pPr>
            <a:lvl6pPr marL="1775993" indent="0" algn="ctr">
              <a:buNone/>
              <a:defRPr sz="1250"/>
            </a:lvl6pPr>
            <a:lvl7pPr marL="2131192" indent="0" algn="ctr">
              <a:buNone/>
              <a:defRPr sz="1250"/>
            </a:lvl7pPr>
            <a:lvl8pPr marL="2486391" indent="0" algn="ctr">
              <a:buNone/>
              <a:defRPr sz="1250"/>
            </a:lvl8pPr>
            <a:lvl9pPr marL="2841589" indent="0" algn="ctr">
              <a:buNone/>
              <a:defRPr sz="125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6CD949F-AE71-C944-9635-2CF9F5B5747E}" type="datetimeFigureOut">
              <a:rPr lang="ru-RU"/>
              <a:t>12.02.2025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137B801-7630-414E-898A-116A8974DB1E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6CD949F-AE71-C944-9635-2CF9F5B5747E}" type="datetimeFigureOut">
              <a:rPr lang="ru-RU"/>
              <a:t>12.02.2025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137B801-7630-414E-898A-116A8974DB1E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5409893" y="283648"/>
            <a:ext cx="1630055" cy="4514937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519728" y="283648"/>
            <a:ext cx="4795669" cy="4514937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6CD949F-AE71-C944-9635-2CF9F5B5747E}" type="datetimeFigureOut">
              <a:rPr lang="ru-RU"/>
              <a:t>12.02.2025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137B801-7630-414E-898A-116A8974DB1E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6CD949F-AE71-C944-9635-2CF9F5B5747E}" type="datetimeFigureOut">
              <a:rPr lang="ru-RU"/>
              <a:t>12.02.2025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137B801-7630-414E-898A-116A8974DB1E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515791" y="1328214"/>
            <a:ext cx="6520220" cy="2216154"/>
          </a:xfrm>
        </p:spPr>
        <p:txBody>
          <a:bodyPr anchor="b"/>
          <a:lstStyle>
            <a:lvl1pPr>
              <a:defRPr sz="465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15791" y="3565334"/>
            <a:ext cx="6520220" cy="1165423"/>
          </a:xfrm>
        </p:spPr>
        <p:txBody>
          <a:bodyPr/>
          <a:lstStyle>
            <a:lvl1pPr marL="0" indent="0">
              <a:buNone/>
              <a:defRPr sz="1850">
                <a:solidFill>
                  <a:schemeClr val="tx1"/>
                </a:solidFill>
              </a:defRPr>
            </a:lvl1pPr>
            <a:lvl2pPr marL="355199" indent="0">
              <a:buNone/>
              <a:defRPr sz="1550">
                <a:solidFill>
                  <a:schemeClr val="tx1">
                    <a:tint val="75000"/>
                  </a:schemeClr>
                </a:solidFill>
              </a:defRPr>
            </a:lvl2pPr>
            <a:lvl3pPr marL="7103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65596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4pPr>
            <a:lvl5pPr marL="1420795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5pPr>
            <a:lvl6pPr marL="1775993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6pPr>
            <a:lvl7pPr marL="2131192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7pPr>
            <a:lvl8pPr marL="2486391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8pPr>
            <a:lvl9pPr marL="2841589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6CD949F-AE71-C944-9635-2CF9F5B5747E}" type="datetimeFigureOut">
              <a:rPr lang="ru-RU"/>
              <a:t>12.02.2025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137B801-7630-414E-898A-116A8974DB1E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519728" y="1418240"/>
            <a:ext cx="3212862" cy="3380345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3827085" y="1418240"/>
            <a:ext cx="3212862" cy="3380345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6CD949F-AE71-C944-9635-2CF9F5B5747E}" type="datetimeFigureOut">
              <a:rPr lang="ru-RU"/>
              <a:t>12.02.2025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137B801-7630-414E-898A-116A8974DB1E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520712" y="283649"/>
            <a:ext cx="6520220" cy="1029766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20713" y="1306014"/>
            <a:ext cx="3198096" cy="640058"/>
          </a:xfrm>
        </p:spPr>
        <p:txBody>
          <a:bodyPr anchor="b"/>
          <a:lstStyle>
            <a:lvl1pPr marL="0" indent="0">
              <a:buNone/>
              <a:defRPr sz="1850" b="1"/>
            </a:lvl1pPr>
            <a:lvl2pPr marL="355199" indent="0">
              <a:buNone/>
              <a:defRPr sz="1550" b="1"/>
            </a:lvl2pPr>
            <a:lvl3pPr marL="710397" indent="0">
              <a:buNone/>
              <a:defRPr sz="1400" b="1"/>
            </a:lvl3pPr>
            <a:lvl4pPr marL="1065596" indent="0">
              <a:buNone/>
              <a:defRPr sz="1250" b="1"/>
            </a:lvl4pPr>
            <a:lvl5pPr marL="1420795" indent="0">
              <a:buNone/>
              <a:defRPr sz="1250" b="1"/>
            </a:lvl5pPr>
            <a:lvl6pPr marL="1775993" indent="0">
              <a:buNone/>
              <a:defRPr sz="1250" b="1"/>
            </a:lvl6pPr>
            <a:lvl7pPr marL="2131192" indent="0">
              <a:buNone/>
              <a:defRPr sz="1250" b="1"/>
            </a:lvl7pPr>
            <a:lvl8pPr marL="2486391" indent="0">
              <a:buNone/>
              <a:defRPr sz="1250" b="1"/>
            </a:lvl8pPr>
            <a:lvl9pPr marL="2841589" indent="0">
              <a:buNone/>
              <a:defRPr sz="125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520713" y="1946072"/>
            <a:ext cx="3198096" cy="2862379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3827086" y="1306014"/>
            <a:ext cx="3213847" cy="640058"/>
          </a:xfrm>
        </p:spPr>
        <p:txBody>
          <a:bodyPr anchor="b"/>
          <a:lstStyle>
            <a:lvl1pPr marL="0" indent="0">
              <a:buNone/>
              <a:defRPr sz="1850" b="1"/>
            </a:lvl1pPr>
            <a:lvl2pPr marL="355199" indent="0">
              <a:buNone/>
              <a:defRPr sz="1550" b="1"/>
            </a:lvl2pPr>
            <a:lvl3pPr marL="710397" indent="0">
              <a:buNone/>
              <a:defRPr sz="1400" b="1"/>
            </a:lvl3pPr>
            <a:lvl4pPr marL="1065596" indent="0">
              <a:buNone/>
              <a:defRPr sz="1250" b="1"/>
            </a:lvl4pPr>
            <a:lvl5pPr marL="1420795" indent="0">
              <a:buNone/>
              <a:defRPr sz="1250" b="1"/>
            </a:lvl5pPr>
            <a:lvl6pPr marL="1775993" indent="0">
              <a:buNone/>
              <a:defRPr sz="1250" b="1"/>
            </a:lvl6pPr>
            <a:lvl7pPr marL="2131192" indent="0">
              <a:buNone/>
              <a:defRPr sz="1250" b="1"/>
            </a:lvl7pPr>
            <a:lvl8pPr marL="2486391" indent="0">
              <a:buNone/>
              <a:defRPr sz="1250" b="1"/>
            </a:lvl8pPr>
            <a:lvl9pPr marL="2841589" indent="0">
              <a:buNone/>
              <a:defRPr sz="125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3827086" y="1946072"/>
            <a:ext cx="3213847" cy="2862379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6CD949F-AE71-C944-9635-2CF9F5B5747E}" type="datetimeFigureOut">
              <a:rPr lang="ru-RU"/>
              <a:t>12.02.2025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137B801-7630-414E-898A-116A8974DB1E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6CD949F-AE71-C944-9635-2CF9F5B5747E}" type="datetimeFigureOut">
              <a:rPr lang="ru-RU"/>
              <a:t>12.02.2025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137B801-7630-414E-898A-116A8974DB1E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6CD949F-AE71-C944-9635-2CF9F5B5747E}" type="datetimeFigureOut">
              <a:rPr lang="ru-RU"/>
              <a:t>12.02.2025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137B801-7630-414E-898A-116A8974DB1E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520712" y="355177"/>
            <a:ext cx="2438192" cy="1243118"/>
          </a:xfrm>
        </p:spPr>
        <p:txBody>
          <a:bodyPr anchor="b"/>
          <a:lstStyle>
            <a:lvl1pPr>
              <a:defRPr sz="25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3213847" y="767084"/>
            <a:ext cx="3827085" cy="378608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50"/>
            </a:lvl3pPr>
            <a:lvl4pPr>
              <a:defRPr sz="1550"/>
            </a:lvl4pPr>
            <a:lvl5pPr>
              <a:defRPr sz="1550"/>
            </a:lvl5pPr>
            <a:lvl6pPr>
              <a:defRPr sz="1550"/>
            </a:lvl6pPr>
            <a:lvl7pPr>
              <a:defRPr sz="1550"/>
            </a:lvl7pPr>
            <a:lvl8pPr>
              <a:defRPr sz="1550"/>
            </a:lvl8pPr>
            <a:lvl9pPr>
              <a:defRPr sz="155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520712" y="1598295"/>
            <a:ext cx="2438192" cy="2961038"/>
          </a:xfrm>
        </p:spPr>
        <p:txBody>
          <a:bodyPr/>
          <a:lstStyle>
            <a:lvl1pPr marL="0" indent="0">
              <a:buNone/>
              <a:defRPr sz="1250"/>
            </a:lvl1pPr>
            <a:lvl2pPr marL="355199" indent="0">
              <a:buNone/>
              <a:defRPr sz="1100"/>
            </a:lvl2pPr>
            <a:lvl3pPr marL="710397" indent="0">
              <a:buNone/>
              <a:defRPr sz="950"/>
            </a:lvl3pPr>
            <a:lvl4pPr marL="1065596" indent="0">
              <a:buNone/>
              <a:defRPr sz="800"/>
            </a:lvl4pPr>
            <a:lvl5pPr marL="1420795" indent="0">
              <a:buNone/>
              <a:defRPr sz="800"/>
            </a:lvl5pPr>
            <a:lvl6pPr marL="1775993" indent="0">
              <a:buNone/>
              <a:defRPr sz="800"/>
            </a:lvl6pPr>
            <a:lvl7pPr marL="2131192" indent="0">
              <a:buNone/>
              <a:defRPr sz="800"/>
            </a:lvl7pPr>
            <a:lvl8pPr marL="2486391" indent="0">
              <a:buNone/>
              <a:defRPr sz="800"/>
            </a:lvl8pPr>
            <a:lvl9pPr marL="2841589" indent="0">
              <a:buNone/>
              <a:defRPr sz="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6CD949F-AE71-C944-9635-2CF9F5B5747E}" type="datetimeFigureOut">
              <a:rPr lang="ru-RU"/>
              <a:t>12.02.2025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137B801-7630-414E-898A-116A8974DB1E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520712" y="355177"/>
            <a:ext cx="2438192" cy="1243118"/>
          </a:xfrm>
        </p:spPr>
        <p:txBody>
          <a:bodyPr anchor="b"/>
          <a:lstStyle>
            <a:lvl1pPr>
              <a:defRPr sz="25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 bwMode="auto">
          <a:xfrm>
            <a:off x="3213847" y="767084"/>
            <a:ext cx="3827085" cy="3786084"/>
          </a:xfrm>
        </p:spPr>
        <p:txBody>
          <a:bodyPr anchor="t"/>
          <a:lstStyle>
            <a:lvl1pPr marL="0" indent="0">
              <a:buNone/>
              <a:defRPr sz="2500"/>
            </a:lvl1pPr>
            <a:lvl2pPr marL="355199" indent="0">
              <a:buNone/>
              <a:defRPr sz="2200"/>
            </a:lvl2pPr>
            <a:lvl3pPr marL="710397" indent="0">
              <a:buNone/>
              <a:defRPr sz="1850"/>
            </a:lvl3pPr>
            <a:lvl4pPr marL="1065596" indent="0">
              <a:buNone/>
              <a:defRPr sz="1550"/>
            </a:lvl4pPr>
            <a:lvl5pPr marL="1420795" indent="0">
              <a:buNone/>
              <a:defRPr sz="1550"/>
            </a:lvl5pPr>
            <a:lvl6pPr marL="1775993" indent="0">
              <a:buNone/>
              <a:defRPr sz="1550"/>
            </a:lvl6pPr>
            <a:lvl7pPr marL="2131192" indent="0">
              <a:buNone/>
              <a:defRPr sz="1550"/>
            </a:lvl7pPr>
            <a:lvl8pPr marL="2486391" indent="0">
              <a:buNone/>
              <a:defRPr sz="1550"/>
            </a:lvl8pPr>
            <a:lvl9pPr marL="2841589" indent="0">
              <a:buNone/>
              <a:defRPr sz="1550"/>
            </a:lvl9pPr>
          </a:lstStyle>
          <a:p>
            <a:pPr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520712" y="1598295"/>
            <a:ext cx="2438192" cy="2961038"/>
          </a:xfrm>
        </p:spPr>
        <p:txBody>
          <a:bodyPr/>
          <a:lstStyle>
            <a:lvl1pPr marL="0" indent="0">
              <a:buNone/>
              <a:defRPr sz="1250"/>
            </a:lvl1pPr>
            <a:lvl2pPr marL="355199" indent="0">
              <a:buNone/>
              <a:defRPr sz="1100"/>
            </a:lvl2pPr>
            <a:lvl3pPr marL="710397" indent="0">
              <a:buNone/>
              <a:defRPr sz="950"/>
            </a:lvl3pPr>
            <a:lvl4pPr marL="1065596" indent="0">
              <a:buNone/>
              <a:defRPr sz="800"/>
            </a:lvl4pPr>
            <a:lvl5pPr marL="1420795" indent="0">
              <a:buNone/>
              <a:defRPr sz="800"/>
            </a:lvl5pPr>
            <a:lvl6pPr marL="1775993" indent="0">
              <a:buNone/>
              <a:defRPr sz="800"/>
            </a:lvl6pPr>
            <a:lvl7pPr marL="2131192" indent="0">
              <a:buNone/>
              <a:defRPr sz="800"/>
            </a:lvl7pPr>
            <a:lvl8pPr marL="2486391" indent="0">
              <a:buNone/>
              <a:defRPr sz="800"/>
            </a:lvl8pPr>
            <a:lvl9pPr marL="2841589" indent="0">
              <a:buNone/>
              <a:defRPr sz="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6CD949F-AE71-C944-9635-2CF9F5B5747E}" type="datetimeFigureOut">
              <a:rPr lang="ru-RU"/>
              <a:t>12.02.2025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137B801-7630-414E-898A-116A8974DB1E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519728" y="283649"/>
            <a:ext cx="6520220" cy="10297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19728" y="1418240"/>
            <a:ext cx="6520220" cy="3380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519728" y="4937943"/>
            <a:ext cx="1700927" cy="283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6CD949F-AE71-C944-9635-2CF9F5B5747E}" type="datetimeFigureOut">
              <a:rPr lang="ru-RU"/>
              <a:t>12.02.2025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2504143" y="4937943"/>
            <a:ext cx="2551389" cy="283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5339020" y="4937943"/>
            <a:ext cx="1700927" cy="283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137B801-7630-414E-898A-116A8974DB1E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10397">
        <a:lnSpc>
          <a:spcPct val="90000"/>
        </a:lnSpc>
        <a:spcBef>
          <a:spcPts val="0"/>
        </a:spcBef>
        <a:buNone/>
        <a:defRPr sz="3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7599" indent="-177599" algn="l" defTabSz="710397">
        <a:lnSpc>
          <a:spcPct val="90000"/>
        </a:lnSpc>
        <a:spcBef>
          <a:spcPts val="777"/>
        </a:spcBef>
        <a:buFont typeface="Arial"/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532798" indent="-177599" algn="l" defTabSz="710397">
        <a:lnSpc>
          <a:spcPct val="90000"/>
        </a:lnSpc>
        <a:spcBef>
          <a:spcPts val="388"/>
        </a:spcBef>
        <a:buFont typeface="Arial"/>
        <a:buChar char="•"/>
        <a:defRPr sz="1850">
          <a:solidFill>
            <a:schemeClr val="tx1"/>
          </a:solidFill>
          <a:latin typeface="+mn-lt"/>
          <a:ea typeface="+mn-ea"/>
          <a:cs typeface="+mn-cs"/>
        </a:defRPr>
      </a:lvl2pPr>
      <a:lvl3pPr marL="887997" indent="-177599" algn="l" defTabSz="710397">
        <a:lnSpc>
          <a:spcPct val="90000"/>
        </a:lnSpc>
        <a:spcBef>
          <a:spcPts val="388"/>
        </a:spcBef>
        <a:buFont typeface="Arial"/>
        <a:buChar char="•"/>
        <a:defRPr sz="1550">
          <a:solidFill>
            <a:schemeClr val="tx1"/>
          </a:solidFill>
          <a:latin typeface="+mn-lt"/>
          <a:ea typeface="+mn-ea"/>
          <a:cs typeface="+mn-cs"/>
        </a:defRPr>
      </a:lvl3pPr>
      <a:lvl4pPr marL="1243195" indent="-177599" algn="l" defTabSz="710397">
        <a:lnSpc>
          <a:spcPct val="90000"/>
        </a:lnSpc>
        <a:spcBef>
          <a:spcPts val="388"/>
        </a:spcBef>
        <a:buFont typeface="Arial"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4pPr>
      <a:lvl5pPr marL="1598394" indent="-177599" algn="l" defTabSz="710397">
        <a:lnSpc>
          <a:spcPct val="90000"/>
        </a:lnSpc>
        <a:spcBef>
          <a:spcPts val="388"/>
        </a:spcBef>
        <a:buFont typeface="Arial"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5pPr>
      <a:lvl6pPr marL="1953593" indent="-177599" algn="l" defTabSz="710397">
        <a:lnSpc>
          <a:spcPct val="90000"/>
        </a:lnSpc>
        <a:spcBef>
          <a:spcPts val="388"/>
        </a:spcBef>
        <a:buFont typeface="Arial"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6pPr>
      <a:lvl7pPr marL="2308791" indent="-177599" algn="l" defTabSz="710397">
        <a:lnSpc>
          <a:spcPct val="90000"/>
        </a:lnSpc>
        <a:spcBef>
          <a:spcPts val="388"/>
        </a:spcBef>
        <a:buFont typeface="Arial"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7pPr>
      <a:lvl8pPr marL="2663990" indent="-177599" algn="l" defTabSz="710397">
        <a:lnSpc>
          <a:spcPct val="90000"/>
        </a:lnSpc>
        <a:spcBef>
          <a:spcPts val="388"/>
        </a:spcBef>
        <a:buFont typeface="Arial"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8pPr>
      <a:lvl9pPr marL="3019189" indent="-177599" algn="l" defTabSz="710397">
        <a:lnSpc>
          <a:spcPct val="90000"/>
        </a:lnSpc>
        <a:spcBef>
          <a:spcPts val="388"/>
        </a:spcBef>
        <a:buFont typeface="Arial"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0397"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355199" algn="l" defTabSz="710397">
        <a:defRPr sz="1400">
          <a:solidFill>
            <a:schemeClr val="tx1"/>
          </a:solidFill>
          <a:latin typeface="+mn-lt"/>
          <a:ea typeface="+mn-ea"/>
          <a:cs typeface="+mn-cs"/>
        </a:defRPr>
      </a:lvl2pPr>
      <a:lvl3pPr marL="710397" algn="l" defTabSz="710397">
        <a:defRPr sz="1400">
          <a:solidFill>
            <a:schemeClr val="tx1"/>
          </a:solidFill>
          <a:latin typeface="+mn-lt"/>
          <a:ea typeface="+mn-ea"/>
          <a:cs typeface="+mn-cs"/>
        </a:defRPr>
      </a:lvl3pPr>
      <a:lvl4pPr marL="1065596" algn="l" defTabSz="710397">
        <a:defRPr sz="1400">
          <a:solidFill>
            <a:schemeClr val="tx1"/>
          </a:solidFill>
          <a:latin typeface="+mn-lt"/>
          <a:ea typeface="+mn-ea"/>
          <a:cs typeface="+mn-cs"/>
        </a:defRPr>
      </a:lvl4pPr>
      <a:lvl5pPr marL="1420795" algn="l" defTabSz="710397">
        <a:defRPr sz="1400">
          <a:solidFill>
            <a:schemeClr val="tx1"/>
          </a:solidFill>
          <a:latin typeface="+mn-lt"/>
          <a:ea typeface="+mn-ea"/>
          <a:cs typeface="+mn-cs"/>
        </a:defRPr>
      </a:lvl5pPr>
      <a:lvl6pPr marL="1775993" algn="l" defTabSz="710397">
        <a:defRPr sz="1400">
          <a:solidFill>
            <a:schemeClr val="tx1"/>
          </a:solidFill>
          <a:latin typeface="+mn-lt"/>
          <a:ea typeface="+mn-ea"/>
          <a:cs typeface="+mn-cs"/>
        </a:defRPr>
      </a:lvl6pPr>
      <a:lvl7pPr marL="2131192" algn="l" defTabSz="710397">
        <a:defRPr sz="1400">
          <a:solidFill>
            <a:schemeClr val="tx1"/>
          </a:solidFill>
          <a:latin typeface="+mn-lt"/>
          <a:ea typeface="+mn-ea"/>
          <a:cs typeface="+mn-cs"/>
        </a:defRPr>
      </a:lvl7pPr>
      <a:lvl8pPr marL="2486391" algn="l" defTabSz="710397">
        <a:defRPr sz="1400">
          <a:solidFill>
            <a:schemeClr val="tx1"/>
          </a:solidFill>
          <a:latin typeface="+mn-lt"/>
          <a:ea typeface="+mn-ea"/>
          <a:cs typeface="+mn-cs"/>
        </a:defRPr>
      </a:lvl8pPr>
      <a:lvl9pPr marL="2841589" algn="l" defTabSz="710397">
        <a:defRPr sz="14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Relationship Id="rId9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2.png"/><Relationship Id="rId7" Type="http://schemas.openxmlformats.org/officeDocument/2006/relationships/image" Target="../media/image2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g"/><Relationship Id="rId5" Type="http://schemas.openxmlformats.org/officeDocument/2006/relationships/image" Target="../media/image4.png"/><Relationship Id="rId10" Type="http://schemas.openxmlformats.org/officeDocument/2006/relationships/image" Target="../media/image23.jpg"/><Relationship Id="rId4" Type="http://schemas.openxmlformats.org/officeDocument/2006/relationships/image" Target="../media/image3.png"/><Relationship Id="rId9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auto">
          <a:xfrm>
            <a:off x="0" y="1157638"/>
            <a:ext cx="7559676" cy="4170012"/>
          </a:xfrm>
          <a:prstGeom prst="rect">
            <a:avLst/>
          </a:prstGeom>
          <a:gradFill>
            <a:gsLst>
              <a:gs pos="0">
                <a:srgbClr val="B616AB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rect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b="1">
              <a:latin typeface="Arial Black"/>
              <a:cs typeface="Arial Black"/>
            </a:endParaRPr>
          </a:p>
        </p:txBody>
      </p:sp>
      <p:pic>
        <p:nvPicPr>
          <p:cNvPr id="1028" name="Рисунок 1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622968" y="154686"/>
            <a:ext cx="881609" cy="666105"/>
          </a:xfrm>
          <a:prstGeom prst="rect">
            <a:avLst/>
          </a:prstGeom>
          <a:noFill/>
        </p:spPr>
      </p:pic>
      <p:pic>
        <p:nvPicPr>
          <p:cNvPr id="1027" name="Рисунок 2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2493620" y="228600"/>
            <a:ext cx="770762" cy="582552"/>
          </a:xfrm>
          <a:prstGeom prst="rect">
            <a:avLst/>
          </a:prstGeom>
          <a:noFill/>
        </p:spPr>
      </p:pic>
      <p:pic>
        <p:nvPicPr>
          <p:cNvPr id="1026" name="Рисунок 3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4230992" y="237233"/>
            <a:ext cx="821300" cy="582550"/>
          </a:xfrm>
          <a:prstGeom prst="rect">
            <a:avLst/>
          </a:prstGeom>
          <a:noFill/>
        </p:spPr>
      </p:pic>
      <p:pic>
        <p:nvPicPr>
          <p:cNvPr id="1025" name="Рисунок 10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6029130" y="217678"/>
            <a:ext cx="770761" cy="513841"/>
          </a:xfrm>
          <a:prstGeom prst="rect">
            <a:avLst/>
          </a:prstGeom>
          <a:noFill/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06829" y="0"/>
            <a:ext cx="5073264" cy="38025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3182257"/>
            <a:ext cx="7559675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100" b="0" i="0" u="none" strike="noStrike" cap="none">
                <a:ln>
                  <a:noFill/>
                </a:ln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 </a:t>
            </a:r>
            <a:endParaRPr lang="ru-RU" sz="1800" b="0" i="0" u="none" strike="noStrike" cap="none">
              <a:ln>
                <a:noFill/>
              </a:ln>
              <a:solidFill>
                <a:schemeClr val="tx1"/>
              </a:solidFill>
              <a:latin typeface="Arial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3868058"/>
            <a:ext cx="7559675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8" name="TextBox 7"/>
          <p:cNvSpPr txBox="1"/>
          <p:nvPr/>
        </p:nvSpPr>
        <p:spPr bwMode="auto">
          <a:xfrm>
            <a:off x="458569" y="2258949"/>
            <a:ext cx="687720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2800" b="1">
                <a:solidFill>
                  <a:schemeClr val="bg1"/>
                </a:solidFill>
                <a:latin typeface="Arial Black"/>
                <a:cs typeface="Arial Black"/>
              </a:rPr>
              <a:t>ИНКЛЮЗИВНОЕ ОБРАЗОВАНИЕ  </a:t>
            </a:r>
            <a:endParaRPr/>
          </a:p>
          <a:p>
            <a:pPr>
              <a:defRPr/>
            </a:pPr>
            <a:endParaRPr lang="ru-RU" sz="280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3986665" y="3058138"/>
            <a:ext cx="389388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400" b="1">
                <a:solidFill>
                  <a:schemeClr val="bg1"/>
                </a:solidFill>
                <a:latin typeface="Arial Black"/>
                <a:cs typeface="Arial Black"/>
              </a:rPr>
              <a:t>Программа</a:t>
            </a:r>
            <a:endParaRPr/>
          </a:p>
          <a:p>
            <a:pPr>
              <a:defRPr/>
            </a:pPr>
            <a:r>
              <a:rPr lang="ru-RU" sz="1400" b="1">
                <a:solidFill>
                  <a:schemeClr val="bg1"/>
                </a:solidFill>
                <a:latin typeface="Arial Black"/>
                <a:cs typeface="Arial Black"/>
              </a:rPr>
              <a:t>Факультета педагогических профессий</a:t>
            </a:r>
            <a:endParaRPr/>
          </a:p>
          <a:p>
            <a:pPr>
              <a:defRPr/>
            </a:pPr>
            <a:endParaRPr lang="ru-RU" sz="2000" b="1">
              <a:solidFill>
                <a:schemeClr val="bg1"/>
              </a:solidFill>
              <a:latin typeface="Arial Black"/>
              <a:cs typeface="Arial Black"/>
            </a:endParaRPr>
          </a:p>
        </p:txBody>
      </p:sp>
      <p:cxnSp>
        <p:nvCxnSpPr>
          <p:cNvPr id="10" name="Прямая соединительная линия 9"/>
          <p:cNvCxnSpPr>
            <a:cxnSpLocks/>
          </p:cNvCxnSpPr>
          <p:nvPr/>
        </p:nvCxnSpPr>
        <p:spPr bwMode="auto">
          <a:xfrm>
            <a:off x="-114753" y="2925083"/>
            <a:ext cx="767442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 bwMode="auto">
          <a:xfrm>
            <a:off x="458568" y="3045817"/>
            <a:ext cx="2659702" cy="7463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Arial Black"/>
                <a:cs typeface="Arial Black"/>
              </a:rPr>
              <a:t>14 февраля </a:t>
            </a:r>
            <a:r>
              <a:rPr lang="ru-RU" sz="2000" b="1" dirty="0">
                <a:solidFill>
                  <a:schemeClr val="bg1"/>
                </a:solidFill>
                <a:latin typeface="Arial Black"/>
                <a:cs typeface="Arial Black"/>
              </a:rPr>
              <a:t>2025</a:t>
            </a:r>
            <a:endParaRPr dirty="0"/>
          </a:p>
          <a:p>
            <a:pPr>
              <a:defRPr/>
            </a:pPr>
            <a:r>
              <a:rPr lang="ru-RU" sz="1200" b="1" dirty="0">
                <a:solidFill>
                  <a:schemeClr val="bg1"/>
                </a:solidFill>
                <a:latin typeface="Arial Black"/>
                <a:cs typeface="Arial Black"/>
              </a:rPr>
              <a:t>Тюмень</a:t>
            </a:r>
            <a:r>
              <a:rPr lang="en-US" sz="1200" b="1" dirty="0">
                <a:solidFill>
                  <a:schemeClr val="bg1"/>
                </a:solidFill>
                <a:latin typeface="Arial Black"/>
                <a:cs typeface="Arial Black"/>
              </a:rPr>
              <a:t> |</a:t>
            </a:r>
            <a:r>
              <a:rPr lang="ru-RU" sz="1200" b="1" dirty="0">
                <a:solidFill>
                  <a:schemeClr val="bg1"/>
                </a:solidFill>
                <a:latin typeface="Arial Black"/>
                <a:cs typeface="Arial Black"/>
              </a:rPr>
              <a:t> проезд 9 Мая, 5</a:t>
            </a:r>
            <a:endParaRPr dirty="0"/>
          </a:p>
          <a:p>
            <a:pPr>
              <a:defRPr/>
            </a:pPr>
            <a:r>
              <a:rPr lang="ru-RU" sz="1050" dirty="0">
                <a:solidFill>
                  <a:schemeClr val="bg1"/>
                </a:solidFill>
                <a:latin typeface="Arial"/>
                <a:cs typeface="Arial"/>
              </a:rPr>
              <a:t>Школа образования </a:t>
            </a:r>
            <a:r>
              <a:rPr lang="ru-RU" sz="1050" dirty="0" err="1">
                <a:solidFill>
                  <a:schemeClr val="bg1"/>
                </a:solidFill>
                <a:latin typeface="Arial"/>
                <a:cs typeface="Arial"/>
              </a:rPr>
              <a:t>ТюмГУ</a:t>
            </a:r>
            <a:endParaRPr dirty="0"/>
          </a:p>
        </p:txBody>
      </p:sp>
      <p:sp>
        <p:nvSpPr>
          <p:cNvPr id="22" name="TextBox 21"/>
          <p:cNvSpPr txBox="1"/>
          <p:nvPr/>
        </p:nvSpPr>
        <p:spPr bwMode="auto">
          <a:xfrm>
            <a:off x="4134746" y="4454797"/>
            <a:ext cx="3424929" cy="630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50" i="1">
                <a:solidFill>
                  <a:schemeClr val="bg1"/>
                </a:solidFill>
              </a:rPr>
              <a:t>Руководитель ФПП - Кулик Вера Александровна</a:t>
            </a:r>
            <a:endParaRPr/>
          </a:p>
          <a:p>
            <a:pPr>
              <a:defRPr/>
            </a:pPr>
            <a:r>
              <a:rPr lang="ru-RU" sz="1050" i="1">
                <a:solidFill>
                  <a:schemeClr val="bg1"/>
                </a:solidFill>
              </a:rPr>
              <a:t>89088736202, 8(3452)39-02-33, </a:t>
            </a:r>
            <a:r>
              <a:rPr lang="en" sz="1050" i="1">
                <a:solidFill>
                  <a:schemeClr val="bg1"/>
                </a:solidFill>
              </a:rPr>
              <a:t>v.a.kulik@togirro.ru</a:t>
            </a:r>
            <a:endParaRPr/>
          </a:p>
          <a:p>
            <a:pPr>
              <a:defRPr/>
            </a:pPr>
            <a:endParaRPr lang="en" sz="1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06828" y="0"/>
            <a:ext cx="7559675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2822853"/>
            <a:ext cx="216726" cy="26161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100" b="0" i="0" u="none" strike="noStrike" cap="none">
                <a:ln>
                  <a:noFill/>
                </a:ln>
                <a:latin typeface="Calibri"/>
                <a:ea typeface="Calibri"/>
                <a:cs typeface="Times New Roman"/>
              </a:rPr>
              <a:t> </a:t>
            </a:r>
            <a:endParaRPr lang="ru-RU" sz="1800" b="0" i="0" u="none" strike="noStrike" cap="none">
              <a:ln>
                <a:noFill/>
              </a:ln>
              <a:latin typeface="Arial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3454792"/>
            <a:ext cx="184731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ru-RU"/>
          </a:p>
        </p:txBody>
      </p:sp>
      <p:graphicFrame>
        <p:nvGraphicFramePr>
          <p:cNvPr id="2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2350193"/>
              </p:ext>
            </p:extLst>
          </p:nvPr>
        </p:nvGraphicFramePr>
        <p:xfrm>
          <a:off x="189302" y="586349"/>
          <a:ext cx="7181067" cy="43599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7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80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519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10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33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050" b="1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Arial"/>
                        </a:rPr>
                        <a:t>Время</a:t>
                      </a:r>
                      <a:endParaRPr lang="ru-RU" sz="1000" b="1">
                        <a:solidFill>
                          <a:schemeClr val="tx1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050" b="1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Arial"/>
                        </a:rPr>
                        <a:t>Тема</a:t>
                      </a:r>
                      <a:endParaRPr lang="ru-RU" sz="1000" b="1">
                        <a:solidFill>
                          <a:schemeClr val="tx1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050" b="1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Arial"/>
                        </a:rPr>
                        <a:t>ФИО ведущего </a:t>
                      </a:r>
                      <a:endParaRPr sz="1800"/>
                    </a:p>
                  </a:txBody>
                  <a:tcPr marL="68580" marR="68580" marT="0" marB="0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050" b="1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Arial"/>
                        </a:rPr>
                        <a:t>Место</a:t>
                      </a:r>
                      <a:endParaRPr lang="ru-RU" sz="1000" b="1">
                        <a:solidFill>
                          <a:schemeClr val="tx1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endParaRPr lang="ru-RU" sz="800" b="1">
                        <a:solidFill>
                          <a:schemeClr val="tx1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endParaRPr lang="ru-RU" sz="800" b="1">
                        <a:solidFill>
                          <a:schemeClr val="tx1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endParaRPr lang="ru-RU" sz="900" b="1">
                        <a:solidFill>
                          <a:schemeClr val="tx1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endParaRPr lang="ru-RU" sz="800" b="1">
                        <a:solidFill>
                          <a:schemeClr val="tx1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07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Arial"/>
                        </a:rPr>
                        <a:t>09.30 – 10.00</a:t>
                      </a:r>
                      <a:endParaRPr lang="ru-RU" sz="1100" b="1">
                        <a:solidFill>
                          <a:schemeClr val="tx1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Arial"/>
                        </a:rPr>
                        <a:t>Регистрация</a:t>
                      </a:r>
                      <a:endParaRPr lang="ru-RU" sz="1050" b="1">
                        <a:solidFill>
                          <a:schemeClr val="tx1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000" i="1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Arial"/>
                        </a:rPr>
                        <a:t>Кулик В.А. </a:t>
                      </a:r>
                      <a:endParaRPr lang="ru-RU" sz="900" i="1">
                        <a:solidFill>
                          <a:schemeClr val="tx1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Arial"/>
                        </a:rPr>
                        <a:t>Холл 1 этажа</a:t>
                      </a:r>
                      <a:endParaRPr lang="ru-RU" sz="800" b="1">
                        <a:solidFill>
                          <a:schemeClr val="tx1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03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Arial"/>
                        </a:rPr>
                        <a:t>10.00 – 10.40</a:t>
                      </a:r>
                      <a:endParaRPr lang="ru-RU" sz="1100" b="1">
                        <a:solidFill>
                          <a:schemeClr val="tx1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10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Arial"/>
                        </a:rPr>
                        <a:t>Экспертная лекция </a:t>
                      </a:r>
                      <a:endParaRPr/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Arial"/>
                        </a:rPr>
                        <a:t>«Инклюзивная политика. Инклюзивная культура. Инклюзивная практика» </a:t>
                      </a:r>
                      <a:endParaRPr/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endParaRPr lang="ru-RU" sz="1100" b="1">
                        <a:solidFill>
                          <a:schemeClr val="tx1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000" i="1" dirty="0" err="1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Arial"/>
                        </a:rPr>
                        <a:t>Кукуев</a:t>
                      </a:r>
                      <a:r>
                        <a:rPr lang="ru-RU" sz="1000" i="1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Arial"/>
                        </a:rPr>
                        <a:t> </a:t>
                      </a:r>
                      <a:r>
                        <a:rPr lang="ru-RU" sz="1000" i="1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Arial"/>
                        </a:rPr>
                        <a:t>Евгений Анатольевич</a:t>
                      </a:r>
                      <a:endParaRPr lang="ru-RU" sz="900" i="1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Arial"/>
                        </a:rPr>
                        <a:t>123</a:t>
                      </a:r>
                      <a:endParaRPr lang="ru-RU" sz="1050" b="1">
                        <a:solidFill>
                          <a:schemeClr val="tx1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2968">
                <a:tc gridSpan="5">
                  <a:txBody>
                    <a:bodyPr/>
                    <a:lstStyle/>
                    <a:p>
                      <a:pPr marL="1165225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100" b="1" dirty="0" err="1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Arial"/>
                        </a:rPr>
                        <a:t>Кейсотека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Arial"/>
                        </a:rPr>
                        <a:t> «Инклюзивная дидактика и коммуникация в условиях инклюзии: как обучать и сопровождать детей с особыми образовательными потребностями» </a:t>
                      </a:r>
                      <a:br>
                        <a:rPr lang="ru-RU" sz="1100" b="1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Arial"/>
                        </a:rPr>
                      </a:b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Arial"/>
                        </a:rPr>
                        <a:t>(участие в работе площадок – по предварительной записи, каждый участник имеет возможность посетить до обеда две площадки)</a:t>
                      </a:r>
                      <a:endParaRPr dirty="0"/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2932">
                <a:tc rowSpan="3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200" b="1" i="0" u="none" strike="noStrike" cap="none" spc="0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10.50 – 11.35 </a:t>
                      </a:r>
                      <a:endParaRPr sz="1200" dirty="0"/>
                    </a:p>
                    <a:p>
                      <a:pPr algn="l">
                        <a:defRPr/>
                      </a:pPr>
                      <a:endParaRPr sz="1200" dirty="0"/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800" b="0" i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Arial"/>
                        </a:rPr>
                        <a:t>Создание особых условий для обучения, воспитания и развития детей с </a:t>
                      </a: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расстройством аутистического спектра (РАС)</a:t>
                      </a:r>
                      <a:endParaRPr lang="ru-RU" sz="800" b="1" i="0">
                        <a:solidFill>
                          <a:schemeClr val="tx1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699" algn="ctr">
                      <a:solidFill>
                        <a:srgbClr val="000000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800" b="0" i="1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Arial"/>
                        </a:rPr>
                        <a:t>Хамитова Гульнара Хасановна, учитель начальных классов, Ярмитова Олеся Александровна. учитель - логопед, Муравьева Ксения Сергеевна. учитель – дефектолог, МБОУ НШ-ДС № 82 города Тюмени</a:t>
                      </a:r>
                      <a:endParaRPr sz="800"/>
                    </a:p>
                  </a:txBody>
                  <a:tcPr marL="68580" marR="68580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1"/>
                        <a:t>211</a:t>
                      </a:r>
                      <a:endParaRPr/>
                    </a:p>
                  </a:txBody>
                  <a:tcPr marL="68580" marR="68580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9602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/>
                    </a:p>
                  </a:txBody>
                  <a:tcPr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800" dirty="0">
                          <a:latin typeface="Arial"/>
                          <a:cs typeface="Arial"/>
                        </a:rPr>
                        <a:t>Работа учителя в классах с детьми </a:t>
                      </a:r>
                      <a:r>
                        <a:rPr lang="ru-RU" sz="800" dirty="0" smtClean="0">
                          <a:latin typeface="Arial"/>
                          <a:cs typeface="Arial"/>
                        </a:rPr>
                        <a:t>с дефицитом внимания (особенности </a:t>
                      </a:r>
                      <a:r>
                        <a:rPr lang="ru-RU" sz="800" dirty="0">
                          <a:latin typeface="Arial"/>
                          <a:cs typeface="Arial"/>
                        </a:rPr>
                        <a:t>коммуникации и методики)</a:t>
                      </a:r>
                      <a:endParaRPr dirty="0"/>
                    </a:p>
                  </a:txBody>
                  <a:tcPr marL="68580" marR="68580" marT="0" marB="0" anchor="ctr">
                    <a:lnL w="12699" algn="ctr">
                      <a:solidFill>
                        <a:srgbClr val="000000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900" i="1" dirty="0" err="1"/>
                        <a:t>Варяев</a:t>
                      </a:r>
                      <a:r>
                        <a:rPr lang="ru-RU" sz="900" i="1" dirty="0"/>
                        <a:t> Данил Юрьевич, педагог-психолог, ведущий специалист отделения социальной реабилитации АУ ТО Центра комплексной реабилитации «Родник»</a:t>
                      </a:r>
                      <a:endParaRPr sz="900" i="1" dirty="0"/>
                    </a:p>
                  </a:txBody>
                  <a:tcPr marL="68580" marR="68580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1"/>
                        <a:t>215</a:t>
                      </a:r>
                      <a:endParaRPr/>
                    </a:p>
                  </a:txBody>
                  <a:tcPr marL="68580" marR="68580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72465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8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Мотивационный дизайн: как планировать работу с детьми, имеющими низкий уровень учебной мотивации</a:t>
                      </a:r>
                      <a:endParaRPr b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lnL w="12699" algn="ctr">
                      <a:solidFill>
                        <a:srgbClr val="000000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900" b="0" i="1">
                          <a:solidFill>
                            <a:schemeClr val="tx1"/>
                          </a:solidFill>
                        </a:rPr>
                        <a:t>Огороднова Ольга Васильевна, ведущий эксперт школы образования ТюмГУ, доцент кафедры психологии и педагогики детства</a:t>
                      </a:r>
                      <a:endParaRPr sz="900" b="0" i="1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216</a:t>
                      </a:r>
                      <a:endParaRPr dirty="0"/>
                    </a:p>
                  </a:txBody>
                  <a:tcPr marL="68580" marR="68580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06828" y="0"/>
            <a:ext cx="7559675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5854778"/>
              </p:ext>
            </p:extLst>
          </p:nvPr>
        </p:nvGraphicFramePr>
        <p:xfrm>
          <a:off x="206828" y="1941830"/>
          <a:ext cx="7179809" cy="2578444"/>
        </p:xfrm>
        <a:graphic>
          <a:graphicData uri="http://schemas.openxmlformats.org/drawingml/2006/table">
            <a:tbl>
              <a:tblPr firstRow="1" bandRow="1"/>
              <a:tblGrid>
                <a:gridCol w="1179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45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89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72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2454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Arial"/>
                        </a:rPr>
                        <a:t> 12.30-13.30</a:t>
                      </a:r>
                      <a:endParaRPr lang="ru-RU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5920" marR="55920" marT="7767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Обед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20" marR="55920" marT="7767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100"/>
                    </a:p>
                  </a:txBody>
                  <a:tcPr marL="55920" marR="55920" marT="7767" marB="0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Столовая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20" marR="55920" marT="7767" marB="0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32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200" b="1">
                          <a:latin typeface="Arial"/>
                          <a:ea typeface="Calibri"/>
                          <a:cs typeface="Arial"/>
                        </a:rPr>
                        <a:t>13.30- 15.00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100" i="0">
                          <a:latin typeface="Arial"/>
                          <a:ea typeface="Calibri"/>
                          <a:cs typeface="Arial"/>
                        </a:rPr>
                        <a:t>Экспертная лекция </a:t>
                      </a:r>
                      <a:r>
                        <a:rPr lang="ru-RU" sz="1100" b="1" i="0">
                          <a:latin typeface="Arial"/>
                          <a:ea typeface="Calibri"/>
                          <a:cs typeface="Arial"/>
                        </a:rPr>
                        <a:t>«Взаимодействие учителя с ПМПК в условиях инклюзивного образования»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55920" marR="55920" marT="7767" marB="0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000" i="1" dirty="0" err="1">
                          <a:latin typeface="Arial"/>
                          <a:ea typeface="Calibri"/>
                          <a:cs typeface="Arial"/>
                        </a:rPr>
                        <a:t>Кувандикова</a:t>
                      </a:r>
                      <a:r>
                        <a:rPr lang="ru-RU" sz="1000" i="1" dirty="0">
                          <a:latin typeface="Arial"/>
                          <a:ea typeface="Calibri"/>
                          <a:cs typeface="Arial"/>
                        </a:rPr>
                        <a:t> </a:t>
                      </a:r>
                      <a:r>
                        <a:rPr lang="ru-RU" sz="1000" i="1" dirty="0" err="1" smtClean="0">
                          <a:latin typeface="Arial"/>
                          <a:ea typeface="Calibri"/>
                          <a:cs typeface="Arial"/>
                        </a:rPr>
                        <a:t>Гульшат</a:t>
                      </a:r>
                      <a:r>
                        <a:rPr lang="ru-RU" sz="1000" i="1" dirty="0" smtClean="0">
                          <a:latin typeface="Arial"/>
                          <a:ea typeface="Calibri"/>
                          <a:cs typeface="Arial"/>
                        </a:rPr>
                        <a:t> </a:t>
                      </a:r>
                      <a:r>
                        <a:rPr lang="ru-RU" sz="1000" i="1" dirty="0" err="1" smtClean="0">
                          <a:latin typeface="Arial"/>
                          <a:ea typeface="Calibri"/>
                          <a:cs typeface="Arial"/>
                        </a:rPr>
                        <a:t>Ташбулатовна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55920" marR="55920" marT="7767" marB="0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000" b="1">
                          <a:latin typeface="Arial"/>
                          <a:ea typeface="Calibri"/>
                          <a:cs typeface="Arial"/>
                        </a:rPr>
                        <a:t>123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55920" marR="55920" marT="7767" marB="0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noFill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00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15.10 - 16.30</a:t>
                      </a:r>
                      <a:endParaRPr lang="ru-RU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74559" marR="74559" marT="37280" marB="3728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FFCCFF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Arial"/>
                        </a:rPr>
                        <a:t>Модельное занятие «Инклюзия – увидеть ценность каждого»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Arial"/>
                        </a:rPr>
                        <a:t>Рефлексивная сессия «Как я вижу инклюзию и себя в инклюзивном классе» </a:t>
                      </a:r>
                      <a:endParaRPr lang="ru-RU" sz="11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5920" marR="55920" marT="7767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16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defRPr/>
                      </a:pPr>
                      <a:endParaRPr lang="ru-RU" sz="1200">
                        <a:latin typeface="Arial"/>
                        <a:cs typeface="Arial"/>
                      </a:endParaRPr>
                    </a:p>
                  </a:txBody>
                  <a:tcPr marL="74559" marR="74559" marT="37280" marB="37280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Arial"/>
                        </a:rPr>
                        <a:t>Группа А</a:t>
                      </a:r>
                      <a:endParaRPr lang="ru-RU" sz="11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5920" marR="55920" marT="7767" marB="0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000" i="1" dirty="0" err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Arial"/>
                        </a:rPr>
                        <a:t>Огороднова</a:t>
                      </a:r>
                      <a:r>
                        <a:rPr lang="ru-RU" sz="1000" i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Arial"/>
                        </a:rPr>
                        <a:t> </a:t>
                      </a:r>
                      <a:r>
                        <a:rPr lang="ru-RU" sz="1000" i="1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Arial"/>
                        </a:rPr>
                        <a:t>Ольга Васильевна</a:t>
                      </a:r>
                      <a:endParaRPr lang="ru-RU" sz="10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5920" marR="55920" marT="7767" marB="0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Arial"/>
                        </a:rPr>
                        <a:t>302</a:t>
                      </a:r>
                      <a:endParaRPr lang="ru-RU" sz="10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5920" marR="55920" marT="7767" marB="0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16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defRPr/>
                      </a:pPr>
                      <a:endParaRPr lang="ru-RU" sz="1200">
                        <a:latin typeface="Arial"/>
                        <a:cs typeface="Arial"/>
                      </a:endParaRPr>
                    </a:p>
                  </a:txBody>
                  <a:tcPr marL="74559" marR="74559" marT="37280" marB="37280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Arial"/>
                        </a:rPr>
                        <a:t>Группа В </a:t>
                      </a:r>
                      <a:endParaRPr lang="ru-RU" sz="11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5920" marR="55920" marT="7767" marB="0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000" i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Arial"/>
                        </a:rPr>
                        <a:t>Патрушева </a:t>
                      </a:r>
                      <a:r>
                        <a:rPr lang="ru-RU" sz="1000" i="1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Arial"/>
                        </a:rPr>
                        <a:t>Инга Валерьевна,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000" i="1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Arial"/>
                        </a:rPr>
                        <a:t> </a:t>
                      </a:r>
                      <a:r>
                        <a:rPr lang="ru-RU" sz="1000" i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Arial"/>
                        </a:rPr>
                        <a:t>Ибрагимова </a:t>
                      </a:r>
                      <a:r>
                        <a:rPr lang="ru-RU" sz="1000" i="1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Arial"/>
                        </a:rPr>
                        <a:t>Яна Маратовна</a:t>
                      </a:r>
                      <a:endParaRPr lang="ru-RU" sz="10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5920" marR="55920" marT="7767" marB="0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Arial"/>
                        </a:rPr>
                        <a:t>123</a:t>
                      </a:r>
                      <a:endParaRPr lang="ru-RU" sz="10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5920" marR="55920" marT="7767" marB="0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06828" y="488950"/>
          <a:ext cx="7181067" cy="1452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7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80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519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10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7235">
                <a:tc rowSpan="3">
                  <a:txBody>
                    <a:bodyPr/>
                    <a:lstStyle/>
                    <a:p>
                      <a:pPr marL="0" marR="0" indent="0" algn="l" defTabSz="710397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11.45 – 12.30</a:t>
                      </a:r>
                      <a:r>
                        <a:rPr lang="ru-RU" sz="1200" b="1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endParaRPr/>
                    </a:p>
                    <a:p>
                      <a:pPr algn="l">
                        <a:defRPr/>
                      </a:pPr>
                      <a:endParaRPr lang="ru-RU" sz="1200" b="1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algn="l">
                        <a:defRPr/>
                      </a:pPr>
                      <a:endParaRPr lang="ru-RU" sz="1200" b="1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algn="l">
                        <a:defRPr/>
                      </a:pPr>
                      <a:endParaRPr lang="ru-RU" sz="1200" b="1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Организация специальных условий при обучении детей с задержкой психического развития (ЗПР) на разных этапах урока</a:t>
                      </a:r>
                      <a:endParaRPr/>
                    </a:p>
                  </a:txBody>
                  <a:tcPr anchor="ctr">
                    <a:lnL w="12699" algn="ctr">
                      <a:solidFill>
                        <a:srgbClr val="000000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800" i="1">
                          <a:latin typeface="Arial"/>
                          <a:cs typeface="Arial"/>
                        </a:rPr>
                        <a:t>Мазурова Екатерина  Сергеевна, учитель начальных классов, Лупенкова Любовь Юрьевна, учитель начальных классов, МБОУ НШ-ДС № 82 города Тюмени</a:t>
                      </a:r>
                      <a:endParaRPr sz="800"/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1">
                          <a:latin typeface="Arial"/>
                          <a:cs typeface="Arial"/>
                        </a:rPr>
                        <a:t>211</a:t>
                      </a:r>
                      <a:endParaRPr/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235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/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800" b="0" i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Arial"/>
                        </a:rPr>
                        <a:t>Сенсорная деятельность детей с умственной отсталостью и интеллектуальными нарушениями</a:t>
                      </a:r>
                      <a:endParaRPr/>
                    </a:p>
                  </a:txBody>
                  <a:tcPr marL="68580" marR="68580" marT="0" marB="0" anchor="ctr">
                    <a:lnL w="12699" algn="ctr">
                      <a:solidFill>
                        <a:srgbClr val="000000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710397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800" b="0" i="1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Arial"/>
                        </a:rPr>
                        <a:t>Смирнова Елена Михайловна, учитель начальных классов, Кузина Юлия Сергеевна, учитель начальных классов, Журавлёва Татьяна Вячеславовна, тьютор, МБОУ НШ-ДС № 82 города Тюмени</a:t>
                      </a:r>
                      <a:endParaRPr sz="800"/>
                    </a:p>
                  </a:txBody>
                  <a:tcPr marL="68580" marR="68580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1">
                          <a:latin typeface="Arial"/>
                          <a:cs typeface="Arial"/>
                        </a:rPr>
                        <a:t>215</a:t>
                      </a:r>
                      <a:endParaRPr/>
                    </a:p>
                  </a:txBody>
                  <a:tcPr marL="68580" marR="68580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235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/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Методы и приёмы работы, способствующие формированию навыков грамотного письма у детей с особыми образовательными потребностями</a:t>
                      </a:r>
                      <a:endParaRPr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lnL w="12699" algn="ctr">
                      <a:solidFill>
                        <a:srgbClr val="000000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710397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800" b="0" i="1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Arial"/>
                        </a:rPr>
                        <a:t>Елисеева Ирина Юрьевна, учитель начальных классов, Родионова Анастасия Павловна, учитель – логопед, МБОУ НШ-ДС № 82 города Тюмени</a:t>
                      </a:r>
                      <a:endParaRPr sz="8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1">
                          <a:latin typeface="Arial"/>
                          <a:cs typeface="Arial"/>
                        </a:rPr>
                        <a:t>216</a:t>
                      </a:r>
                      <a:endParaRPr/>
                    </a:p>
                  </a:txBody>
                  <a:tcPr marL="68580" marR="68580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auto">
          <a:xfrm rot="5400000">
            <a:off x="5761059" y="2112826"/>
            <a:ext cx="7674428" cy="2145392"/>
          </a:xfrm>
          <a:prstGeom prst="rect">
            <a:avLst/>
          </a:prstGeom>
          <a:gradFill>
            <a:gsLst>
              <a:gs pos="0">
                <a:srgbClr val="B616AB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rect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b="1">
              <a:latin typeface="Arial Black"/>
              <a:cs typeface="Arial Black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06828" y="0"/>
            <a:ext cx="7559675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3" name="TextBox 12"/>
          <p:cNvSpPr txBox="1"/>
          <p:nvPr/>
        </p:nvSpPr>
        <p:spPr bwMode="auto">
          <a:xfrm>
            <a:off x="391031" y="237307"/>
            <a:ext cx="66782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200" b="1">
                <a:solidFill>
                  <a:srgbClr val="7030A0"/>
                </a:solidFill>
                <a:latin typeface="Arial Black"/>
                <a:cs typeface="Arial Black"/>
              </a:rPr>
              <a:t>Что Вас ожидает на кейсотеке </a:t>
            </a:r>
          </a:p>
          <a:p>
            <a:pPr>
              <a:defRPr/>
            </a:pPr>
            <a:r>
              <a:rPr lang="ru-RU" sz="1200" b="1">
                <a:solidFill>
                  <a:srgbClr val="7030A0"/>
                </a:solidFill>
                <a:latin typeface="Arial Black"/>
                <a:cs typeface="Arial Black"/>
              </a:rPr>
              <a:t>(10.50 - 11.35, выбор одной площадки из трех )</a:t>
            </a:r>
            <a:endParaRPr/>
          </a:p>
          <a:p>
            <a:pPr>
              <a:defRPr/>
            </a:pPr>
            <a:endParaRPr lang="ru-RU" sz="1200" b="1">
              <a:solidFill>
                <a:srgbClr val="7030A0"/>
              </a:solidFill>
              <a:latin typeface="Arial Black"/>
              <a:cs typeface="Arial Black"/>
            </a:endParaRPr>
          </a:p>
          <a:p>
            <a:pPr>
              <a:defRPr/>
            </a:pPr>
            <a:endParaRPr lang="ru-RU" b="1">
              <a:solidFill>
                <a:schemeClr val="bg1"/>
              </a:solidFill>
              <a:latin typeface="Arial Black"/>
              <a:cs typeface="Arial Black"/>
            </a:endParaRPr>
          </a:p>
        </p:txBody>
      </p:sp>
      <p:sp>
        <p:nvSpPr>
          <p:cNvPr id="17" name="TextBox 16"/>
          <p:cNvSpPr txBox="1"/>
          <p:nvPr/>
        </p:nvSpPr>
        <p:spPr bwMode="auto">
          <a:xfrm>
            <a:off x="391032" y="713874"/>
            <a:ext cx="6879791" cy="12119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defRPr/>
            </a:pPr>
            <a:r>
              <a:rPr lang="ru-RU" sz="1050" b="1">
                <a:solidFill>
                  <a:schemeClr val="tx1"/>
                </a:solidFill>
                <a:latin typeface="Arial"/>
                <a:cs typeface="Arial"/>
              </a:rPr>
              <a:t>«</a:t>
            </a:r>
            <a:r>
              <a:rPr lang="ru-RU" sz="1050" b="1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Создание особых условий для обучения, воспитания и развития детей с расстройством аутистического спектра (РАС)</a:t>
            </a:r>
            <a:r>
              <a:rPr lang="ru-RU" sz="1050" b="1">
                <a:solidFill>
                  <a:schemeClr val="tx1"/>
                </a:solidFill>
                <a:latin typeface="Arial"/>
                <a:cs typeface="Arial"/>
              </a:rPr>
              <a:t>»</a:t>
            </a:r>
            <a:endParaRPr>
              <a:solidFill>
                <a:schemeClr val="tx1"/>
              </a:solidFill>
            </a:endParaRPr>
          </a:p>
          <a:p>
            <a:pPr algn="just">
              <a:defRPr/>
            </a:pPr>
            <a:r>
              <a:rPr lang="ru-RU" sz="105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Встреча будет посвящена практическим аспектам работы с детьми с РАС.                                                                                                      Будет раскрыта краткая характеристика расстройств аутистического спектра у обучающихся. Основные трудности, с которыми сталкиваются дети с РАС: коммуникативные, сенсорные, поведенческие и социальные. Познакомимся с интрументами визуальной поддержки в процессе обучения: расписания, карточки PECS, схемы и алгоритмы действий.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422712" y="2215966"/>
            <a:ext cx="6849190" cy="7386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defRPr/>
            </a:pPr>
            <a:r>
              <a:rPr lang="ru-RU" sz="1050" b="1" dirty="0">
                <a:solidFill>
                  <a:schemeClr val="tx1"/>
                </a:solidFill>
                <a:latin typeface="Arial"/>
                <a:cs typeface="Arial"/>
              </a:rPr>
              <a:t>«</a:t>
            </a:r>
            <a:r>
              <a:rPr lang="ru-RU" sz="1050" b="1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Работа учителя в классах с детьми с </a:t>
            </a:r>
            <a:r>
              <a:rPr lang="ru-RU" sz="1050" b="1" i="0" u="none" strike="noStrike" cap="none" spc="0" dirty="0" smtClean="0">
                <a:solidFill>
                  <a:schemeClr val="tx1"/>
                </a:solidFill>
                <a:latin typeface="Arial"/>
                <a:ea typeface="Arial"/>
                <a:cs typeface="Arial"/>
              </a:rPr>
              <a:t>дефицитом внимания (особенности </a:t>
            </a:r>
            <a:r>
              <a:rPr lang="ru-RU" sz="1050" b="1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коммуникации и методики)</a:t>
            </a:r>
            <a:r>
              <a:rPr lang="ru-RU" sz="1050" b="1" dirty="0">
                <a:solidFill>
                  <a:schemeClr val="tx1"/>
                </a:solidFill>
                <a:latin typeface="Arial"/>
                <a:cs typeface="Arial"/>
              </a:rPr>
              <a:t>»</a:t>
            </a:r>
            <a:endParaRPr dirty="0">
              <a:solidFill>
                <a:schemeClr val="tx1"/>
              </a:solidFill>
            </a:endParaRPr>
          </a:p>
          <a:p>
            <a:pPr algn="just">
              <a:defRPr/>
            </a:pPr>
            <a:r>
              <a:rPr lang="ru-RU" sz="1050" b="0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Разберём понятие СДВГ, что под ним может скрываться. Будем разбираться, как действовать, на что обращать внимание. </a:t>
            </a:r>
            <a:r>
              <a:rPr lang="ru-RU" sz="1050" b="0" i="0" u="none" strike="noStrike" cap="none" spc="0" dirty="0" smtClean="0">
                <a:solidFill>
                  <a:schemeClr val="tx1"/>
                </a:solidFill>
                <a:latin typeface="Arial"/>
                <a:ea typeface="Arial"/>
                <a:cs typeface="Arial"/>
              </a:rPr>
              <a:t>Разберём </a:t>
            </a:r>
            <a:r>
              <a:rPr lang="ru-RU" sz="1050" b="0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случаи из вашей практики</a:t>
            </a:r>
            <a:r>
              <a:rPr lang="ru-RU" sz="1050" b="0" i="0" u="none" strike="noStrike" cap="none" spc="0" dirty="0">
                <a:solidFill>
                  <a:srgbClr val="FF0000"/>
                </a:solidFill>
                <a:latin typeface="Arial"/>
                <a:ea typeface="Arial"/>
                <a:cs typeface="Arial"/>
              </a:rPr>
              <a:t>.</a:t>
            </a:r>
            <a:endParaRPr sz="1050" b="0" i="0" u="none" strike="noStrike" cap="none" spc="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165700119" name="TextBox 14"/>
          <p:cNvSpPr txBox="1"/>
          <p:nvPr/>
        </p:nvSpPr>
        <p:spPr bwMode="auto">
          <a:xfrm>
            <a:off x="422712" y="3509820"/>
            <a:ext cx="6938469" cy="8918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defRPr/>
            </a:pPr>
            <a:r>
              <a:rPr lang="ru-RU" sz="1050" b="1">
                <a:solidFill>
                  <a:schemeClr val="tx1"/>
                </a:solidFill>
                <a:latin typeface="Arial"/>
                <a:cs typeface="Arial"/>
              </a:rPr>
              <a:t>«</a:t>
            </a:r>
            <a:r>
              <a:rPr lang="ru-RU" sz="1050" b="1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Мотивационный дизайн: как планировать работу с детьми, имеющими низкий уровень учебной мотивации</a:t>
            </a:r>
            <a:r>
              <a:rPr lang="ru-RU" sz="1050" b="1">
                <a:solidFill>
                  <a:schemeClr val="tx1"/>
                </a:solidFill>
                <a:latin typeface="Arial"/>
                <a:cs typeface="Arial"/>
              </a:rPr>
              <a:t>»</a:t>
            </a:r>
            <a:endParaRPr>
              <a:solidFill>
                <a:schemeClr val="tx1"/>
              </a:solidFill>
            </a:endParaRPr>
          </a:p>
          <a:p>
            <a:pPr algn="just">
              <a:defRPr/>
            </a:pPr>
            <a:r>
              <a:rPr lang="ru-RU" sz="105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Разберемся, какие бывают мотивы и что такое мотивационный комплекс. Получим показатели по своему собственному мотивационному комплексу. Рассмотрим  педагогические приемы, которые позволяют вызвать к жизни и поддержать доступный ученику  вид мотива.</a:t>
            </a:r>
            <a:endParaRPr sz="105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27691964" name="Прямоугольник 6"/>
          <p:cNvSpPr/>
          <p:nvPr/>
        </p:nvSpPr>
        <p:spPr bwMode="auto">
          <a:xfrm rot="5399976">
            <a:off x="5761058" y="2112825"/>
            <a:ext cx="7674427" cy="2145391"/>
          </a:xfrm>
          <a:prstGeom prst="rect">
            <a:avLst/>
          </a:prstGeom>
          <a:gradFill>
            <a:gsLst>
              <a:gs pos="0">
                <a:srgbClr val="B616AB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rect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b="1">
              <a:latin typeface="Arial Black"/>
              <a:cs typeface="Arial Black"/>
            </a:endParaRPr>
          </a:p>
        </p:txBody>
      </p:sp>
      <p:sp>
        <p:nvSpPr>
          <p:cNvPr id="1809821564" name="Rectangle 5"/>
          <p:cNvSpPr>
            <a:spLocks noChangeArrowheads="1"/>
          </p:cNvSpPr>
          <p:nvPr/>
        </p:nvSpPr>
        <p:spPr bwMode="auto">
          <a:xfrm>
            <a:off x="206827" y="0"/>
            <a:ext cx="7559674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601168392" name="TextBox 12"/>
          <p:cNvSpPr txBox="1"/>
          <p:nvPr/>
        </p:nvSpPr>
        <p:spPr bwMode="auto">
          <a:xfrm>
            <a:off x="422713" y="177349"/>
            <a:ext cx="6802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200" b="1">
                <a:solidFill>
                  <a:srgbClr val="7030A0"/>
                </a:solidFill>
                <a:latin typeface="Arial Black"/>
                <a:cs typeface="Arial Black"/>
              </a:rPr>
              <a:t>Что Вас ожидает на кейсотеке </a:t>
            </a:r>
            <a:br>
              <a:rPr lang="ru-RU" sz="1200" b="1">
                <a:solidFill>
                  <a:srgbClr val="7030A0"/>
                </a:solidFill>
                <a:latin typeface="Arial Black"/>
                <a:cs typeface="Arial Black"/>
              </a:rPr>
            </a:br>
            <a:r>
              <a:rPr lang="ru-RU" sz="1200" b="1">
                <a:solidFill>
                  <a:srgbClr val="7030A0"/>
                </a:solidFill>
                <a:latin typeface="Arial Black"/>
                <a:cs typeface="Arial Black"/>
              </a:rPr>
              <a:t>(11.45 - 12.30, выбор одной площадки из трех) </a:t>
            </a:r>
            <a:endParaRPr/>
          </a:p>
          <a:p>
            <a:pPr>
              <a:defRPr/>
            </a:pPr>
            <a:endParaRPr lang="ru-RU" sz="1200" b="1">
              <a:solidFill>
                <a:srgbClr val="7030A0"/>
              </a:solidFill>
              <a:latin typeface="Arial Black"/>
              <a:cs typeface="Arial Black"/>
            </a:endParaRPr>
          </a:p>
          <a:p>
            <a:pPr>
              <a:defRPr/>
            </a:pPr>
            <a:endParaRPr lang="ru-RU" b="1">
              <a:solidFill>
                <a:schemeClr val="bg1"/>
              </a:solidFill>
              <a:latin typeface="Arial Black"/>
              <a:cs typeface="Arial Black"/>
            </a:endParaRPr>
          </a:p>
        </p:txBody>
      </p:sp>
      <p:sp>
        <p:nvSpPr>
          <p:cNvPr id="180074926" name="TextBox 16"/>
          <p:cNvSpPr txBox="1"/>
          <p:nvPr/>
        </p:nvSpPr>
        <p:spPr bwMode="auto">
          <a:xfrm>
            <a:off x="422713" y="3447550"/>
            <a:ext cx="6771043" cy="133882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defRPr/>
            </a:pPr>
            <a:r>
              <a:rPr lang="ru-RU" sz="1050" b="1">
                <a:solidFill>
                  <a:schemeClr val="tx1"/>
                </a:solidFill>
                <a:latin typeface="Arial"/>
                <a:cs typeface="Arial"/>
              </a:rPr>
              <a:t>«</a:t>
            </a:r>
            <a:r>
              <a:rPr lang="ru-RU" sz="1050" b="1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Методы и приёмы работы, способствующие формированию навыков грамотного письма у детей с особыми образовательными потребностями</a:t>
            </a:r>
            <a:r>
              <a:rPr lang="ru-RU" sz="1050" b="1">
                <a:solidFill>
                  <a:schemeClr val="tx1"/>
                </a:solidFill>
                <a:latin typeface="Arial"/>
                <a:cs typeface="Arial"/>
              </a:rPr>
              <a:t>»</a:t>
            </a:r>
            <a:endParaRPr>
              <a:solidFill>
                <a:schemeClr val="tx1"/>
              </a:solidFill>
            </a:endParaRPr>
          </a:p>
          <a:p>
            <a:pPr algn="just">
              <a:defRPr/>
            </a:pPr>
            <a:r>
              <a:rPr lang="ru-RU" sz="105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На мастер-классе будет представлена краткая характеристика детей с особыми образовательными потребностями: нарушением опорно-двигательного аппарата, задержка психического развития, тяжелые нарушения речи. Обсудим основные трудности при обучении данных категорий детей. В практической части раскроем:</a:t>
            </a:r>
            <a:r>
              <a:rPr/>
              <a:t> </a:t>
            </a:r>
            <a:r>
              <a:rPr lang="ru-RU" sz="105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методы и приемы работы над формированием образа буквы;</a:t>
            </a:r>
            <a:r>
              <a:rPr/>
              <a:t> </a:t>
            </a:r>
            <a:r>
              <a:rPr lang="ru-RU" sz="105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 алгоритм работы </a:t>
            </a:r>
            <a:br>
              <a:rPr lang="ru-RU" sz="105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</a:br>
            <a:r>
              <a:rPr lang="ru-RU" sz="105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со словарными словами.</a:t>
            </a:r>
            <a:endParaRPr/>
          </a:p>
        </p:txBody>
      </p:sp>
      <p:sp>
        <p:nvSpPr>
          <p:cNvPr id="1770507336" name="TextBox 14"/>
          <p:cNvSpPr txBox="1"/>
          <p:nvPr/>
        </p:nvSpPr>
        <p:spPr bwMode="auto">
          <a:xfrm>
            <a:off x="422713" y="1977842"/>
            <a:ext cx="6834071" cy="13719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defRPr/>
            </a:pPr>
            <a:r>
              <a:rPr lang="ru-RU" sz="1050" b="1">
                <a:solidFill>
                  <a:schemeClr val="tx1"/>
                </a:solidFill>
                <a:latin typeface="Arial"/>
                <a:cs typeface="Arial"/>
              </a:rPr>
              <a:t> «</a:t>
            </a:r>
            <a:r>
              <a:rPr lang="ru-RU" sz="1050" b="1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Сенсорная деятельность детей с умственной отсталостью и интеллектуальными нарушениями</a:t>
            </a:r>
            <a:r>
              <a:rPr lang="ru-RU" sz="1050" b="1">
                <a:solidFill>
                  <a:schemeClr val="tx1"/>
                </a:solidFill>
                <a:latin typeface="Arial"/>
                <a:cs typeface="Arial"/>
              </a:rPr>
              <a:t>»</a:t>
            </a:r>
            <a:endParaRPr>
              <a:solidFill>
                <a:schemeClr val="tx1"/>
              </a:solidFill>
            </a:endParaRPr>
          </a:p>
          <a:p>
            <a:pPr algn="just">
              <a:defRPr/>
            </a:pPr>
            <a:r>
              <a:rPr lang="ru-RU" sz="105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Сенсорное развитие играет важную роль в жизни детей с интеллектуальными нарушениями, так как оно влияет на их умственное, физическое и эстетическое воспитание. Сенсорное развитие помогает таким детям воспринимать окружающий мир, формирует полноценное восприятие действительности  </a:t>
            </a:r>
            <a:br>
              <a:rPr lang="ru-RU" sz="105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</a:br>
            <a:r>
              <a:rPr lang="ru-RU" sz="105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и способствует обучению элементарным навыкам. На мастер-классе будет представлено разработанное авторами интерактивное пособие для сенсорного развития детей, наполненное разными блоками заданий, которые развивают моторную координацию, концентрацию внимания, усидчивость, творческое воображение.</a:t>
            </a:r>
            <a:endParaRPr sz="105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527714935" name="TextBox 14"/>
          <p:cNvSpPr txBox="1"/>
          <p:nvPr/>
        </p:nvSpPr>
        <p:spPr bwMode="auto">
          <a:xfrm>
            <a:off x="422713" y="667022"/>
            <a:ext cx="6844150" cy="12119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defRPr/>
            </a:pPr>
            <a:r>
              <a:rPr lang="ru-RU" sz="1050" b="1">
                <a:solidFill>
                  <a:schemeClr val="tx1"/>
                </a:solidFill>
                <a:latin typeface="Arial"/>
                <a:cs typeface="Arial"/>
              </a:rPr>
              <a:t>«</a:t>
            </a:r>
            <a:r>
              <a:rPr lang="ru-RU" sz="1050" b="1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Организация специальных условий при обучении детей с задержкой психического развития (ЗПР) на разных этапах урока</a:t>
            </a:r>
            <a:r>
              <a:rPr lang="ru-RU" sz="1050" b="1">
                <a:solidFill>
                  <a:schemeClr val="tx1"/>
                </a:solidFill>
                <a:latin typeface="Arial"/>
                <a:cs typeface="Arial"/>
              </a:rPr>
              <a:t>»</a:t>
            </a:r>
            <a:endParaRPr>
              <a:solidFill>
                <a:schemeClr val="tx1"/>
              </a:solidFill>
            </a:endParaRPr>
          </a:p>
          <a:p>
            <a:pPr algn="just">
              <a:defRPr/>
            </a:pPr>
            <a:r>
              <a:rPr lang="ru-RU" sz="105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Мастер-класс посвящён практическим аспектам работы с детьми с ЗПР. Будут раскрыты трудности обучающихся с особыми образовательными потребностями, проведена сравнительная характеристика объяснения учебного материала детям с ЗПР и детям с сохранным интеллектом. Будут даны практические приёмы для повышения мотивации детей с ЗПР на разных этапах урока: работа </a:t>
            </a:r>
            <a:br>
              <a:rPr lang="ru-RU" sz="105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</a:br>
            <a:r>
              <a:rPr lang="ru-RU" sz="105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с интеллект-картами, опорными карточками, алгоритмами, электронными ресурсами.</a:t>
            </a:r>
            <a:endParaRPr sz="105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3415635"/>
            <a:ext cx="7559675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100" b="0" i="0" u="none" strike="noStrike" cap="none">
                <a:ln>
                  <a:noFill/>
                </a:ln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 </a:t>
            </a:r>
            <a:endParaRPr lang="ru-RU" sz="1800" b="0" i="0" u="none" strike="noStrike" cap="none">
              <a:ln>
                <a:noFill/>
              </a:ln>
              <a:solidFill>
                <a:schemeClr val="tx1"/>
              </a:solidFill>
              <a:latin typeface="Arial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4101435"/>
            <a:ext cx="7559675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9" name="TextBox 8"/>
          <p:cNvSpPr txBox="1"/>
          <p:nvPr/>
        </p:nvSpPr>
        <p:spPr bwMode="auto">
          <a:xfrm>
            <a:off x="3911600" y="24581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endParaRPr lang="ru-RU"/>
          </a:p>
        </p:txBody>
      </p:sp>
      <p:graphicFrame>
        <p:nvGraphicFramePr>
          <p:cNvPr id="11" name="Таблица 11"/>
          <p:cNvGraphicFramePr>
            <a:graphicFrameLocks noGrp="1"/>
          </p:cNvGraphicFramePr>
          <p:nvPr/>
        </p:nvGraphicFramePr>
        <p:xfrm>
          <a:off x="364691" y="1128790"/>
          <a:ext cx="7034914" cy="3741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51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47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30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19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02533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0397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Arial"/>
                        </a:rPr>
                        <a:t>Патрушева Инга Валерьевна</a:t>
                      </a:r>
                      <a:endParaRPr/>
                    </a:p>
                    <a:p>
                      <a:pPr marL="0" marR="0" lvl="0" indent="0" algn="l" defTabSz="710397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000" b="1">
                        <a:solidFill>
                          <a:schemeClr val="tx1"/>
                        </a:solidFill>
                        <a:latin typeface="Arial"/>
                        <a:ea typeface="Calibri"/>
                        <a:cs typeface="Arial"/>
                      </a:endParaRPr>
                    </a:p>
                    <a:p>
                      <a:pPr marL="0" marR="0" lvl="0" indent="0" algn="l" defTabSz="710397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800" b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Arial"/>
                        </a:rPr>
                        <a:t>заместитель директора РУМЦ ТюмГУ,   </a:t>
                      </a:r>
                      <a:br>
                        <a:rPr lang="ru-RU" sz="800" b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Arial"/>
                        </a:rPr>
                      </a:br>
                      <a:r>
                        <a:rPr lang="ru-RU" sz="800" b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Arial"/>
                        </a:rPr>
                        <a:t>доцент кафедры общей и социальной </a:t>
                      </a:r>
                      <a:br>
                        <a:rPr lang="ru-RU" sz="800" b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Arial"/>
                        </a:rPr>
                      </a:br>
                      <a:r>
                        <a:rPr lang="ru-RU" sz="800" b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Arial"/>
                        </a:rPr>
                        <a:t>педагогики ТюмГУ, </a:t>
                      </a:r>
                      <a:br>
                        <a:rPr lang="ru-RU" sz="800" b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Arial"/>
                        </a:rPr>
                      </a:br>
                      <a:r>
                        <a:rPr lang="ru-RU" sz="800" b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+mn-cs"/>
                        </a:rPr>
                        <a:t>канд. пед. наук</a:t>
                      </a:r>
                      <a:endParaRPr/>
                    </a:p>
                    <a:p>
                      <a:pPr algn="l">
                        <a:defRPr/>
                      </a:pPr>
                      <a:endParaRPr lang="ru-RU" sz="800" b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ru-RU" sz="800" b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Arial"/>
                        </a:rPr>
                        <a:t>Кукуев Евгений Анатольевич</a:t>
                      </a:r>
                      <a:endParaRPr/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endParaRPr lang="ru-RU" sz="800" b="0">
                        <a:solidFill>
                          <a:schemeClr val="tx1"/>
                        </a:solidFill>
                        <a:latin typeface="Arial"/>
                        <a:ea typeface="Calibri"/>
                        <a:cs typeface="Arial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800" b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Arial"/>
                        </a:rPr>
                        <a:t>доцент кафедры психологии и педагогики детства ТюмГУ, начальник отдела мониторинговых исследований РУМЦ ТюмГУ,  </a:t>
                      </a:r>
                      <a:br>
                        <a:rPr lang="ru-RU" sz="800" b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Arial"/>
                        </a:rPr>
                      </a:br>
                      <a:r>
                        <a:rPr lang="ru-RU" sz="800" b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Arial"/>
                        </a:rPr>
                        <a:t>канд. психол. наук</a:t>
                      </a:r>
                      <a:endParaRPr/>
                    </a:p>
                  </a:txBody>
                  <a:tcPr marL="68580" marR="68580" marT="0" marB="0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5491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endParaRPr lang="ru-RU" sz="1000" b="1">
                        <a:solidFill>
                          <a:schemeClr val="tx1"/>
                        </a:solidFill>
                        <a:latin typeface="Arial"/>
                        <a:ea typeface="Calibri"/>
                        <a:cs typeface="Arial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Arial"/>
                        </a:rPr>
                        <a:t>Кувандикова Гульшат Ташбулатовна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800" b="1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Arial"/>
                        </a:rPr>
                        <a:t>  </a:t>
                      </a:r>
                      <a:r>
                        <a:rPr lang="ru-RU" sz="800" b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Arial"/>
                        </a:rPr>
                        <a:t>заведующий ПМПК МАУ ИМЦ г. Тюмени</a:t>
                      </a:r>
                      <a:endParaRPr/>
                    </a:p>
                    <a:p>
                      <a:pPr algn="l">
                        <a:defRPr/>
                      </a:pPr>
                      <a:endParaRPr lang="en-US" sz="800" b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ru-RU" sz="800" b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endParaRPr lang="ru-RU" sz="1000" b="1">
                        <a:solidFill>
                          <a:schemeClr val="tx1"/>
                        </a:solidFill>
                        <a:latin typeface="Arial"/>
                        <a:ea typeface="Calibri"/>
                        <a:cs typeface="Arial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Arial"/>
                        </a:rPr>
                        <a:t>Огороднова Ольга Васильевна</a:t>
                      </a:r>
                      <a:endParaRPr lang="ru-RU" sz="800" b="1">
                        <a:solidFill>
                          <a:schemeClr val="tx1"/>
                        </a:solidFill>
                        <a:latin typeface="Arial"/>
                        <a:ea typeface="Calibri"/>
                        <a:cs typeface="Arial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80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Arial"/>
                        </a:rPr>
                        <a:t>доцент кафедры психологии и педагогики </a:t>
                      </a:r>
                      <a:br>
                        <a:rPr lang="ru-RU" sz="80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Arial"/>
                        </a:rPr>
                      </a:br>
                      <a:r>
                        <a:rPr lang="ru-RU" sz="80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Arial"/>
                        </a:rPr>
                        <a:t>детства ИПиП ТюмГУ, ведущий эксперт </a:t>
                      </a:r>
                      <a:br>
                        <a:rPr lang="ru-RU" sz="80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Arial"/>
                        </a:rPr>
                      </a:br>
                      <a:r>
                        <a:rPr lang="ru-RU" sz="80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Arial"/>
                        </a:rPr>
                        <a:t>Школы образования ТюмГУ, канд. пед. наук</a:t>
                      </a:r>
                      <a:endParaRPr/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endParaRPr lang="en-US" sz="800" b="0">
                        <a:solidFill>
                          <a:schemeClr val="tx1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70053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0397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+mn-cs"/>
                        </a:rPr>
                        <a:t>Гладкова Любовь Николаевна</a:t>
                      </a:r>
                      <a:endParaRPr/>
                    </a:p>
                    <a:p>
                      <a:pPr marL="0" marR="0" lvl="0" indent="0" algn="l" defTabSz="710397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+mn-cs"/>
                        </a:rPr>
                        <a:t/>
                      </a:r>
                      <a:br>
                        <a:rPr lang="ru-RU" sz="100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+mn-cs"/>
                        </a:rPr>
                      </a:br>
                      <a:r>
                        <a:rPr lang="ru-RU" sz="800" b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+mn-cs"/>
                        </a:rPr>
                        <a:t>доцент, заведующий кафедрой психологии </a:t>
                      </a:r>
                      <a:br>
                        <a:rPr lang="ru-RU" sz="800" b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+mn-cs"/>
                        </a:rPr>
                      </a:br>
                      <a:r>
                        <a:rPr lang="ru-RU" sz="800" b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+mn-cs"/>
                        </a:rPr>
                        <a:t>и педагогики детства ТюмГУ, </a:t>
                      </a:r>
                      <a:br>
                        <a:rPr lang="ru-RU" sz="800" b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+mn-cs"/>
                        </a:rPr>
                      </a:br>
                      <a:r>
                        <a:rPr lang="ru-RU" sz="800" b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+mn-cs"/>
                        </a:rPr>
                        <a:t>канд. пед. наук</a:t>
                      </a:r>
                      <a:endParaRPr lang="ru-RU" sz="800" b="0">
                        <a:solidFill>
                          <a:schemeClr val="tx1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ru-RU" sz="800" b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+mn-cs"/>
                        </a:rPr>
                        <a:t>Дмитракова Василиса Васильевна</a:t>
                      </a:r>
                      <a:endParaRPr lang="ru-RU" sz="1000" b="0">
                        <a:solidFill>
                          <a:schemeClr val="tx1"/>
                        </a:solidFill>
                        <a:latin typeface="Arial"/>
                        <a:ea typeface="Calibri"/>
                        <a:cs typeface="+mn-cs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800" b="0">
                          <a:solidFill>
                            <a:schemeClr val="tx1"/>
                          </a:solidFill>
                          <a:latin typeface="Arial"/>
                          <a:cs typeface="+mn-cs"/>
                        </a:rPr>
                        <a:t>Социальный педагог, методист РУМЦ ТюмГУ</a:t>
                      </a:r>
                      <a:endParaRPr/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endParaRPr lang="ru-RU" sz="800" b="0">
                        <a:solidFill>
                          <a:schemeClr val="tx1"/>
                        </a:solidFill>
                        <a:latin typeface="Arial"/>
                        <a:ea typeface="Calibri"/>
                        <a:cs typeface="+mn-cs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endParaRPr/>
                    </a:p>
                  </a:txBody>
                  <a:tcPr marL="68580" marR="68580" marT="0" marB="0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7" name="TextBox 46"/>
          <p:cNvSpPr txBox="1"/>
          <p:nvPr/>
        </p:nvSpPr>
        <p:spPr bwMode="auto">
          <a:xfrm>
            <a:off x="289502" y="459247"/>
            <a:ext cx="378272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>
                <a:solidFill>
                  <a:srgbClr val="7030A0"/>
                </a:solidFill>
                <a:latin typeface="Arial Black"/>
                <a:cs typeface="Arial Black"/>
              </a:rPr>
              <a:t>Программу для вас разработали</a:t>
            </a:r>
            <a:endParaRPr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848943" y="3154747"/>
            <a:ext cx="1087914" cy="108791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1">
            <a:off x="289502" y="1035659"/>
            <a:ext cx="1095482" cy="109548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1">
            <a:off x="3841375" y="1049518"/>
            <a:ext cx="1095482" cy="1095482"/>
          </a:xfrm>
          <a:prstGeom prst="rect">
            <a:avLst/>
          </a:prstGeom>
        </p:spPr>
      </p:pic>
      <p:grpSp>
        <p:nvGrpSpPr>
          <p:cNvPr id="23" name="Группа 6"/>
          <p:cNvGrpSpPr/>
          <p:nvPr/>
        </p:nvGrpSpPr>
        <p:grpSpPr bwMode="auto">
          <a:xfrm flipH="1">
            <a:off x="252860" y="3133137"/>
            <a:ext cx="1115349" cy="1113631"/>
            <a:chOff x="3248340" y="1828800"/>
            <a:chExt cx="2599949" cy="2665065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3248340" y="1828800"/>
              <a:ext cx="2599949" cy="2665065"/>
            </a:xfrm>
            <a:prstGeom prst="rect">
              <a:avLst/>
            </a:prstGeom>
          </p:spPr>
        </p:pic>
        <p:sp>
          <p:nvSpPr>
            <p:cNvPr id="25" name="Прямоугольник 24"/>
            <p:cNvSpPr/>
            <p:nvPr/>
          </p:nvSpPr>
          <p:spPr bwMode="auto">
            <a:xfrm>
              <a:off x="5016619" y="4173494"/>
              <a:ext cx="783771" cy="3203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5100"/>
            </a:p>
          </p:txBody>
        </p:sp>
      </p:grpSp>
      <p:pic>
        <p:nvPicPr>
          <p:cNvPr id="29" name="Рисунок 28" descr="Изображение выглядит как Человеческое лицо, очки, улыбка, одежда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3841375" y="2097599"/>
            <a:ext cx="1087914" cy="1087914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Человеческое лицо, улыбка, одежда, человек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255650" y="2095036"/>
            <a:ext cx="1095482" cy="10954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2894134"/>
            <a:ext cx="7559675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100" b="0" i="0" u="none" strike="noStrike" cap="none">
                <a:ln>
                  <a:noFill/>
                </a:ln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 </a:t>
            </a:r>
            <a:endParaRPr lang="ru-RU" sz="1800" b="0" i="0" u="none" strike="noStrike" cap="none">
              <a:ln>
                <a:noFill/>
              </a:ln>
              <a:solidFill>
                <a:schemeClr val="tx1"/>
              </a:solidFill>
              <a:latin typeface="Arial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3579935"/>
            <a:ext cx="7559675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9" name="TextBox 8"/>
          <p:cNvSpPr txBox="1"/>
          <p:nvPr/>
        </p:nvSpPr>
        <p:spPr bwMode="auto">
          <a:xfrm>
            <a:off x="3911600" y="19366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endParaRPr lang="ru-RU"/>
          </a:p>
        </p:txBody>
      </p:sp>
      <p:graphicFrame>
        <p:nvGraphicFramePr>
          <p:cNvPr id="11" name="Таблица 11"/>
          <p:cNvGraphicFramePr>
            <a:graphicFrameLocks noGrp="1"/>
          </p:cNvGraphicFramePr>
          <p:nvPr/>
        </p:nvGraphicFramePr>
        <p:xfrm>
          <a:off x="364691" y="650154"/>
          <a:ext cx="7034914" cy="31860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51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47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30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19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43781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0397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+mn-cs"/>
                        </a:rPr>
                        <a:t>Хамитова Гульнара Хасановна</a:t>
                      </a:r>
                    </a:p>
                    <a:p>
                      <a:pPr marL="0" marR="0" lvl="0" indent="0" algn="l" defTabSz="710397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000" b="1">
                        <a:solidFill>
                          <a:schemeClr val="tx1"/>
                        </a:solidFill>
                        <a:latin typeface="Arial"/>
                        <a:ea typeface="Calibri"/>
                        <a:cs typeface="Arial"/>
                      </a:endParaRPr>
                    </a:p>
                    <a:p>
                      <a:pPr marL="0" marR="0" lvl="0" indent="0" algn="l" defTabSz="710397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800" b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+mn-cs"/>
                        </a:rPr>
                        <a:t>учитель начальных классов, МБОУ НШ-ДС № 82 города Тюмени</a:t>
                      </a:r>
                      <a:endParaRPr/>
                    </a:p>
                    <a:p>
                      <a:pPr marL="0" marR="0" lvl="0" indent="0" algn="l" defTabSz="710397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800" b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ru-RU" sz="800" b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+mn-cs"/>
                        </a:rPr>
                        <a:t>Смирнова Елена Михайловна</a:t>
                      </a:r>
                      <a:endParaRPr lang="ru-RU" sz="800" b="0">
                        <a:solidFill>
                          <a:schemeClr val="tx1"/>
                        </a:solidFill>
                        <a:latin typeface="Arial"/>
                        <a:ea typeface="Calibri"/>
                        <a:cs typeface="Arial"/>
                      </a:endParaRPr>
                    </a:p>
                    <a:p>
                      <a:pPr marL="0" marR="0" indent="0" algn="l" defTabSz="710397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800" b="0" i="0">
                        <a:solidFill>
                          <a:schemeClr val="tx1"/>
                        </a:solidFill>
                        <a:latin typeface="Arial"/>
                        <a:ea typeface="Calibri"/>
                        <a:cs typeface="+mn-cs"/>
                      </a:endParaRPr>
                    </a:p>
                    <a:p>
                      <a:pPr marL="0" marR="0" lvl="0" indent="0" algn="l" defTabSz="710397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800" b="0" i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+mn-cs"/>
                        </a:rPr>
                        <a:t>учитель начальных классов, МБОУ НШ-ДС № 82 города Тюмени</a:t>
                      </a:r>
                      <a:endParaRPr lang="ru-RU" sz="800" i="0"/>
                    </a:p>
                    <a:p>
                      <a:pPr marL="0" marR="0" indent="0" algn="l" defTabSz="710397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800" i="0"/>
                    </a:p>
                  </a:txBody>
                  <a:tcPr marL="68580" marR="68580" marT="0" marB="0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1279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endParaRPr lang="ru-RU" sz="1000" b="1">
                        <a:solidFill>
                          <a:schemeClr val="tx1"/>
                        </a:solidFill>
                        <a:latin typeface="Arial"/>
                        <a:ea typeface="Calibri"/>
                        <a:cs typeface="Arial"/>
                      </a:endParaRPr>
                    </a:p>
                    <a:p>
                      <a:pPr marL="0" marR="0" lvl="0" indent="0" algn="l" defTabSz="710397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+mn-cs"/>
                        </a:rPr>
                        <a:t>Ярмитова Олеся Александровна</a:t>
                      </a:r>
                      <a:r>
                        <a:rPr lang="ru-RU" sz="800" b="1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Arial"/>
                        </a:rPr>
                        <a:t>  </a:t>
                      </a:r>
                      <a:r>
                        <a:rPr lang="ru-RU" sz="800" b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+mn-cs"/>
                        </a:rPr>
                        <a:t>учитель – логопед, МБОУ НШ-ДС № 82 города Тюмени</a:t>
                      </a:r>
                      <a:endParaRPr/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endParaRPr lang="en-US" sz="800" b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ru-RU" sz="800" b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endParaRPr lang="ru-RU" sz="1000" b="1">
                        <a:solidFill>
                          <a:schemeClr val="tx1"/>
                        </a:solidFill>
                        <a:latin typeface="Arial"/>
                        <a:ea typeface="Calibri"/>
                        <a:cs typeface="Arial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+mn-cs"/>
                        </a:rPr>
                        <a:t>Кузина Юлия Сергеевна</a:t>
                      </a:r>
                      <a:endParaRPr/>
                    </a:p>
                    <a:p>
                      <a:pPr marL="0" marR="0" lvl="0" indent="0" algn="l" defTabSz="710397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800" b="0" i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+mn-cs"/>
                        </a:rPr>
                        <a:t>учитель начальных классов, МБОУ НШ-ДС № 82 города Тюмени</a:t>
                      </a:r>
                      <a:endParaRPr lang="ru-RU" sz="800" i="0"/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endParaRPr lang="en-US" sz="800" b="0">
                        <a:solidFill>
                          <a:schemeClr val="tx1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0981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0397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000" b="1">
                        <a:solidFill>
                          <a:schemeClr val="tx1"/>
                        </a:solidFill>
                        <a:latin typeface="Arial"/>
                        <a:ea typeface="Calibri"/>
                        <a:cs typeface="+mn-cs"/>
                      </a:endParaRPr>
                    </a:p>
                    <a:p>
                      <a:pPr marL="0" marR="0" lvl="0" indent="0" algn="l" defTabSz="710397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+mn-cs"/>
                        </a:rPr>
                        <a:t>Муравьева Ксения Сергеевна</a:t>
                      </a:r>
                      <a:r>
                        <a:rPr lang="ru-RU" sz="100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+mn-cs"/>
                        </a:rPr>
                        <a:t/>
                      </a:r>
                      <a:br>
                        <a:rPr lang="ru-RU" sz="100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+mn-cs"/>
                        </a:rPr>
                      </a:br>
                      <a:endParaRPr lang="ru-RU" sz="1000">
                        <a:solidFill>
                          <a:schemeClr val="tx1"/>
                        </a:solidFill>
                        <a:latin typeface="Arial"/>
                        <a:ea typeface="Calibri"/>
                        <a:cs typeface="+mn-cs"/>
                      </a:endParaRPr>
                    </a:p>
                    <a:p>
                      <a:pPr marL="0" marR="0" lvl="0" indent="0" algn="l" defTabSz="710397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800" b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+mn-cs"/>
                        </a:rPr>
                        <a:t>учитель – дефектолог, МБОУ НШ-ДС № 82 города Тюмени</a:t>
                      </a:r>
                      <a:endParaRPr/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endParaRPr lang="ru-RU" sz="800" b="0">
                        <a:solidFill>
                          <a:schemeClr val="tx1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ru-RU" sz="800" b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endParaRPr lang="ru-RU" sz="1000" b="1">
                        <a:solidFill>
                          <a:schemeClr val="tx1"/>
                        </a:solidFill>
                        <a:latin typeface="Arial"/>
                        <a:ea typeface="Calibri"/>
                        <a:cs typeface="+mn-cs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+mn-cs"/>
                        </a:rPr>
                        <a:t>Журавлёва Татьяна Вячеславовна</a:t>
                      </a:r>
                      <a:endParaRPr/>
                    </a:p>
                    <a:p>
                      <a:pPr marL="0" marR="0" indent="0" algn="l" defTabSz="710397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800" b="0" i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+mn-cs"/>
                        </a:rPr>
                        <a:t>тьютор, МБОУ НШ-ДС № 82 города Тюмени</a:t>
                      </a:r>
                      <a:endParaRPr lang="ru-RU" sz="800" i="0"/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endParaRPr lang="ru-RU" sz="800" b="0">
                        <a:solidFill>
                          <a:schemeClr val="tx1"/>
                        </a:solidFill>
                        <a:latin typeface="Arial"/>
                        <a:ea typeface="Calibri"/>
                        <a:cs typeface="+mn-cs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endParaRPr/>
                    </a:p>
                  </a:txBody>
                  <a:tcPr marL="68580" marR="68580" marT="0" marB="0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365434" y="3920904"/>
          <a:ext cx="6039796" cy="8437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4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30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19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43781">
                <a:tc>
                  <a:txBody>
                    <a:bodyPr/>
                    <a:lstStyle/>
                    <a:p>
                      <a:pPr marL="0" marR="0" lvl="0" indent="0" algn="l" defTabSz="710397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+mn-cs"/>
                        </a:rPr>
                        <a:t>Мазурова Екатерина  Сергеевна</a:t>
                      </a:r>
                      <a:endParaRPr lang="ru-RU" sz="1000" b="1">
                        <a:solidFill>
                          <a:schemeClr val="tx1"/>
                        </a:solidFill>
                        <a:latin typeface="Arial"/>
                        <a:ea typeface="Calibri"/>
                        <a:cs typeface="Arial"/>
                      </a:endParaRPr>
                    </a:p>
                    <a:p>
                      <a:pPr marL="0" marR="0" lvl="0" indent="0" algn="l" defTabSz="710397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800" b="0">
                        <a:solidFill>
                          <a:schemeClr val="tx1"/>
                        </a:solidFill>
                        <a:latin typeface="Arial"/>
                        <a:ea typeface="Calibri"/>
                        <a:cs typeface="+mn-cs"/>
                      </a:endParaRPr>
                    </a:p>
                    <a:p>
                      <a:pPr marL="0" marR="0" lvl="0" indent="0" algn="l" defTabSz="710397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800" b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+mn-cs"/>
                        </a:rPr>
                        <a:t>учитель начальных классов, МБОУ НШ-ДС № 82 города Тюмени</a:t>
                      </a:r>
                      <a:endParaRPr/>
                    </a:p>
                    <a:p>
                      <a:pPr marL="0" marR="0" lvl="0" indent="0" algn="l" defTabSz="710397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800" b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ru-RU" sz="800" b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+mn-cs"/>
                        </a:rPr>
                        <a:t>Лупенкова Любовь Юрьевна</a:t>
                      </a:r>
                      <a:endParaRPr lang="ru-RU" sz="800" b="0">
                        <a:solidFill>
                          <a:schemeClr val="tx1"/>
                        </a:solidFill>
                        <a:latin typeface="Arial"/>
                        <a:ea typeface="Calibri"/>
                        <a:cs typeface="Arial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endParaRPr lang="ru-RU" sz="800" b="0">
                        <a:solidFill>
                          <a:schemeClr val="tx1"/>
                        </a:solidFill>
                        <a:latin typeface="Arial"/>
                        <a:ea typeface="Calibri"/>
                        <a:cs typeface="Arial"/>
                      </a:endParaRPr>
                    </a:p>
                    <a:p>
                      <a:pPr marL="0" marR="0" lvl="0" indent="0" algn="l" defTabSz="710397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800" b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+mn-cs"/>
                        </a:rPr>
                        <a:t>учитель начальных классов, МБОУ НШ-ДС № 82 города Тюмени</a:t>
                      </a:r>
                      <a:endParaRPr/>
                    </a:p>
                    <a:p>
                      <a:pPr algn="l">
                        <a:defRPr/>
                      </a:pPr>
                      <a:endParaRPr lang="ru-RU" sz="800" b="0">
                        <a:solidFill>
                          <a:schemeClr val="tx1"/>
                        </a:solidFill>
                        <a:latin typeface="Arial"/>
                        <a:cs typeface="+mn-cs"/>
                      </a:endParaRPr>
                    </a:p>
                  </a:txBody>
                  <a:tcPr marL="68580" marR="68580" marT="0" marB="0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92446" y="527347"/>
            <a:ext cx="1055896" cy="10558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92446" y="1576179"/>
            <a:ext cx="1057147" cy="105714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84044" y="2596276"/>
            <a:ext cx="1072699" cy="107269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3883024" y="527347"/>
            <a:ext cx="1068296" cy="106829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3880993" y="1554668"/>
            <a:ext cx="1086646" cy="108664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3911600" y="2599453"/>
            <a:ext cx="1079193" cy="107919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284044" y="3646359"/>
            <a:ext cx="1113817" cy="111381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3885099" y="3656310"/>
            <a:ext cx="1105694" cy="11056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5720" y="3346567"/>
            <a:ext cx="7559675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100" b="0" i="0" u="none" strike="noStrike" cap="none">
                <a:ln>
                  <a:noFill/>
                </a:ln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 </a:t>
            </a:r>
            <a:endParaRPr lang="ru-RU" sz="1800" b="0" i="0" u="none" strike="noStrike" cap="none">
              <a:ln>
                <a:noFill/>
              </a:ln>
              <a:solidFill>
                <a:schemeClr val="tx1"/>
              </a:solidFill>
              <a:latin typeface="Arial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35720" y="4032367"/>
            <a:ext cx="7559675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9" name="TextBox 8"/>
          <p:cNvSpPr txBox="1"/>
          <p:nvPr/>
        </p:nvSpPr>
        <p:spPr bwMode="auto">
          <a:xfrm>
            <a:off x="3947320" y="21116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endParaRPr lang="ru-RU"/>
          </a:p>
        </p:txBody>
      </p:sp>
      <p:graphicFrame>
        <p:nvGraphicFramePr>
          <p:cNvPr id="11" name="Таблица 11"/>
          <p:cNvGraphicFramePr>
            <a:graphicFrameLocks noGrp="1"/>
          </p:cNvGraphicFramePr>
          <p:nvPr/>
        </p:nvGraphicFramePr>
        <p:xfrm>
          <a:off x="349929" y="855354"/>
          <a:ext cx="7022422" cy="44420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33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02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15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873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59174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+mn-cs"/>
                        </a:rPr>
                        <a:t>Елисеева Ирина Юрьевна</a:t>
                      </a:r>
                      <a:endParaRPr/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endParaRPr lang="ru-RU" sz="1000" b="1">
                        <a:solidFill>
                          <a:schemeClr val="tx1"/>
                        </a:solidFill>
                        <a:latin typeface="Arial"/>
                        <a:ea typeface="Calibri"/>
                        <a:cs typeface="Arial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800" b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+mn-cs"/>
                        </a:rPr>
                        <a:t>учитель начальных классов, МБОУ НШ-ДС № 82 города Тюмени</a:t>
                      </a:r>
                      <a:endParaRPr/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endParaRPr lang="ru-RU" sz="8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68580" marR="68580" marT="0" marB="0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ru-RU" sz="800" b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00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+mn-cs"/>
                        </a:rPr>
                        <a:t>Родионова Анастасия Павловна</a:t>
                      </a:r>
                      <a:endParaRPr/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800" b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+mn-cs"/>
                        </a:rPr>
                        <a:t>учитель – логопед, МБОУ НШ-ДС № 82 города Тюмени</a:t>
                      </a:r>
                      <a:endParaRPr/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endParaRPr lang="ru-RU" sz="800">
                        <a:solidFill>
                          <a:schemeClr val="tx1"/>
                        </a:solidFill>
                        <a:latin typeface="Arial"/>
                        <a:ea typeface="Calibri"/>
                        <a:cs typeface="+mn-cs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endParaRPr/>
                    </a:p>
                  </a:txBody>
                  <a:tcPr marL="68580" marR="68580" marT="0" marB="0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6797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latin typeface="Arial"/>
                          <a:cs typeface="+mn-cs"/>
                        </a:rPr>
                        <a:t>Варяев Данил Юрьевич</a:t>
                      </a:r>
                      <a:endParaRPr lang="ru-RU" sz="1000" b="1">
                        <a:solidFill>
                          <a:schemeClr val="tx1"/>
                        </a:solidFill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педагог-психолог, ведущий специалист отделения социальной реабилитации АУ ТО Центра комплексной реабилитации «Родник»</a:t>
                      </a:r>
                      <a:endParaRPr lang="ru-RU" sz="8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endParaRPr lang="ru-RU" sz="800">
                        <a:solidFill>
                          <a:schemeClr val="tx1"/>
                        </a:solidFill>
                        <a:latin typeface="Arial"/>
                        <a:cs typeface="+mn-cs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  <a:defRPr/>
                      </a:pPr>
                      <a:endParaRPr lang="ru-RU" sz="800" b="0">
                        <a:solidFill>
                          <a:schemeClr val="tx1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ru-RU" sz="800" b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+mn-cs"/>
                        </a:rPr>
                        <a:t>Ибрагимова Яна Маратовна</a:t>
                      </a:r>
                      <a:endParaRPr/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800" b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+mn-cs"/>
                        </a:rPr>
                        <a:t>студентка Школы образования ТюмГУ,  победитель Всероссийских открытых конкурсов программ и методических материалов организации отдыха детей </a:t>
                      </a:r>
                      <a:br>
                        <a:rPr lang="ru-RU" sz="800" b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+mn-cs"/>
                        </a:rPr>
                      </a:br>
                      <a:r>
                        <a:rPr lang="ru-RU" sz="800" b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+mn-cs"/>
                        </a:rPr>
                        <a:t>(2023, 2024 гг), инклюзивный волонтер</a:t>
                      </a:r>
                      <a:endParaRPr lang="ru-RU" sz="800" b="1">
                        <a:solidFill>
                          <a:schemeClr val="tx1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6797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latin typeface="Arial"/>
                          <a:cs typeface="+mn-cs"/>
                        </a:rPr>
                        <a:t>Бузолина Анастасия Николаевна</a:t>
                      </a:r>
                      <a:endParaRPr lang="ru-RU" sz="1000" b="1">
                        <a:solidFill>
                          <a:schemeClr val="tx1"/>
                        </a:solidFill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Начальник отдела инклюзивной молодежной политики РУМЦ ТюмГУ</a:t>
                      </a:r>
                      <a:endParaRPr lang="ru-RU" sz="8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endParaRPr lang="ru-RU" sz="800">
                        <a:solidFill>
                          <a:schemeClr val="tx1"/>
                        </a:solidFill>
                        <a:latin typeface="Arial"/>
                        <a:cs typeface="+mn-cs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  <a:defRPr/>
                      </a:pPr>
                      <a:endParaRPr lang="ru-RU" sz="800" b="0">
                        <a:solidFill>
                          <a:schemeClr val="tx1"/>
                        </a:solidFill>
                        <a:latin typeface="Arial"/>
                        <a:ea typeface="Calibri"/>
                        <a:cs typeface="+mn-cs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  <a:defRPr/>
                      </a:pPr>
                      <a:endParaRPr lang="ru-RU" sz="800" b="0">
                        <a:solidFill>
                          <a:schemeClr val="tx1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ru-RU" sz="800" b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0397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000" b="1">
                        <a:solidFill>
                          <a:schemeClr val="tx1"/>
                        </a:solidFill>
                        <a:latin typeface="Arial"/>
                        <a:ea typeface="Calibri"/>
                        <a:cs typeface="Arial"/>
                      </a:endParaRPr>
                    </a:p>
                    <a:p>
                      <a:pPr marL="0" marR="0" lvl="0" indent="0" algn="l" defTabSz="710397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000" b="1">
                        <a:solidFill>
                          <a:schemeClr val="tx1"/>
                        </a:solidFill>
                        <a:latin typeface="Arial"/>
                        <a:ea typeface="Calibri"/>
                        <a:cs typeface="Arial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endParaRPr lang="ru-RU" sz="800">
                        <a:solidFill>
                          <a:schemeClr val="tx1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6797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endParaRPr lang="ru-RU" sz="800" b="0">
                        <a:solidFill>
                          <a:schemeClr val="tx1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ru-RU" sz="800" b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endParaRPr lang="ru-RU" sz="800" b="0">
                        <a:solidFill>
                          <a:schemeClr val="tx1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0" name="Рисунок 1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565217" y="4460519"/>
            <a:ext cx="881609" cy="666105"/>
          </a:xfrm>
          <a:prstGeom prst="rect">
            <a:avLst/>
          </a:prstGeom>
          <a:noFill/>
        </p:spPr>
      </p:pic>
      <p:pic>
        <p:nvPicPr>
          <p:cNvPr id="21" name="Рисунок 2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2435869" y="4534433"/>
            <a:ext cx="770762" cy="582552"/>
          </a:xfrm>
          <a:prstGeom prst="rect">
            <a:avLst/>
          </a:prstGeom>
          <a:noFill/>
        </p:spPr>
      </p:pic>
      <p:pic>
        <p:nvPicPr>
          <p:cNvPr id="22" name="Рисунок 3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4173241" y="4543066"/>
            <a:ext cx="821300" cy="582550"/>
          </a:xfrm>
          <a:prstGeom prst="rect">
            <a:avLst/>
          </a:prstGeom>
          <a:noFill/>
        </p:spPr>
      </p:pic>
      <p:pic>
        <p:nvPicPr>
          <p:cNvPr id="23" name="Рисунок 10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5971379" y="4523512"/>
            <a:ext cx="770761" cy="513841"/>
          </a:xfrm>
          <a:prstGeom prst="rect">
            <a:avLst/>
          </a:prstGeom>
          <a:noFill/>
        </p:spPr>
      </p:pic>
      <p:sp>
        <p:nvSpPr>
          <p:cNvPr id="24" name="Прямоугольник 23"/>
          <p:cNvSpPr/>
          <p:nvPr/>
        </p:nvSpPr>
        <p:spPr bwMode="auto">
          <a:xfrm>
            <a:off x="0" y="4423624"/>
            <a:ext cx="7559676" cy="45719"/>
          </a:xfrm>
          <a:prstGeom prst="rect">
            <a:avLst/>
          </a:prstGeom>
          <a:gradFill>
            <a:gsLst>
              <a:gs pos="0">
                <a:srgbClr val="B616AB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rect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b="1">
              <a:latin typeface="Arial Black"/>
              <a:cs typeface="Arial Black"/>
            </a:endParaRPr>
          </a:p>
        </p:txBody>
      </p:sp>
      <p:pic>
        <p:nvPicPr>
          <p:cNvPr id="3" name="Рисунок 2" descr="Изображение выглядит как Человеческое лицо, Борода человека, одежда, человек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84986" y="1718619"/>
            <a:ext cx="1155377" cy="11553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3779841" y="581538"/>
            <a:ext cx="1138021" cy="11380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184986" y="586212"/>
            <a:ext cx="1148556" cy="114855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3815557" y="1716929"/>
            <a:ext cx="1157067" cy="115706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>
            <a:off x="192142" y="2838276"/>
            <a:ext cx="1183937" cy="11839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Тема 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1159</Words>
  <Application>Microsoft Office PowerPoint</Application>
  <DocSecurity>0</DocSecurity>
  <PresentationFormat>Произвольный</PresentationFormat>
  <Paragraphs>133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Microsoft Office User</dc:creator>
  <cp:keywords/>
  <dc:description/>
  <cp:lastModifiedBy>Victor Ogorodnov</cp:lastModifiedBy>
  <cp:revision>59</cp:revision>
  <dcterms:created xsi:type="dcterms:W3CDTF">2023-02-01T11:11:28Z</dcterms:created>
  <dcterms:modified xsi:type="dcterms:W3CDTF">2025-02-12T08:18:43Z</dcterms:modified>
  <cp:category/>
  <dc:identifier/>
  <cp:contentStatus/>
  <dc:language/>
  <cp:version/>
</cp:coreProperties>
</file>