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77" r:id="rId4"/>
    <p:sldId id="257" r:id="rId5"/>
    <p:sldId id="258" r:id="rId6"/>
    <p:sldId id="259" r:id="rId7"/>
    <p:sldId id="300" r:id="rId8"/>
    <p:sldId id="301" r:id="rId9"/>
    <p:sldId id="302" r:id="rId10"/>
    <p:sldId id="303" r:id="rId11"/>
    <p:sldId id="260" r:id="rId12"/>
    <p:sldId id="261" r:id="rId13"/>
    <p:sldId id="262" r:id="rId14"/>
    <p:sldId id="305" r:id="rId15"/>
    <p:sldId id="306" r:id="rId16"/>
    <p:sldId id="263" r:id="rId17"/>
    <p:sldId id="292" r:id="rId18"/>
    <p:sldId id="290" r:id="rId19"/>
    <p:sldId id="265" r:id="rId20"/>
    <p:sldId id="308" r:id="rId21"/>
    <p:sldId id="309" r:id="rId22"/>
    <p:sldId id="318" r:id="rId23"/>
    <p:sldId id="295" r:id="rId24"/>
    <p:sldId id="322" r:id="rId25"/>
    <p:sldId id="320" r:id="rId26"/>
    <p:sldId id="330" r:id="rId27"/>
    <p:sldId id="315" r:id="rId28"/>
    <p:sldId id="316" r:id="rId29"/>
    <p:sldId id="321" r:id="rId30"/>
    <p:sldId id="317" r:id="rId31"/>
    <p:sldId id="294" r:id="rId32"/>
    <p:sldId id="264" r:id="rId33"/>
    <p:sldId id="299" r:id="rId34"/>
    <p:sldId id="271" r:id="rId35"/>
    <p:sldId id="293" r:id="rId36"/>
    <p:sldId id="266" r:id="rId37"/>
    <p:sldId id="331" r:id="rId38"/>
    <p:sldId id="332" r:id="rId39"/>
    <p:sldId id="270" r:id="rId40"/>
    <p:sldId id="319" r:id="rId41"/>
    <p:sldId id="323" r:id="rId42"/>
    <p:sldId id="328" r:id="rId43"/>
    <p:sldId id="329" r:id="rId44"/>
    <p:sldId id="268" r:id="rId45"/>
    <p:sldId id="269" r:id="rId46"/>
    <p:sldId id="307" r:id="rId47"/>
    <p:sldId id="272" r:id="rId48"/>
    <p:sldId id="310" r:id="rId49"/>
    <p:sldId id="274" r:id="rId50"/>
    <p:sldId id="324" r:id="rId51"/>
    <p:sldId id="276" r:id="rId52"/>
    <p:sldId id="275" r:id="rId53"/>
    <p:sldId id="280" r:id="rId54"/>
    <p:sldId id="304" r:id="rId55"/>
    <p:sldId id="281" r:id="rId56"/>
    <p:sldId id="278" r:id="rId57"/>
    <p:sldId id="288" r:id="rId58"/>
    <p:sldId id="287" r:id="rId59"/>
    <p:sldId id="267" r:id="rId60"/>
    <p:sldId id="297" r:id="rId61"/>
    <p:sldId id="289" r:id="rId62"/>
    <p:sldId id="325" r:id="rId63"/>
    <p:sldId id="326" r:id="rId64"/>
    <p:sldId id="327" r:id="rId65"/>
    <p:sldId id="284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2:52.06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6509.12354"/>
      <inkml:brushProperty name="anchorY" value="563.83514"/>
      <inkml:brushProperty name="scaleFactor" value="0.5"/>
    </inkml:brush>
  </inkml:definitions>
  <inkml:trace contextRef="#ctx0" brushRef="#br0">1098 44 24575,'0'0'0,"-3"0"0,-7 0 0,-2 0 0,-5 0 0,-2 0 0,-2 0 0,0 0 0,-1 0 0,0 0 0,0 0 0,0 0 0,0 0 0,1 0 0,0 0 0,0 0 0,0 0 0,-1 0 0,1 0 0,0 0 0,0 0 0,0 0 0,0 0 0,-1 0 0,1 0 0,0 0 0,0 0 0,0 0 0,0 0 0,-1 0 0,5-4 0,1-5 0,-1 1 0,-1 0 0,0 2 0,-2 2 0,0 1 0,-1 2 0,0 0 0,0 2 0,-1-1 0,1 0 0,0 1 0,-1-1 0,1 0 0,0 0 0,0 0 0,0 0 0,-1 0 0,1 0 0,0 0 0,0 0 0,0 0 0,0 0 0,-1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2:32.59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6017.12256"/>
      <inkml:brushProperty name="anchorY" value="-1438.67517"/>
      <inkml:brushProperty name="scaleFactor" value="0.5"/>
    </inkml:brush>
  </inkml:definitions>
  <inkml:trace contextRef="#ctx0" brushRef="#br0">4825 66 24575,'0'0'0,"-3"0"0,-7 0 0,-2 0 0,-5 0 0,-2 0 0,-2 0 0,0 0 0,-1 0 0,0 0 0,0 0 0,0 0 0,0 0 0,1 0 0,0 0 0,0 0 0,0 0 0,-1 0 0,1 0 0,-4 0 0,-1 0 0,-3 0 0,-9 0 0,-3 0 0,-2 0 0,-2 0 0,0 0 0,-4 0 0,-3 0 0,-5 0 0,-6 0 0,-7 0 0,-15 0 0,-4 0 0,-7 0 0,-1 0 0,6 0 0,7 0 0,7 0 0,5 0 0,5-4 0,2 0 0,3-1 0,4 2 0,0 0 0,4 2 0,8 0 0,3 0 0,2 1 0,2 0 0,-5 1 0,3-1 0,5 0 0,-1 0 0,1 0 0,-2 0 0,4 0 0,2 0 0,-1 0 0,-1-4 0,-2 0 0,-2-1 0,-2-3 0,3 1 0,-1 1 0,4 2 0,-1 1 0,-1 1 0,-1 1 0,-2 1 0,-2 0 0,4 0 0,3 0 0,1 1 0,2-1 0,3 0 0,-2 0 0,3 0 0,0 0 0,2 0 0,2 0 0,0 0 0,2 0 0,0 0 0,0 0 0,0 0 0,0 0 0,0 0 0,0 0 0,0 0 0,0 5 0,0-1 0,0 1 0,0-2 0,-1 0 0,1-1 0,0-1 0,0-1 0,0 0 0,-1 0 0,1 0 0,-4 0 0,-5-1 0,-4 1 0,1 0 0,-3 0 0,-2 0 0,3 0 0,3 0 0,4 0 0,2 0 0,3 0 0,1 4 0,0 1 0,2-1 0,-1 0 0,1-2 0,-1 0 0,0-1 0,0-1 0,0 0 0,0 0 0,0 0 0,0 0 0,4 4 0,0 0 0,0 0 0,-1 0 0,0-2 0,3 4 0,-1 3 0,-1 0 0,0-1 0,-2-2 0,-1-2 0,0-1 0,-1-2 0,0-1 0,-1 0 0,1-1 0,-5 1 0,1 0 0,-1-1 0,-3 1 0,-3 0 0,0 0 0,2 0 0,2 0 0,3 0 0,1 0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56:03.8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433.82031"/>
      <inkml:brushProperty name="anchorY" value="-3447.48877"/>
      <inkml:brushProperty name="scaleFactor" value="0.5"/>
    </inkml:brush>
  </inkml:definitions>
  <inkml:trace contextRef="#ctx0" brushRef="#br0">6581 42 24575,'0'0'0,"-3"0"0,-7 0 0,-3 0 0,-3 0 0,-3 0 0,-2 0 0,0 0 0,-1 0 0,0 0 0,0 0 0,0 0 0,0 0 0,1 0 0,0 0 0,0 0 0,-1 0 0,1 0 0,0 0 0,-4 0 0,-1 0 0,1 0 0,0 0 0,1 0 0,-3 0 0,1 0 0,0 0 0,1 0 0,1 0 0,2 0 0,-4 0 0,0 0 0,-4 0 0,-3 0 0,1 0 0,1 0 0,3 0 0,3 0 0,1 0 0,2 0 0,-4 0 0,1 0 0,0 0 0,1 0 0,-4 0 0,1 0 0,-3 0 0,-4 0 0,2 0 0,1 0 0,3 0 0,3 0 0,-3 0 0,1 0 0,1 0 0,2 0 0,1 0 0,0 0 0,2 0 0,0 0 0,0 0 0,0 0 0,0 0 0,0 0 0,0 0 0,0 0 0,0 4 0,-1 1 0,1-1 0,0 0 0,0-2 0,0 0 0,-1-1 0,1-1 0,-4 0 0,-1 0 0,1 0 0,-4 0 0,1-1 0,1 1 0,1 0 0,2 0 0,1 0 0,1 0 0,1 0 0,0 0 0,0 0 0,0 0 0,0 0 0,0 0 0,0 0 0,0 0 0,0 0 0,0 0 0,0 0 0,-1 0 0,1 0 0,0 0 0,0 0 0,0 0 0,-1 0 0,1 0 0,0 0 0,-4 0 0,-5 0 0,-4 0 0,-4 0 0,2 0 0,3 0 0,3 0 0,3 0 0,3 0 0,-2 0 0,0 0 0,1 0 0,1 0 0,1 0 0,-4 0 0,-3 0 0,-4 0 0,-4 0 0,-6 0 0,-2 0 0,-1 0 0,5 0 0,0 0 0,2 0 0,0 0 0,4 0 0,3 0 0,5 0 0,-2 0 0,-1 0 0,-4 0 0,-2 0 0,2 0 0,-2 0 0,3 0 0,4 0 0,2 0 0,4 0 0,1 0 0,1 0 0,1 0 0,-3 0 0,-1 0 0,0 0 0,0 0 0,-2 0 0,-1 0 0,2 0 0,-3 0 0,1 0 0,1 0 0,1 0 0,-2 0 0,-3 0 0,0 0 0,-2 0 0,-3 0 0,-2 0 0,-6 0 0,3 0 0,-2 0 0,2 0 0,3 0 0,5 0 0,4 0 0,-1 0 0,3 0 0,1 0 0,1 0 0,2 0 0,1 0 0,1 0 0,0 0 0,0 0 0,0 0 0,1 0 0,-1 0 0,-1 0 0,1 0 0,0 0 0,0 0 0,0 0 0,0 0 0,0 0 0,-1 0 0,1 0 0,0 0 0,0 0 0,0 0 0,-1 0 0,-3 0 0,0 0 0,-5 0 0,1 0 0,1 0 0,1 0 0,3 0 0,1 0 0,-4 0 0,1 0 0,1 0 0,-8 0 0,-3 0 0,-4 0 0,-2 0 0,3 0 0,4 0 0,5 0 0,3 0 0,3 0 0,2 0 0,1 0 0,0 0 0,1 0 0,0 0 0,-1 0 0,0 0 0,0 0 0,-4 0 0,-4 0 0,-1 0 0,-4 0 0,3 0 0,-8 0 0,3 0 0,-2 0 0,0 0 0,-3 0 0,5 0 0,3 0 0,3 0 0,4 0 0,3 0 0,1 0 0,1 0 0,5-4 0,0-5 0,0 1 0,-1 0 0,-2 2 0,0 2 0,-1 1 0,-1 2 0,0 0 0,0 2 0,4-5 0,0 0 0,0 0 0,-1 1 0,-1 0 0,4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2:19.00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433.82031"/>
      <inkml:brushProperty name="anchorY" value="-3447.48877"/>
      <inkml:brushProperty name="scaleFactor" value="0.5"/>
    </inkml:brush>
  </inkml:definitions>
  <inkml:trace contextRef="#ctx0" brushRef="#br0">6581 42 24575,'0'0'0,"-3"0"0,-7 0 0,-3 0 0,-3 0 0,-3 0 0,-2 0 0,0 0 0,-1 0 0,0 0 0,0 0 0,0 0 0,0 0 0,1 0 0,0 0 0,0 0 0,-1 0 0,1 0 0,0 0 0,-4 0 0,-1 0 0,1 0 0,0 0 0,1 0 0,-3 0 0,1 0 0,0 0 0,1 0 0,1 0 0,2 0 0,-4 0 0,0 0 0,-4 0 0,-3 0 0,1 0 0,1 0 0,3 0 0,3 0 0,1 0 0,2 0 0,-4 0 0,1 0 0,0 0 0,1 0 0,-4 0 0,1 0 0,-3 0 0,-4 0 0,2 0 0,1 0 0,3 0 0,3 0 0,-3 0 0,1 0 0,1 0 0,2 0 0,1 0 0,0 0 0,2 0 0,0 0 0,0 0 0,0 0 0,0 0 0,0 0 0,0 0 0,0 0 0,0 4 0,-1 1 0,1-1 0,0 0 0,0-2 0,0 0 0,-1-1 0,1-1 0,-4 0 0,-1 0 0,1 0 0,-4 0 0,1-1 0,1 1 0,1 0 0,2 0 0,1 0 0,1 0 0,1 0 0,0 0 0,0 0 0,0 0 0,0 0 0,0 0 0,0 0 0,0 0 0,0 0 0,0 0 0,0 0 0,-1 0 0,1 0 0,0 0 0,0 0 0,0 0 0,-1 0 0,1 0 0,0 0 0,-4 0 0,-5 0 0,-4 0 0,-4 0 0,2 0 0,3 0 0,3 0 0,3 0 0,3 0 0,-2 0 0,0 0 0,1 0 0,1 0 0,1 0 0,-4 0 0,-3 0 0,-4 0 0,-4 0 0,-6 0 0,-2 0 0,-1 0 0,5 0 0,0 0 0,2 0 0,0 0 0,4 0 0,3 0 0,5 0 0,-2 0 0,-1 0 0,-4 0 0,-2 0 0,2 0 0,-2 0 0,3 0 0,4 0 0,2 0 0,4 0 0,1 0 0,1 0 0,1 0 0,-3 0 0,-1 0 0,0 0 0,0 0 0,-2 0 0,-1 0 0,2 0 0,-3 0 0,1 0 0,1 0 0,1 0 0,-2 0 0,-3 0 0,0 0 0,-2 0 0,-3 0 0,-2 0 0,-6 0 0,3 0 0,-2 0 0,2 0 0,3 0 0,5 0 0,4 0 0,-1 0 0,3 0 0,1 0 0,1 0 0,2 0 0,1 0 0,1 0 0,0 0 0,0 0 0,0 0 0,1 0 0,-1 0 0,-1 0 0,1 0 0,0 0 0,0 0 0,0 0 0,0 0 0,0 0 0,-1 0 0,1 0 0,0 0 0,0 0 0,0 0 0,-1 0 0,-3 0 0,0 0 0,-5 0 0,1 0 0,1 0 0,1 0 0,3 0 0,1 0 0,-4 0 0,1 0 0,1 0 0,-8 0 0,-3 0 0,-4 0 0,-2 0 0,3 0 0,4 0 0,5 0 0,3 0 0,3 0 0,2 0 0,1 0 0,0 0 0,1 0 0,0 0 0,-1 0 0,0 0 0,0 0 0,-4 0 0,-4 0 0,-1 0 0,-4 0 0,3 0 0,-8 0 0,3 0 0,-2 0 0,0 0 0,-3 0 0,5 0 0,3 0 0,3 0 0,4 0 0,3 0 0,1 0 0,1 0 0,5-4 0,0-5 0,0 1 0,-1 0 0,-2 2 0,0 2 0,-1 1 0,-1 2 0,0 0 0,0 2 0,4-5 0,0 0 0,0 0 0,-1 1 0,-1 0 0,4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1:45.748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517.20654"/>
      <inkml:brushProperty name="anchorY" value="-1084.68005"/>
      <inkml:brushProperty name="scaleFactor" value="0.5"/>
    </inkml:brush>
  </inkml:definitions>
  <inkml:trace contextRef="#ctx0" brushRef="#br0">0 0 24575,'0'0'0,"4"0"0,5 0 0,4 0 0,3 0 0,3 0 0,2 0 0,1 0 0,0 0 0,-1 0 0,1 0 0,0 0 0,0 0 0,-1 0 0,0 0 0,5 0 0,-1 0 0,1 0 0,-2 0 0,0 0 0,3 0 0,0 0 0,-2 0 0,0 0 0,3 0 0,-1 0 0,3 0 0,0 0 0,-2 0 0,-2 0 0,-2 0 0,-1 0 0,-1 0 0,0 0 0,-1 0 0,4 0 0,0 0 0,0 0 0,0 0 0,-2 0 0,0 0 0,-1 0 0,-1 0 0,1 0 0,-1 0 0,0 0 0,4 0 0,0 0 0,1 0 0,3 0 0,-1 0 0,3 0 0,-1 0 0,-1 0 0,1 0 0,-1 0 0,-2 0 0,-1 0 0,-2 0 0,2 0 0,0 0 0,4 0 0,3 0 0,3 0 0,-1 0 0,2 0 0,0 0 0,3 0 0,0 0 0,1 0 0,-3 0 0,-4 0 0,-4 0 0,0 0 0,-2 0 0,-2 0 0,3 0 0,-2 0 0,-1 0 0,3 0 0,-1 0 0,3 0 0,-1 0 0,7 0 0,2 0 0,2 0 0,7 0 0,-5 0 0,1 0 0,3 0 0,-1 0 0,0 0 0,-4 0 0,-2 0 0,-5 0 0,-4 0 0,0 0 0,-2 0 0,2 0 0,-2 0 0,2 0 0,-1 4 0,-1 1 0,1-1 0,3 4 0,-2-1 0,-1 3 0,-3-1 0,2-2 0,-5 3 0,-2-2 0,-2-2 0,5-2 0,-1 3 0,0-1 0,0-1 0,-1-2 0,0-1 0,-2 0 0,1-2 0,-1 0 0,-4 4 0,-5 5 0,1-1 0,0 0 0,2-2 0,2-2 0,1-2 0,2-1 0,1 0 0,0-1 0,1-1 0,-1 1 0,1 0 0,-1-1 0,1 1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1:51.16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9170.72168"/>
      <inkml:brushProperty name="anchorY" value="-2248.68579"/>
      <inkml:brushProperty name="scaleFactor" value="0.5"/>
    </inkml:brush>
  </inkml:definitions>
  <inkml:trace contextRef="#ctx0" brushRef="#br0">0 0 24575,'0'0'0,"4"0"0,5 0 0,8 0 0,16 0 0,25 0 0,18 0 0,27 0 0,20 0 0,10 0 0,-4 0 0,-8 0 0,-15 0 0,-13 0 0,-13 0 0,-8 0 0,-6 0 0,-3 0 0,-2 0 0,4 0 0,4 0 0,6 0 0,-1 0 0,4 0 0,-3 0 0,-2 0 0,-3 0 0,-3 0 0,-1 0 0,2 0 0,-4 0 0,3 0 0,0 0 0,-1 0 0,0 0 0,-1 0 0,-9 0 0,-5 0 0,-5 0 0,-2 0 0,-3 0 0,-4 0 0,0 0 0,-1 0 0,2 0 0,1 0 0,-2 0 0,-1 0 0,-2 0 0,0 0 0,-3 0 0,2 0 0,2 0 0,6 0 0,7 0 0,5 0 0,-3 0 0,-2 0 0,-2 0 0,-1 0 0,-2 0 0,-1 0 0,-4 0 0,-5 0 0,0 0 0,-3 0 0,-2 0 0,1 0 0,-2 0 0,0 0 0,-2 0 0,-2 0 0,3 0 0,0 0 0,0 0 0,-2 0 0,0 0 0,-2 0 0,0 0 0,0 0 0,-1 0 0,0 4 0,0 1 0,0-1 0,0 0 0,4-2 0,0 0 0,1-1 0,-1-1 0,-2 0 0,0 0 0,-1 0 0,0 0 0,3-1 0,5 1 0,4 0 0,3 0 0,3 0 0,2 0 0,1 0 0,0 0 0,4 0 0,1 0 0,-5 0 0,3 0 0,-1 0 0,4 0 0,4 0 0,3 0 0,4 0 0,2 0 0,-3 0 0,-8 0 0,-9 0 0,-2 0 0,-3 0 0,-4 0 0,0 0 0,-2 0 0,1 0 0,3 0 0,-3 0 0,-2 0 0,2 0 0,2 0 0,-2 0 0,-3 0 0,3 0 0,-3 0 0,3 4 0,-2 1 0,-2 3 0,2 0 0,3-1 0,7 2 0,-2-1 0,6-2 0,2-1 0,-1-2 0,5-2 0,3 0 0,4-1 0,3-1 0,2 1 0,-7 0 0,-4 0 0,-4-1 0,-3 1 0,-6 0 0,-1 0 0,0 0 0,-3 0 0,0 0 0,-2 0 0,1 0 0,-2 0 0,-3 0 0,2 5 0,3-1 0,-2 5 0,3-1 0,2 3 0,1-1 0,3-3 0,-3-1 0,1-3 0,0-1 0,5-1 0,2-1 0,-4 0 0,0-1 0,-5 1 0,0 0 0,1-1 0,-4 1 0,-2 0 0,-4 0 0,-2 0 0,-2 0 0,-2 0 0,0 0 0,0 0 0,0 0 0,-1 0 0,1 0 0,0 0 0,0 0 0,4 0 0,1 0 0,-1 0 0,4 0 0,-1 0 0,-1 0 0,3 0 0,-1 0 0,-2 0 0,-1 0 0,-2-4 0,-2 0 0,0-1 0,-1 2 0,0 0 0,0 2 0,0 0 0,0 0 0,0 1 0,0 0 0,0 1 0,-4-5 0,0-5 0,-1 0 0,2 1 0,0 2 0,2 2 0,-4-3 0,1 1 0,0 2 0,0 0 0,2 2 0,1 1 0,0 0 0,1 1 0,0 0 0,0 0 0,1 1 0,-1-1 0,0 0 0,1 0 0,-1 0 0,0 0 0,0 0 0,0 0 0,1 0 0,-1 0 0,0 0 0,0 0 0,-4-4 0,0 0 0,-5-5 0,-3-3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5:41:53.19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9223.5918"/>
      <inkml:brushProperty name="anchorY" value="-3287.44507"/>
      <inkml:brushProperty name="scaleFactor" value="0.5"/>
    </inkml:brush>
  </inkml:definitions>
  <inkml:trace contextRef="#ctx0" brushRef="#br0">0 65 24575,'0'0'0,"4"0"0,9 0 0,9 0 0,7 0 0,6 0 0,5 0 0,3 0 0,0 0 0,5 0 0,-4 0 0,4 0 0,3 0 0,8 0 0,12 0 0,11 0 0,19 0 0,11 0 0,9 0 0,1 0 0,3 0 0,-7-4 0,-4 0 0,-8-5 0,-12 1 0,-10 1 0,-8 1 0,-11 3 0,-5 1 0,-1-3 0,-1 0 0,-3 1 0,-4 1 0,-3 0 0,-6 2 0,-7 0 0,-5 1 0,0 0 0,5 0 0,3 1 0,8-1 0,5 0 0,1 0 0,-1 0 0,-1 0 0,-7 0 0,-2 0 0,-1 0 0,-5 0 0,0 0 0,-3 0 0,-3 0 0,-3 0 0,2 0 0,-5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5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2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3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2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4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9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5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56BC1E-402F-45D8-93A9-5DB03B760511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6A02B6-A95B-4DAB-941E-8FC1CA8FE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onkurs.podvig-uchitelya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6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ro.ru/" TargetMode="External"/><Relationship Id="rId2" Type="http://schemas.openxmlformats.org/officeDocument/2006/relationships/hyperlink" Target="http://uralprosvet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65FC0-6DA5-4929-80E7-D3C523232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5416"/>
            <a:ext cx="9144000" cy="4352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Всероссийский конкурс </a:t>
            </a:r>
            <a:b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в области педагогики, воспитания и </a:t>
            </a:r>
            <a:b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 работы с детьми </a:t>
            </a:r>
            <a:b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и молодежью до 20 лет</a:t>
            </a:r>
            <a:b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 </a:t>
            </a:r>
            <a:b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Arial Black" panose="020B0A04020102020204" pitchFamily="34" charset="0"/>
              </a:rPr>
              <a:t>«За нравственный подвиг учителя»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72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C53F-FAA6-42D0-A52B-13EC627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256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Для входа необходимо еще раз ввести почту и пароль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7C07E13-76DD-EFF5-615C-6BABE606D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4602" r="3191" b="5238"/>
          <a:stretch/>
        </p:blipFill>
        <p:spPr>
          <a:xfrm>
            <a:off x="1738312" y="2016198"/>
            <a:ext cx="8715375" cy="4259239"/>
          </a:xfrm>
        </p:spPr>
      </p:pic>
    </p:spTree>
    <p:extLst>
      <p:ext uri="{BB962C8B-B14F-4D97-AF65-F5344CB8AC3E}">
        <p14:creationId xmlns:p14="http://schemas.microsoft.com/office/powerpoint/2010/main" val="60943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378B3-01CA-4170-B205-2E198935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8" y="562708"/>
            <a:ext cx="3913237" cy="6006904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подаёте работу самостоятельно, то необходимо выбрать тип регистрации «Автор».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представляете коллектив авторов, то укажите «Коллектив авторов».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144093-9517-04F8-D122-DD0E61467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23" y="1247391"/>
            <a:ext cx="7599842" cy="38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F59F7-6DC6-441D-9F21-E0A6C987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41606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5373D-DB22-4426-BF10-156AEAE6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901" y="2335237"/>
            <a:ext cx="10016197" cy="412183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форму участия можно строго раз в год.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коллектива каждый из авторов сможет работать в системе.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коллективных работах может быть не более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3-х авторов!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9E4-9CD2-4A33-9D51-92646DDB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3426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Теперь можно заполнить профиль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CB1CCB-0443-4321-016B-66DD10E7B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3302" r="2043" b="2074"/>
          <a:stretch/>
        </p:blipFill>
        <p:spPr>
          <a:xfrm>
            <a:off x="2231136" y="1885949"/>
            <a:ext cx="7776917" cy="4600575"/>
          </a:xfrm>
        </p:spPr>
      </p:pic>
    </p:spTree>
    <p:extLst>
      <p:ext uri="{BB962C8B-B14F-4D97-AF65-F5344CB8AC3E}">
        <p14:creationId xmlns:p14="http://schemas.microsoft.com/office/powerpoint/2010/main" val="256862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9E4-9CD2-4A33-9D51-92646DDB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3426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Теперь можно заполнить профиль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4C9031F-A494-20BF-5770-C6E1B7BC9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02" y="1839912"/>
            <a:ext cx="6492996" cy="4812814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6200D76-A1D5-1C0C-0E53-E94DEBA088A7}"/>
                  </a:ext>
                </a:extLst>
              </p14:cNvPr>
              <p14:cNvContentPartPr/>
              <p14:nvPr/>
            </p14:nvContentPartPr>
            <p14:xfrm>
              <a:off x="4824360" y="5805720"/>
              <a:ext cx="395640" cy="1620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6200D76-A1D5-1C0C-0E53-E94DEBA088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8360" y="5769720"/>
                <a:ext cx="46728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15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9E4-9CD2-4A33-9D51-92646DDB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3426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Ваш профиль должен быть заполнен на 100 %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733770-E341-7C17-2166-90ACB1FC3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62" y="1887537"/>
            <a:ext cx="2805076" cy="4783015"/>
          </a:xfrm>
        </p:spPr>
      </p:pic>
    </p:spTree>
    <p:extLst>
      <p:ext uri="{BB962C8B-B14F-4D97-AF65-F5344CB8AC3E}">
        <p14:creationId xmlns:p14="http://schemas.microsoft.com/office/powerpoint/2010/main" val="317212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EEF63-38D0-44B9-A3C1-84FBF3B9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19" y="467085"/>
            <a:ext cx="8952562" cy="1398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Ваш профиль должен быть заполнен на 100 %,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18C0E-224F-4892-9542-AC9B90EA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890468"/>
            <a:ext cx="11422966" cy="4710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система не даст загрузить работу.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поля «сайт», «государственные и церковные награды», могут остаться незаполненные.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обязательна.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Редактировать профиль можно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неограниченное количество раз.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забываем кнопку «Сохранить».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3C3AE-4C74-D399-4A4E-4FD1D4550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/>
          <a:stretch/>
        </p:blipFill>
        <p:spPr>
          <a:xfrm>
            <a:off x="7470239" y="3538335"/>
            <a:ext cx="4248149" cy="32355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8182C4-60AC-8CDA-56E5-A1EE6391C53E}"/>
              </a:ext>
            </a:extLst>
          </p:cNvPr>
          <p:cNvSpPr/>
          <p:nvPr/>
        </p:nvSpPr>
        <p:spPr>
          <a:xfrm>
            <a:off x="7810499" y="5705475"/>
            <a:ext cx="1057276" cy="5341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18ADAEC4-2B5B-D4B9-AC8E-311CBDD9613E}"/>
              </a:ext>
            </a:extLst>
          </p:cNvPr>
          <p:cNvSpPr/>
          <p:nvPr/>
        </p:nvSpPr>
        <p:spPr>
          <a:xfrm>
            <a:off x="8153399" y="5811045"/>
            <a:ext cx="371476" cy="332580"/>
          </a:xfrm>
          <a:prstGeom prst="smileyFac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9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B8B0E2-A27D-4E3C-9596-3558CAA0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52"/>
            <a:ext cx="10515600" cy="42969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портала Вы нажимаете кнопку «Войти».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вводите логин и пароль участника. 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8C9F59E-21C7-48BF-A985-FDE72B82CB1A}"/>
              </a:ext>
            </a:extLst>
          </p:cNvPr>
          <p:cNvSpPr txBox="1">
            <a:spLocks/>
          </p:cNvSpPr>
          <p:nvPr/>
        </p:nvSpPr>
        <p:spPr bwMode="black">
          <a:xfrm>
            <a:off x="2231136" y="31143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Arial Black" panose="020B0A04020102020204" pitchFamily="34" charset="0"/>
              </a:rPr>
              <a:t>Если вы уже были участником конкурса в прошлые годы, то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A646A8E-F904-4C51-A86D-D9E49065554B}"/>
              </a:ext>
            </a:extLst>
          </p:cNvPr>
          <p:cNvSpPr/>
          <p:nvPr/>
        </p:nvSpPr>
        <p:spPr>
          <a:xfrm>
            <a:off x="2618348" y="5362980"/>
            <a:ext cx="1080869" cy="4341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85F78-CDE7-BCEF-2C46-50F8DAA01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>
          <a:xfrm>
            <a:off x="3905250" y="3429000"/>
            <a:ext cx="7820814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C105-9FD8-4DF8-ABD3-658EA35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113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Если вы уже были участником конкурса в прошлые годы, 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6BEC4-5A2B-4A4D-BE77-75EFECD4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82" y="1920108"/>
            <a:ext cx="10494499" cy="9003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загрузить новую работу, Вам нужно нажать кнопку «Добавить/ редактировать работу»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D79ECC-EE03-1D22-F4E7-51467437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6" y="2820440"/>
            <a:ext cx="6105528" cy="38881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66F3826A-C4E2-23FB-1B99-C62431ACD0A7}"/>
                  </a:ext>
                </a:extLst>
              </p14:cNvPr>
              <p14:cNvContentPartPr/>
              <p14:nvPr/>
            </p14:nvContentPartPr>
            <p14:xfrm>
              <a:off x="5037120" y="4045320"/>
              <a:ext cx="1737360" cy="396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66F3826A-C4E2-23FB-1B99-C62431ACD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120" y="4009680"/>
                <a:ext cx="180900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33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C105-9FD8-4DF8-ABD3-658EA35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113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Как получить регистрационный номер?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6BEC4-5A2B-4A4D-BE77-75EFECD4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293034"/>
            <a:ext cx="4581525" cy="4360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заполните поля, нажмите кнопку «Получить номер работы». После нажатия кнопки откроется страница редактирования работы.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D09821-8FDD-B36C-4690-2C157383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333376"/>
            <a:ext cx="6108721" cy="3883489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97C5DFF-6EDC-825D-EDE9-3B812E8C824F}"/>
              </a:ext>
            </a:extLst>
          </p:cNvPr>
          <p:cNvSpPr/>
          <p:nvPr/>
        </p:nvSpPr>
        <p:spPr>
          <a:xfrm>
            <a:off x="4623874" y="5889726"/>
            <a:ext cx="1667902" cy="4341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CA2A6947-C52E-71B3-6AA1-C2ACB4F14337}"/>
                  </a:ext>
                </a:extLst>
              </p14:cNvPr>
              <p14:cNvContentPartPr/>
              <p14:nvPr/>
            </p14:nvContentPartPr>
            <p14:xfrm>
              <a:off x="7446572" y="3587262"/>
              <a:ext cx="2369160" cy="2304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CA2A6947-C52E-71B3-6AA1-C2ACB4F143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0572" y="3551262"/>
                <a:ext cx="24408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30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DD4A-0522-2CC1-19C2-2A3222FA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Организаторы конкурса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62B6C0E-1B29-D64B-FCEC-750C3A14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2638425"/>
            <a:ext cx="10874326" cy="372017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Синодальный отдел религиозного образования и катехизации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Полномочные представители Президента Российской Федерации в федеральных округах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Центр образовательных и культурных инициатив «Поколение»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5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C105-9FD8-4DF8-ABD3-658EA35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113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Как получить регистрационный номер?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97C5DFF-6EDC-825D-EDE9-3B812E8C824F}"/>
              </a:ext>
            </a:extLst>
          </p:cNvPr>
          <p:cNvSpPr/>
          <p:nvPr/>
        </p:nvSpPr>
        <p:spPr>
          <a:xfrm>
            <a:off x="432874" y="4046160"/>
            <a:ext cx="1667902" cy="4341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57F0167-CB8B-AC8E-BA52-EFB36488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39" y="3160175"/>
            <a:ext cx="7731125" cy="1563175"/>
          </a:xfrm>
        </p:spPr>
      </p:pic>
    </p:spTree>
    <p:extLst>
      <p:ext uri="{BB962C8B-B14F-4D97-AF65-F5344CB8AC3E}">
        <p14:creationId xmlns:p14="http://schemas.microsoft.com/office/powerpoint/2010/main" val="25203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C105-9FD8-4DF8-ABD3-658EA35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113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Как получить регистрационный номер?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EEFA222-3778-5CB2-B04F-E799F687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1" y="1990725"/>
            <a:ext cx="8179689" cy="4625128"/>
          </a:xfr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97C5DFF-6EDC-825D-EDE9-3B812E8C824F}"/>
              </a:ext>
            </a:extLst>
          </p:cNvPr>
          <p:cNvSpPr/>
          <p:nvPr/>
        </p:nvSpPr>
        <p:spPr>
          <a:xfrm>
            <a:off x="3533774" y="2813869"/>
            <a:ext cx="768535" cy="4341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8BA8D6C-D45D-0D87-B3C8-60412C7FD2AD}"/>
              </a:ext>
            </a:extLst>
          </p:cNvPr>
          <p:cNvSpPr txBox="1">
            <a:spLocks/>
          </p:cNvSpPr>
          <p:nvPr/>
        </p:nvSpPr>
        <p:spPr>
          <a:xfrm>
            <a:off x="523875" y="2718142"/>
            <a:ext cx="4010025" cy="142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получен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72AFF03-5708-1A52-36C9-B094EBE604B1}"/>
                  </a:ext>
                </a:extLst>
              </p14:cNvPr>
              <p14:cNvContentPartPr/>
              <p14:nvPr/>
            </p14:nvContentPartPr>
            <p14:xfrm>
              <a:off x="6363360" y="3657600"/>
              <a:ext cx="2369160" cy="2304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A72AFF03-5708-1A52-36C9-B094EBE60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7720" y="3621960"/>
                <a:ext cx="24408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071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организацию духовно-нравственного воспитания в образовательной  организации» принимаются: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проект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комплексных мероприятий и их реализация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проекты и их реализация (программа, план проведения мероприятия/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результаты, мониторинг)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культурных и досуговых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79063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дополнительная общеразвивающая программа духовно-нравственного и гражданско-патриотического воспитания детей и молодёжи»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должна иметь как минимум две подписи «Согласовано» и «Утверждаю»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C2057-8AC0-5DDD-AB3B-2EF5F4762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70256"/>
          <a:stretch/>
        </p:blipFill>
        <p:spPr>
          <a:xfrm>
            <a:off x="137639" y="4541118"/>
            <a:ext cx="6055328" cy="137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2713D-F93D-EC08-020F-927F04EB1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2"/>
          <a:stretch/>
        </p:blipFill>
        <p:spPr>
          <a:xfrm>
            <a:off x="5728376" y="4977247"/>
            <a:ext cx="6325985" cy="137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86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содержит программа?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и методические материалы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дополнительная общеразвивающая программа духовно-нравственного и гражданско-патриотического воспитания детей и молодёжи» принимаются: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программы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духовного и нравственного воспитания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гражданского и патриотического воспитания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6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Ваша программа рассчитана несколько лет, то она должна быть переутверждена в том году, в котором подается на конкурс.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уставной деятельности образовательной организации может быть расширена с помощью регионального компонента, адаптации текстов и т.д. Таки образом, в программе будет своя изюминка. 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«Основы православной веры» (для образовательных организаций с религиозным компонентом)»</a:t>
            </a:r>
          </a:p>
        </p:txBody>
      </p:sp>
    </p:spTree>
    <p:extLst>
      <p:ext uri="{BB962C8B-B14F-4D97-AF65-F5344CB8AC3E}">
        <p14:creationId xmlns:p14="http://schemas.microsoft.com/office/powerpoint/2010/main" val="96115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методическая разработка…» принимаются: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программно-методические комплексы по ОРКСЭ и ОДНКНР;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не менее 3-х уроков и программа к ним;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сценариев и программа к ним</a:t>
            </a:r>
          </a:p>
        </p:txBody>
      </p:sp>
    </p:spTree>
    <p:extLst>
      <p:ext uri="{BB962C8B-B14F-4D97-AF65-F5344CB8AC3E}">
        <p14:creationId xmlns:p14="http://schemas.microsoft.com/office/powerpoint/2010/main" val="405721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методическая разработка…» принимаются: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в рамках ФГОС или учебного плана православной образовательной организации: рабочие тетради (в т.ч. с дополненной реальностью), сценарии праздников и др. массовых мероприятий, педагогические сайты, диски/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фото-видео материалами, методические разработки для учителя по всей программе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учебно-методический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8806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FD4DB-2CD0-4F56-9E86-98230684102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65743-2473-460C-B297-2A3F3557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9149627" cy="32552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портале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загрузки работы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(методический разбор и «точка невозврата»)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ОРОиК (рецензии)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образовательный издательский проект года» принимаются: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(типографские издания)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(типографские издания)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(типографские издания)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проспекты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для детей, родителей,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64354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7267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АННОТАЦИЯ   – помещается краткая справка о Вашей работе с указанием возраста обучающихся и направлением Вашей деятельности.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ВВЕДЕНИЕ – помещается документ с прописанной актуальностью работы (проблематика, ответ на вопрос «зачем?»).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ГЛАВЫ РАБОТЫ – помещается описание Вашей работы. Если она не входит в одно поле по допустимому размеру, то делится на главы или разделы, и помещается в дополнительные поля.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58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ED3E-0853-4144-B1AD-523669B4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840" y="16283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C498F7-E12D-D2D0-123B-579A0F7DF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36" y="1581150"/>
            <a:ext cx="5245584" cy="5114017"/>
          </a:xfrm>
        </p:spPr>
      </p:pic>
    </p:spTree>
    <p:extLst>
      <p:ext uri="{BB962C8B-B14F-4D97-AF65-F5344CB8AC3E}">
        <p14:creationId xmlns:p14="http://schemas.microsoft.com/office/powerpoint/2010/main" val="421577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ЗАКЛЮЧЕНИЕ – помещается результаты проделанной работы и мониторинг.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СКАН ТИТУЛЬНОГО ЛИСТА – образец находится в документах конкурса на портале. (Обратите внимание на поля обязательные к заполнению).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ПРИЛОЖЕНИЕ – помещается сама работа. Если это издательский проект, то в данное поле помещается самое издание (книга, брошюра и т.д.). Если Вы подаете на программу, то размещаете в данном поле саму программу. А также дидактические материалы для уроков, конспекты уроков и внеклассных мероприятий, системы упражнений и заданий с методическим комментарием и т. п.) 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83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831F8C-96A5-0891-74E1-79235EAF1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8" y="244475"/>
            <a:ext cx="6227963" cy="6369050"/>
          </a:xfrm>
        </p:spPr>
      </p:pic>
    </p:spTree>
    <p:extLst>
      <p:ext uri="{BB962C8B-B14F-4D97-AF65-F5344CB8AC3E}">
        <p14:creationId xmlns:p14="http://schemas.microsoft.com/office/powerpoint/2010/main" val="2797185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628"/>
            <a:ext cx="10515600" cy="3643533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не загружайте всю работу целиком в одно поле.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на втором этапе конкурса Вашу работу не будут рассматривать. Все основные графы (поля) должны быть заполнены. </a:t>
            </a:r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sz="3200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ссылки на Яндекс. Диск портал принимает и ссылки на другие облачные хранилища, при этом также не делая эти ссылки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кликабельными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того, чтобы проверить ссылку, её необходимо вставить в пустую строку браузера и перейти).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формат документов. Загружаете только в том формате, в который принимает каждое конкретное поле. Презентация принимается только в формате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9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соответствие цели и задач. Не ставьте глобальные цели.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Прикладывайте фотографии процессов и результатов. Лишние фотографии могут стать источников вопросов и замечаний. 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98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Отражайте в своих работах взаимодействие с Православной Церковью: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церковно-исторических событий,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священников,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храм и т.д.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3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FB608C-6565-21B7-D30E-C46149FEE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8" y="266700"/>
            <a:ext cx="10166444" cy="6324600"/>
          </a:xfrm>
        </p:spPr>
      </p:pic>
    </p:spTree>
    <p:extLst>
      <p:ext uri="{BB962C8B-B14F-4D97-AF65-F5344CB8AC3E}">
        <p14:creationId xmlns:p14="http://schemas.microsoft.com/office/powerpoint/2010/main" val="11195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F7593-934F-4183-A348-780DE5F6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935"/>
            <a:ext cx="10515600" cy="4052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Регистрация на портале конкурса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проходит в 2 этапа</a:t>
            </a:r>
            <a:br>
              <a:rPr lang="ru-RU" dirty="0">
                <a:latin typeface="Arial Black" panose="020B0A04020102020204" pitchFamily="34" charset="0"/>
              </a:rPr>
            </a:br>
            <a:br>
              <a:rPr lang="ru-RU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  <a:hlinkClick r:id="rId2"/>
              </a:rPr>
              <a:t>http://konkurs.podvig-uchitelya.ru/</a:t>
            </a:r>
            <a:r>
              <a:rPr lang="ru-RU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74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предоставляется авторское исследование (соответствие целям конкурса, актуальность работы, концептуальное обоснование, новизна, системность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этнографический материал должен соответствовать Православной традиции.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работы с языческим и неязыческим уклоном.  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57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срока, отведенного для загрузки работы на сайт, Вы не сможете загрузить свою работу.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педагогов показывает, что для загрузки работы лучше запланировать несколько дней. Можно загружать работу частями, если есть необходимость, можно заменять уже загруженные файлы.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загрузке необходимо убедиться, что интернет-соединение стабильное.</a:t>
            </a: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Нажимать кнопку «сохранить» после КАЖДОГО загруженного документа.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после загрузки работы, Вам пришло сообщение, что работа загружена, необходимо проверить это, обратившись по телефону в ОРОиК епархии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+7(343)253-10-44 или же обратиться к региональному куратору (список на портале).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72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314A-6CAE-4F3C-AAD1-BBB5AB8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3471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Общие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F42C-DE55-461D-8CEF-5814D792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205"/>
            <a:ext cx="10515600" cy="46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Вашей работы нет на портале: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Необходимо завести новую электронную почту.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Повторить все действия сначала.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Убедиться, что интернет-соединение стабильное.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забывать сохранять после каждого документа.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Проверить наличие, позвонив в ОРОиК.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74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«Точка невозврата»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7C5AE-53F8-4B61-8CEE-21C4D64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85071"/>
            <a:ext cx="10719582" cy="4600135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полной загрузки всех документов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очередной перепроверки, следует нажать кнопку «сохранить» и кнопку «отправить на экспертизу».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этого момента есть возможность менять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редактировать прикрепленные документы.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«отправить на экспертизу» изменения внести будет нельзя.</a:t>
            </a:r>
          </a:p>
        </p:txBody>
      </p:sp>
    </p:spTree>
    <p:extLst>
      <p:ext uri="{BB962C8B-B14F-4D97-AF65-F5344CB8AC3E}">
        <p14:creationId xmlns:p14="http://schemas.microsoft.com/office/powerpoint/2010/main" val="3667880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с вырезом 3">
            <a:extLst>
              <a:ext uri="{FF2B5EF4-FFF2-40B4-BE49-F238E27FC236}">
                <a16:creationId xmlns:a16="http://schemas.microsoft.com/office/drawing/2014/main" id="{B9E0077F-31D8-04EB-69C8-34E4F3C75628}"/>
              </a:ext>
            </a:extLst>
          </p:cNvPr>
          <p:cNvSpPr/>
          <p:nvPr/>
        </p:nvSpPr>
        <p:spPr>
          <a:xfrm>
            <a:off x="1205345" y="5455038"/>
            <a:ext cx="1043783" cy="60491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7C42CD9-C3C8-81F2-4ADE-4BC8A2393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2" y="215167"/>
            <a:ext cx="7462255" cy="6427666"/>
          </a:xfrm>
        </p:spPr>
      </p:pic>
    </p:spTree>
    <p:extLst>
      <p:ext uri="{BB962C8B-B14F-4D97-AF65-F5344CB8AC3E}">
        <p14:creationId xmlns:p14="http://schemas.microsoft.com/office/powerpoint/2010/main" val="221867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9EA53-E0C0-4AE1-91AE-F4FF9E0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«Точка невозврата»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9D0F6-0CB7-BC43-D1A1-30B2BA91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/>
          <a:stretch/>
        </p:blipFill>
        <p:spPr>
          <a:xfrm>
            <a:off x="347940" y="2340291"/>
            <a:ext cx="11496119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0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783D6-24C1-4642-8D89-201E26CC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6512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Поздравляем!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Вы успешно загрузили работу!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F7DBAA-CE40-EB69-D492-82F220B16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9" y="1788330"/>
            <a:ext cx="9391650" cy="4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7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783D6-24C1-4642-8D89-201E26CC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65125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Поздравляем!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Вы успешно загрузили работу!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6BEC4-5A2B-4A4D-BE77-75EFECD460D5}"/>
              </a:ext>
            </a:extLst>
          </p:cNvPr>
          <p:cNvSpPr>
            <a:spLocks noGrp="1"/>
          </p:cNvSpPr>
          <p:nvPr/>
        </p:nvSpPr>
        <p:spPr>
          <a:xfrm>
            <a:off x="3845717" y="1639034"/>
            <a:ext cx="4500563" cy="8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придет письмо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9D7EB5-26AE-520E-343C-04D2D655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99" y="2533115"/>
            <a:ext cx="7621064" cy="3134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BAC7B21-FF5E-0961-FBDA-D41753D05978}"/>
                  </a:ext>
                </a:extLst>
              </p14:cNvPr>
              <p14:cNvContentPartPr/>
              <p14:nvPr/>
            </p14:nvContentPartPr>
            <p14:xfrm>
              <a:off x="3238560" y="2705040"/>
              <a:ext cx="1310040" cy="54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BAC7B21-FF5E-0961-FBDA-D41753D059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2560" y="2669040"/>
                <a:ext cx="1381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1ED65F8-CAF4-5A4F-4452-CE726EDD3289}"/>
                  </a:ext>
                </a:extLst>
              </p14:cNvPr>
              <p14:cNvContentPartPr/>
              <p14:nvPr/>
            </p14:nvContentPartPr>
            <p14:xfrm>
              <a:off x="3619440" y="4381560"/>
              <a:ext cx="3253680" cy="54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1ED65F8-CAF4-5A4F-4452-CE726EDD32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3440" y="4345560"/>
                <a:ext cx="3325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EC57765B-60D6-1029-13D5-236AA63F78F0}"/>
                  </a:ext>
                </a:extLst>
              </p14:cNvPr>
              <p14:cNvContentPartPr/>
              <p14:nvPr/>
            </p14:nvContentPartPr>
            <p14:xfrm>
              <a:off x="3741480" y="4586760"/>
              <a:ext cx="1077480" cy="237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EC57765B-60D6-1029-13D5-236AA63F78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5480" y="4550760"/>
                <a:ext cx="114912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40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Что дальше?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2588F-ED31-4986-A179-A9C82651F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082018"/>
            <a:ext cx="10705514" cy="477598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вариант работы следует привезти по адресу: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ул. Репина 6, 203 кабинет (ОРОиК Екатеринбургской епархии) или г. Екатеринбург,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Щорса, 92 А, корпус 4,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221 (Институт развития образования), предварительно согласовав время посещения.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закрытия портала для участников конкурса,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открывается для экспертов. На экспертизу дается примерно полтора месяца.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выкладываются на сайтах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http://uralprosvet.ru/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https://www.irro.ru/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4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10BC8-1DD6-4C78-A98B-9D9C5F5C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8657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1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8B0E2-A27D-4E3C-9596-3558CAA0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98"/>
            <a:ext cx="10515600" cy="4351338"/>
          </a:xfrm>
        </p:spPr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портала Вы увидите кнопку «Зарегистрироваться». Перейдите по ней. Откроется форма регистрации.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7537A1-2AF0-60BF-3F9E-00EC1B48C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-301" r="-222" b="6014"/>
          <a:stretch/>
        </p:blipFill>
        <p:spPr>
          <a:xfrm>
            <a:off x="1504950" y="3122022"/>
            <a:ext cx="9765837" cy="34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21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Что дальше?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2588F-ED31-4986-A179-A9C82651F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082018"/>
            <a:ext cx="10705514" cy="477598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оформить работу на бумажном носителе?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работы должны быть распечатаны из тех файлов, которые были загружены на сайт Конкурса.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должны быть собраны в одну папку в том порядке, как они были загружены.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презентации – не распечатывать. Они должны быть собраны на электронном носителе (диск,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64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F7593-934F-4183-A348-780DE5F6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935"/>
            <a:ext cx="10515600" cy="4052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Оформление документов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для участия в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1060055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Образцы 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D6955-F01A-4064-88BD-F1354175464E}"/>
              </a:ext>
            </a:extLst>
          </p:cNvPr>
          <p:cNvSpPr txBox="1"/>
          <p:nvPr/>
        </p:nvSpPr>
        <p:spPr>
          <a:xfrm>
            <a:off x="1523381" y="1638735"/>
            <a:ext cx="9145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самом портале и доступны без регистрации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9815CA2-45F1-9384-474C-ACAF4A4F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79" y="2281379"/>
            <a:ext cx="6261041" cy="4414696"/>
          </a:xfrm>
        </p:spPr>
      </p:pic>
    </p:spTree>
    <p:extLst>
      <p:ext uri="{BB962C8B-B14F-4D97-AF65-F5344CB8AC3E}">
        <p14:creationId xmlns:p14="http://schemas.microsoft.com/office/powerpoint/2010/main" val="3207186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9EC9D92-825F-481C-856D-DD29F1C4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885071"/>
            <a:ext cx="11268221" cy="482521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титульного листа необходимое условие для участия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конкурсе. Данные с титульного листа нужны для правильного заполнения грамот победителей и сертификатов участников. Секретарь конкурса, эксперты не видят Вашей личной информации, которую Вы заполняли при регистрации на портале. Если не будет заполнен титульный лист, с Вами даже не смогут связаться.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и отечество заполняется полностью.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написание Вашей должности, организации, телефона и электронной почты.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обязательные данные.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5775867-5C0A-47ED-92AB-19D45F16610A}"/>
              </a:ext>
            </a:extLst>
          </p:cNvPr>
          <p:cNvSpPr txBox="1">
            <a:spLocks/>
          </p:cNvSpPr>
          <p:nvPr/>
        </p:nvSpPr>
        <p:spPr bwMode="black">
          <a:xfrm>
            <a:off x="1781032" y="655093"/>
            <a:ext cx="8720920" cy="99569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Титульный лист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2685161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9EC9D92-825F-481C-856D-DD29F1C4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885071"/>
            <a:ext cx="11268221" cy="482521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«учитель» не подходит для заполнения официальных документов. Поэтому прописывайте полностью, например, учитель начальных классов или учитель русского языка и литературы и т.д.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епархии, к которой территориально относится Ваша организация, можно уточнить на епархиальном сайте или же обратившись непосредственно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5775867-5C0A-47ED-92AB-19D45F16610A}"/>
              </a:ext>
            </a:extLst>
          </p:cNvPr>
          <p:cNvSpPr txBox="1">
            <a:spLocks/>
          </p:cNvSpPr>
          <p:nvPr/>
        </p:nvSpPr>
        <p:spPr bwMode="black">
          <a:xfrm>
            <a:off x="1781032" y="655093"/>
            <a:ext cx="8720920" cy="99569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Титульный лист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56572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9EC9D92-825F-481C-856D-DD29F1C4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3" y="1537323"/>
            <a:ext cx="4203511" cy="5000524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Bahnschrift Condensed" panose="020B0502040204020203" pitchFamily="34" charset="0"/>
            </a:endParaRPr>
          </a:p>
          <a:p>
            <a:pPr algn="just"/>
            <a:endParaRPr lang="ru-RU" sz="2800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Сканированный титульный лист с утвержденной подписью и печатью, прилагается на портал в особое поле.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портале есть образец титульного листа.</a:t>
            </a:r>
          </a:p>
          <a:p>
            <a:pPr algn="just"/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75934B-EA72-4684-85D3-7736120591E7}"/>
              </a:ext>
            </a:extLst>
          </p:cNvPr>
          <p:cNvSpPr txBox="1">
            <a:spLocks/>
          </p:cNvSpPr>
          <p:nvPr/>
        </p:nvSpPr>
        <p:spPr bwMode="black">
          <a:xfrm>
            <a:off x="1735540" y="451564"/>
            <a:ext cx="8720920" cy="99569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Титульный лист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6F9665-47F7-1086-61A9-2374B4502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44" y="1727823"/>
            <a:ext cx="6775712" cy="4215206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F352AB0-179F-4573-BA17-84B1B05DC7EE}"/>
              </a:ext>
            </a:extLst>
          </p:cNvPr>
          <p:cNvSpPr/>
          <p:nvPr/>
        </p:nvSpPr>
        <p:spPr>
          <a:xfrm>
            <a:off x="4901309" y="3955422"/>
            <a:ext cx="688320" cy="3655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35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Титульный лист работы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EC117CB-8B3B-4F5C-BA83-494216F1F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53" y="1550396"/>
            <a:ext cx="3639771" cy="5147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B891D5-BABC-4693-B175-C57E87B9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36" y="1550396"/>
            <a:ext cx="3639771" cy="514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0A9D8FED-5202-39ED-C2BF-EED09F26ECE8}"/>
              </a:ext>
            </a:extLst>
          </p:cNvPr>
          <p:cNvSpPr txBox="1">
            <a:spLocks/>
          </p:cNvSpPr>
          <p:nvPr/>
        </p:nvSpPr>
        <p:spPr>
          <a:xfrm>
            <a:off x="10219707" y="1550396"/>
            <a:ext cx="1948783" cy="4007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дан как образец. Вы вставляете логотип своего  учебного заведения.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95EC129-7367-992C-85BD-78615859C44C}"/>
              </a:ext>
            </a:extLst>
          </p:cNvPr>
          <p:cNvSpPr txBox="1">
            <a:spLocks/>
          </p:cNvSpPr>
          <p:nvPr/>
        </p:nvSpPr>
        <p:spPr>
          <a:xfrm>
            <a:off x="173030" y="2462980"/>
            <a:ext cx="2316952" cy="196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использовать один из этих образцов.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D998186-B191-B333-BAC1-B371147D1E88}"/>
              </a:ext>
            </a:extLst>
          </p:cNvPr>
          <p:cNvSpPr/>
          <p:nvPr/>
        </p:nvSpPr>
        <p:spPr>
          <a:xfrm rot="10800000">
            <a:off x="10219707" y="5557407"/>
            <a:ext cx="688320" cy="3655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87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Консультативная помощь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57185-8F24-4A9D-BE62-07A6CD37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46" y="1575581"/>
            <a:ext cx="10826909" cy="50503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Екатеринбургская митрополия делится на 5 епархий: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Нижнетагильская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Алапаевская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Серовская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епархии существует Отдел религиозного образования и катехизации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осуществляет выдачу рецензий. А также дает консультативную помощь и сопровождение участнику конкурса. Контакты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найти на сайте конкретной епархии.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Bahnschrift Condensed" panose="020B0502040204020203" pitchFamily="34" charset="0"/>
            </a:endParaRPr>
          </a:p>
          <a:p>
            <a:endParaRPr lang="ru-RU" sz="2800" dirty="0">
              <a:latin typeface="Bahnschrift Condensed" panose="020B0502040204020203" pitchFamily="34" charset="0"/>
            </a:endParaRPr>
          </a:p>
          <a:p>
            <a:endParaRPr lang="ru-RU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54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Консультативная помощь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57185-8F24-4A9D-BE62-07A6CD37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40" y="1787855"/>
            <a:ext cx="10549719" cy="48520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Екатеринбургской епархии всегда готов ответить на Ваши вопросы. А для тех, кто находится на территории Екатеринбургской епархии – написать рецензию на Вашу работу.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Екатеринбургской епархии: г. Екатеринбург,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Березовский гор. округ, Сысертский гор. округ,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Верхнепышминский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гор. округ, Первоуральский гор. округ, Красноуфимский гор. округ,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Нижнесергинскиий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гор. округ, Полевской гор. округ,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Ревдинский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гор. округ, Артинский гор. округ, Ачитский гор. округ, Шалинский гор. округ, Верхотурский гор. округ.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31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43071-D3F4-4E4E-AFC4-0196E2D7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232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Что с рецензиями?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3E979-A8F5-4704-B86C-91EE4BF1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899138"/>
            <a:ext cx="10185010" cy="4628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«Рецензии светских учреждений» и «Рецензии церковных учреждений» не нужно путать местами.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«Рецензии церковных учреждений» принимаются только рецензии от Епархиальных Отделов религиозного образования и катехизации (на бланке отдела с печатью и подписью председателя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не от местных приходов. Рецензии от местных священнослужителей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засчитываются.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рецензию от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Необходимо обратиться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Вашей епархии, скинуть на почту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oroik66@mail.ru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Вашу работу и заготовку для рецензии. </a:t>
            </a:r>
          </a:p>
        </p:txBody>
      </p:sp>
    </p:spTree>
    <p:extLst>
      <p:ext uri="{BB962C8B-B14F-4D97-AF65-F5344CB8AC3E}">
        <p14:creationId xmlns:p14="http://schemas.microsoft.com/office/powerpoint/2010/main" val="33163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C53F-FAA6-42D0-A52B-13EC627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256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Вам необходимо заполнить все поля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F944358-688F-AD4E-E688-99902EECE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05" y="2452038"/>
            <a:ext cx="5115245" cy="4290497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4028AD5-4C3A-8541-7377-7A30C3F99C3A}"/>
              </a:ext>
            </a:extLst>
          </p:cNvPr>
          <p:cNvSpPr txBox="1">
            <a:spLocks/>
          </p:cNvSpPr>
          <p:nvPr/>
        </p:nvSpPr>
        <p:spPr>
          <a:xfrm>
            <a:off x="2603784" y="1858916"/>
            <a:ext cx="7088886" cy="754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должен иметь не менее 6 знаков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426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43071-D3F4-4E4E-AFC4-0196E2D7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232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Что с рецензиями?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3E979-A8F5-4704-B86C-91EE4BF1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899138"/>
            <a:ext cx="10185010" cy="4628272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«Рецензии светских учреждений» принимаются только рецензии от ведущих специалистов в области педагогики и психологии – кандидаты / доктора педагогических / психологических наук.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рецензии от родительских комитетов, местных священнослужителей и т.п. можно поместить в другие пустые поля.</a:t>
            </a:r>
          </a:p>
        </p:txBody>
      </p:sp>
    </p:spTree>
    <p:extLst>
      <p:ext uri="{BB962C8B-B14F-4D97-AF65-F5344CB8AC3E}">
        <p14:creationId xmlns:p14="http://schemas.microsoft.com/office/powerpoint/2010/main" val="1449596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Консультативная помощь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57185-8F24-4A9D-BE62-07A6CD37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15" y="1787855"/>
            <a:ext cx="7502244" cy="46830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религиозного образования и катехизации Екатеринбургской епархии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 г. Екатеринбург, ул. Репина 6, 203 кабинет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телефон: (343) 253-10-44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почта: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oroik66@mail.ru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http://uralprosvet.ru/opk/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Bahnschrift Condensed" panose="020B0502040204020203" pitchFamily="34" charset="0"/>
            </a:endParaRPr>
          </a:p>
          <a:p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1D943-63B5-41CA-AAE3-6A3BC132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7" y="1956931"/>
            <a:ext cx="3638318" cy="389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291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Консультативная помощь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9FDF25D-CFD3-4121-86AE-E965DF9F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/>
          <a:stretch/>
        </p:blipFill>
        <p:spPr>
          <a:xfrm>
            <a:off x="5430129" y="1483799"/>
            <a:ext cx="5026331" cy="517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925A43B-AD56-9E3C-3074-C7367695F978}"/>
              </a:ext>
            </a:extLst>
          </p:cNvPr>
          <p:cNvSpPr txBox="1">
            <a:spLocks/>
          </p:cNvSpPr>
          <p:nvPr/>
        </p:nvSpPr>
        <p:spPr>
          <a:xfrm>
            <a:off x="355795" y="2384390"/>
            <a:ext cx="4567897" cy="362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региональных кураторов находится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в разделе «Обратиться к куратору», далее выбрать округ. </a:t>
            </a:r>
          </a:p>
        </p:txBody>
      </p:sp>
    </p:spTree>
    <p:extLst>
      <p:ext uri="{BB962C8B-B14F-4D97-AF65-F5344CB8AC3E}">
        <p14:creationId xmlns:p14="http://schemas.microsoft.com/office/powerpoint/2010/main" val="804750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30521-DA1C-491F-8FED-5F0CB19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540" y="387136"/>
            <a:ext cx="8720920" cy="995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Консультативная помощь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CB1B0-FAE7-4142-8C5E-758E7A7C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596" y="2567023"/>
            <a:ext cx="850480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технической поддержки портала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n.npu@yandex.ru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768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DBF84-E8FA-4189-A3E7-CEFD3486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8" y="875915"/>
            <a:ext cx="8744505" cy="118872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Составляющие успеха конкурсной работы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DF42C-C91D-4A60-9E9A-0749F61C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449" y="2496001"/>
            <a:ext cx="9507984" cy="386928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ценность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представленных материалов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Конкурса (содержание, оформление)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загрузка на портал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34A4E-80DF-4D1D-B01F-6EF33438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46" y="2261381"/>
            <a:ext cx="8418108" cy="2335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Желаем вам 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Успешной работы!</a:t>
            </a:r>
          </a:p>
        </p:txBody>
      </p:sp>
    </p:spTree>
    <p:extLst>
      <p:ext uri="{BB962C8B-B14F-4D97-AF65-F5344CB8AC3E}">
        <p14:creationId xmlns:p14="http://schemas.microsoft.com/office/powerpoint/2010/main" val="41658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C53F-FAA6-42D0-A52B-13EC627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256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После нажатия на кнопку «зарегистрироваться», вы увидите это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28B679-BB48-81CD-C3AB-4C25A6CCB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67" y="2627020"/>
            <a:ext cx="9999665" cy="3154655"/>
          </a:xfrm>
        </p:spPr>
      </p:pic>
    </p:spTree>
    <p:extLst>
      <p:ext uri="{BB962C8B-B14F-4D97-AF65-F5344CB8AC3E}">
        <p14:creationId xmlns:p14="http://schemas.microsoft.com/office/powerpoint/2010/main" val="25989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C53F-FAA6-42D0-A52B-13EC627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256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 почту придет подобное письмо. Если не прошло,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Проверьте папку «спам»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2FDE7D-9DCD-965C-A595-820086E4B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9" y="2133600"/>
            <a:ext cx="7586665" cy="4141837"/>
          </a:xfrm>
        </p:spPr>
      </p:pic>
    </p:spTree>
    <p:extLst>
      <p:ext uri="{BB962C8B-B14F-4D97-AF65-F5344CB8AC3E}">
        <p14:creationId xmlns:p14="http://schemas.microsoft.com/office/powerpoint/2010/main" val="310112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C53F-FAA6-42D0-A52B-13EC627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2563"/>
            <a:ext cx="7729728" cy="118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При переходе по ссылке из письма вы попадете на страницу входа: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60DE63-6057-B8CD-0700-26B947C3A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6587" r="3688" b="6635"/>
          <a:stretch/>
        </p:blipFill>
        <p:spPr>
          <a:xfrm>
            <a:off x="1104900" y="2562225"/>
            <a:ext cx="9744075" cy="3238500"/>
          </a:xfrm>
        </p:spPr>
      </p:pic>
    </p:spTree>
    <p:extLst>
      <p:ext uri="{BB962C8B-B14F-4D97-AF65-F5344CB8AC3E}">
        <p14:creationId xmlns:p14="http://schemas.microsoft.com/office/powerpoint/2010/main" val="352109792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1258</TotalTime>
  <Words>2124</Words>
  <Application>Microsoft Office PowerPoint</Application>
  <PresentationFormat>Широкоэкранный</PresentationFormat>
  <Paragraphs>207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2" baseType="lpstr">
      <vt:lpstr>Arial</vt:lpstr>
      <vt:lpstr>Arial Black</vt:lpstr>
      <vt:lpstr>Bahnschrift Condensed</vt:lpstr>
      <vt:lpstr>Corbel</vt:lpstr>
      <vt:lpstr>Gill Sans MT</vt:lpstr>
      <vt:lpstr>Times New Roman</vt:lpstr>
      <vt:lpstr>Посылка</vt:lpstr>
      <vt:lpstr>Всероссийский конкурс  в области педагогики, воспитания и   работы с детьми  и молодежью до 20 лет   «За нравственный подвиг учителя» </vt:lpstr>
      <vt:lpstr>Организаторы конкурса</vt:lpstr>
      <vt:lpstr>Содержание</vt:lpstr>
      <vt:lpstr>Регистрация на портале конкурса  проходит в 2 этапа  http://konkurs.podvig-uchitelya.ru/ </vt:lpstr>
      <vt:lpstr>1 этап</vt:lpstr>
      <vt:lpstr>Вам необходимо заполнить все поля</vt:lpstr>
      <vt:lpstr>После нажатия на кнопку «зарегистрироваться», вы увидите это</vt:lpstr>
      <vt:lpstr>на почту придет подобное письмо. Если не прошло, Проверьте папку «спам»</vt:lpstr>
      <vt:lpstr>При переходе по ссылке из письма вы попадете на страницу входа:</vt:lpstr>
      <vt:lpstr>Для входа необходимо еще раз ввести почту и пароль</vt:lpstr>
      <vt:lpstr>Презентация PowerPoint</vt:lpstr>
      <vt:lpstr>ВНИМАНИЕ!</vt:lpstr>
      <vt:lpstr>Теперь можно заполнить профиль</vt:lpstr>
      <vt:lpstr>Теперь можно заполнить профиль</vt:lpstr>
      <vt:lpstr>Ваш профиль должен быть заполнен на 100 %</vt:lpstr>
      <vt:lpstr>Ваш профиль должен быть заполнен на 100 %,</vt:lpstr>
      <vt:lpstr>Презентация PowerPoint</vt:lpstr>
      <vt:lpstr>Если вы уже были участником конкурса в прошлые годы, то</vt:lpstr>
      <vt:lpstr>Как получить регистрационный номер?</vt:lpstr>
      <vt:lpstr>Как получить регистрационный номер?</vt:lpstr>
      <vt:lpstr>Как получить регистрационный номер?</vt:lpstr>
      <vt:lpstr>номинации</vt:lpstr>
      <vt:lpstr>номинации</vt:lpstr>
      <vt:lpstr>Общие рекомендации</vt:lpstr>
      <vt:lpstr>номинации</vt:lpstr>
      <vt:lpstr>номинации</vt:lpstr>
      <vt:lpstr>номинации</vt:lpstr>
      <vt:lpstr>номинации</vt:lpstr>
      <vt:lpstr>номинации</vt:lpstr>
      <vt:lpstr>номинации</vt:lpstr>
      <vt:lpstr>Общие рекомендации</vt:lpstr>
      <vt:lpstr>Общие рекомендации</vt:lpstr>
      <vt:lpstr>Общие рекомендации</vt:lpstr>
      <vt:lpstr>Презентация PowerPoint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Презентация PowerPoint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«Точка невозврата»</vt:lpstr>
      <vt:lpstr>Презентация PowerPoint</vt:lpstr>
      <vt:lpstr>«Точка невозврата»</vt:lpstr>
      <vt:lpstr>Поздравляем!  Вы успешно загрузили работу!</vt:lpstr>
      <vt:lpstr>Поздравляем!  Вы успешно загрузили работу!</vt:lpstr>
      <vt:lpstr>Что дальше?</vt:lpstr>
      <vt:lpstr>Что дальше?</vt:lpstr>
      <vt:lpstr>Оформление документов  для участия в конкурсе</vt:lpstr>
      <vt:lpstr>Образцы документов</vt:lpstr>
      <vt:lpstr>Презентация PowerPoint</vt:lpstr>
      <vt:lpstr>Презентация PowerPoint</vt:lpstr>
      <vt:lpstr>Презентация PowerPoint</vt:lpstr>
      <vt:lpstr>Титульный лист работы</vt:lpstr>
      <vt:lpstr>Консультативная помощь</vt:lpstr>
      <vt:lpstr>Консультативная помощь</vt:lpstr>
      <vt:lpstr>Что с рецензиями? </vt:lpstr>
      <vt:lpstr>Что с рецензиями? </vt:lpstr>
      <vt:lpstr>Консультативная помощь</vt:lpstr>
      <vt:lpstr>Консультативная помощь</vt:lpstr>
      <vt:lpstr>Консультативная помощь</vt:lpstr>
      <vt:lpstr>Составляющие успеха конкурсной работы </vt:lpstr>
      <vt:lpstr>Желаем вам  Успешной работы!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«За нравственный подвиг учителя»</dc:title>
  <dc:creator>User</dc:creator>
  <cp:lastModifiedBy>Мария Швыдко</cp:lastModifiedBy>
  <cp:revision>49</cp:revision>
  <dcterms:created xsi:type="dcterms:W3CDTF">2021-06-03T08:18:59Z</dcterms:created>
  <dcterms:modified xsi:type="dcterms:W3CDTF">2024-07-08T11:06:15Z</dcterms:modified>
  <cp:contentStatus/>
</cp:coreProperties>
</file>