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7" r:id="rId3"/>
    <p:sldId id="333" r:id="rId4"/>
    <p:sldId id="326" r:id="rId5"/>
    <p:sldId id="340" r:id="rId6"/>
    <p:sldId id="335" r:id="rId7"/>
    <p:sldId id="258" r:id="rId8"/>
    <p:sldId id="336" r:id="rId9"/>
    <p:sldId id="337" r:id="rId10"/>
    <p:sldId id="339" r:id="rId11"/>
    <p:sldId id="338" r:id="rId12"/>
    <p:sldId id="343" r:id="rId13"/>
    <p:sldId id="257" r:id="rId14"/>
    <p:sldId id="330" r:id="rId15"/>
    <p:sldId id="328" r:id="rId16"/>
    <p:sldId id="259" r:id="rId17"/>
    <p:sldId id="260" r:id="rId18"/>
    <p:sldId id="261" r:id="rId19"/>
    <p:sldId id="329" r:id="rId20"/>
    <p:sldId id="342" r:id="rId21"/>
    <p:sldId id="33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C630-0127-48ED-862F-28D56EC45B9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2E37-3EF5-4439-9A2F-3EA403718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9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7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2E37-3EF5-4439-9A2F-3EA4037182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86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7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11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60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8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1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25407-DBE2-4D6D-A8A8-7BAEC3B2ED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7754A-DAF2-1504-34C2-22802A12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F997B-2B4F-80B2-9F37-47E2F3A09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BBC53-1BE7-769D-4116-DB9D085A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24FAF-6F01-F1C4-47DD-65A01894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74CFD-2759-E6FB-465E-F670AF58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4C0D3-C566-1161-679C-BD2BE1F7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F19B6-6AF5-B9AD-2E4D-C1E5D7ADA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07EF4-515D-FA00-9230-9C2C9A9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A1640-F016-C8F6-71D6-4CDACB9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D07F2-A08A-DA91-BF59-39A8F60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805C89-D477-7886-156B-19F5386B4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F0159-EDA2-4B62-0BD7-77D150AC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3369C-49E3-6C14-B87F-ABB01CFC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E7BC2-7BAD-23C0-8CB6-E8840B2A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F7161-A9E7-6A2B-8016-48893A4D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2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F41D-4EC5-463D-8EEB-DF746148B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EED797-2CBF-447B-97BE-9A0EDF998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9BAE1-8574-4466-A55A-FAAED88F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4529A-768D-4524-8B48-B981CEE3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5661F-7B06-4A6B-A414-3D5FF1BB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1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06F44-F52C-49DB-AD88-D6DD15FB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05520-26B2-4EAA-A734-3291B1928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CAFA3-E3D1-48D8-BFCD-DB36BC90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FE371-4C1D-4441-BE94-861E3BCF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39667-1B64-4CA3-B584-8C308083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910A5-D189-4130-A6DC-7F789E6D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8A100F-1578-4017-97EF-14DCFECF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282A9-AF3E-4795-A757-F1D291D9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591DC-A8AF-4593-A5FA-9E916AF6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DC786-ABF5-434D-8E87-A72C3E95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B20B1-5261-4AB0-8444-04081207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FF729-BC17-4324-BB5A-C1AC2856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914AD-A226-4217-9D14-9312AE5B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B7C1D5-8BAB-45EF-95BE-59BB8828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0A6B8-A0DC-4962-B9BF-98873E51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4A7F5-A257-436C-ACE4-AD71354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8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B69CA-8C05-4FF6-8166-57784AAA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35661-2D11-4C89-9F41-19C1BE119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1AC1F4-D5C6-4C23-886A-C0CC5245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880A6-F244-463A-B97B-37C1D55B8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39D8F0-EAC8-407B-97A9-A3F8A7B49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040334-D389-4D11-97D3-9AA3BBD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CA4A1-2343-444F-82D6-528309FC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588E9F-0026-4409-93A9-42C23AB9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863B5-72AA-458A-AB12-ECF56F4F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990203-D39F-46FD-9979-1155E37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C826BE-DB0C-46B7-B27E-201BB4B3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C70D18-D858-4401-BA0B-3B8DD6C1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7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F8DFE6-A1D3-4890-860D-0F9B34C9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B12363-1BA8-4680-BB0D-60A1D7B3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84D6D8-A10B-4036-8E89-3437A3C3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8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0620-8B21-4F97-B2CA-076EB4B2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B68E5-F213-4D09-A074-3050447F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943DA-F037-49B7-B1B3-981C62A8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206B6-A8EC-46A4-9A17-434C0403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2DA7C-3002-4C83-B0A3-F7AF1130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FDD08-81EA-4FB6-B91C-16607CC1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55970-D382-EA3A-A2A7-65462DDA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D92B0-15D0-B770-79C0-B3B3BC98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59AB1-24A9-DD16-4C8F-8188ABA2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5A25A-68F9-D049-CEAA-0EA5CD14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615FF-6898-778A-B2E2-A5D0AE7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D4ABB-F54E-4401-BD5D-11E7B5DB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1C5E-733E-42F8-830B-7F5BFECAC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B3C59C-4B72-4A5D-93C4-8F86FDC6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2803A-5BF3-41DA-A8D1-2F2BA0B7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5C4AB-8420-4B1D-800F-3CBB9E41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3A4EA-EA02-46CD-8EB5-68EA647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8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579C-DDB3-40AC-9AD8-C8D695B9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E2102-65D9-4ED6-A221-145D502CB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D3266-4309-49E0-874A-AE78639D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AF3F0-229B-4F29-95DD-1BB6442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962B3-9DA5-491F-8DCD-AD4EC6EF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6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803CE4-3657-4AE6-A3A4-985F38F34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0ADE2E-1DE5-46D5-B58D-2DF2060E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3792B-91A2-4EA2-B2E9-5B488C24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A2BAC-1F21-47CB-A43E-0D4B1512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2173E-6B62-46E3-B180-7B60B152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6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A4A0-8789-B909-2445-F42B5FDC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32006-CD67-579B-9F83-9A0D558A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62629-DC09-566B-01D5-C4B15828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F6B8E-E5BB-3032-8DA1-21037563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ACE76-D989-E07C-F46B-FD92E9E2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0ED9-05D4-1822-8C77-1DE93DF7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775D0-2A35-C1F0-934B-BD975C061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D96BE-4EDB-C6AF-2DE5-B53D538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F20F4-F36D-EAAC-7797-EFF31925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16E03-50BF-B95D-8AC5-CFC49976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93965-6A19-9A34-1934-5EB6BADD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D008F-862B-B771-69E0-E7B590D5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73ED13-90E6-7858-C07E-FFD48D23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7A045-E496-30AC-524A-D0672A46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21E441-03C7-3BCA-08DA-69FC51A95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957680-B2C8-75CF-3687-79932603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B34E90-41D2-8F39-B649-12E93870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BF81D8-22B9-98DA-B8EB-832B535A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1C2923-FC50-9145-19E6-4DA22FF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A327-9DF9-653C-1857-64D1AFA2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93BE2B-2024-0D84-83DC-CF3204EC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A3E22-F9D8-ADEF-C99E-064482FC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B706D-0EF9-CEED-9885-E13314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0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8E51EB-26AA-C74A-3105-B4535EAC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D2DDBB-873E-0703-7B39-01780766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AEF69-0CCC-1AE6-7438-FC49306A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70A64-F0D4-FAC2-2022-60129A90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63F76-8DC5-7986-7691-D8FD9BBB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18856-6935-DABB-D7A5-CF8DC5170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D13F2-6523-B269-CE5B-C2A811D7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E3E8C-8CA6-862D-4E42-ED8DC91B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FEB73-1F2D-544E-4352-BEFCEE96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5813-1E35-33E4-C2E6-1F39EC59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8132B-02BB-AFD4-27A8-0C886A15F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E66B2-23CE-2829-7651-79F53557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4B88F-7380-0605-9965-6D83C353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AB72F-124B-942E-6545-50A8DD47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3060B-4551-949B-026B-A74BF6A8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D391-B2D7-6EBA-CE2E-506E28BA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2F747-01D9-3A03-A791-1E1A0CD27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C97B5-9ECB-770F-92DF-F1B85A331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594-E7BF-427F-8391-EE924CC95E19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7E7D3-E4CE-499C-C8F4-4970830FA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0B7F4-CE8C-E5E1-9B06-56EDA672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476C-122C-4F8D-92AC-92F66093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C26DA6-DD12-4830-B06F-E62F6C6B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B83D3-9681-4B02-AA06-DA2F09155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12A6-2F7D-427A-BD3F-5ACB1B054A05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C7BAA-4A07-4850-A1DE-B8B5F73EF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08EBA-F87E-43D5-91C6-9D97F93BC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782C-CCF4-46CF-8DED-9D2B0938B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0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ir24.tv/articles/16445638/vy-smozhete-zhit-v-odnoi-komnate-s-mertvecom-chto-rasskazyvali-vyzhivshie-o-blokade-leningrad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vk.com/video-40818390_4562396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remember.ru/" TargetMode="External"/><Relationship Id="rId5" Type="http://schemas.openxmlformats.org/officeDocument/2006/relationships/hyperlink" Target="https://detivoyni.ru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375" y="2726070"/>
            <a:ext cx="10403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Ресурсы реализации образовательно-просветительских мероприятий проекта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5400" dirty="0">
                <a:solidFill>
                  <a:srgbClr val="227A4B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 </a:t>
            </a:r>
            <a:endParaRPr lang="ru-RU" sz="2800" dirty="0">
              <a:solidFill>
                <a:srgbClr val="227A4B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88" y="414549"/>
            <a:ext cx="2249598" cy="1901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848" b="72143"/>
          <a:stretch/>
        </p:blipFill>
        <p:spPr>
          <a:xfrm>
            <a:off x="7852510" y="457618"/>
            <a:ext cx="1529356" cy="150646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692F2E-B490-2C72-B469-3ED0C45B9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3" y="2022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B2A1F-E29C-0045-363A-BA80E8F4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615" y="28045"/>
            <a:ext cx="1493875" cy="1189050"/>
          </a:xfrm>
          <a:prstGeom prst="rect">
            <a:avLst/>
          </a:prstGeom>
        </p:spPr>
      </p:pic>
      <p:pic>
        <p:nvPicPr>
          <p:cNvPr id="14" name="Рисунок 13" descr="Направленный вправо указательный палец, тыльная сторона руки контур">
            <a:extLst>
              <a:ext uri="{FF2B5EF4-FFF2-40B4-BE49-F238E27FC236}">
                <a16:creationId xmlns:a16="http://schemas.microsoft.com/office/drawing/2014/main" id="{26940068-2FD0-B704-C97C-789DCB042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8959" y="6048058"/>
            <a:ext cx="587775" cy="587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C0FAB-23CF-E944-AFBE-537363A801EE}"/>
              </a:ext>
            </a:extLst>
          </p:cNvPr>
          <p:cNvSpPr txBox="1"/>
          <p:nvPr/>
        </p:nvSpPr>
        <p:spPr>
          <a:xfrm>
            <a:off x="291068" y="1301576"/>
            <a:ext cx="7898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Перечень рекомендуемых ресурсов 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I.	Общие материалы</a:t>
            </a:r>
          </a:p>
          <a:p>
            <a:r>
              <a:rPr lang="ru-RU" dirty="0">
                <a:latin typeface="Montserrat" panose="00000500000000000000" pitchFamily="2" charset="-52"/>
              </a:rPr>
              <a:t>1.	</a:t>
            </a:r>
            <a:r>
              <a:rPr lang="ru-RU" dirty="0" err="1">
                <a:latin typeface="Montserrat" panose="00000500000000000000" pitchFamily="2" charset="-52"/>
              </a:rPr>
              <a:t>Безсрокадавности.рф</a:t>
            </a:r>
            <a:r>
              <a:rPr lang="ru-RU" dirty="0">
                <a:latin typeface="Montserrat" panose="00000500000000000000" pitchFamily="2" charset="-52"/>
              </a:rPr>
              <a:t> – Портал проекта «Без срока давности»;</a:t>
            </a:r>
          </a:p>
          <a:p>
            <a:r>
              <a:rPr lang="ru-RU" dirty="0">
                <a:latin typeface="Montserrat" panose="00000500000000000000" pitchFamily="2" charset="-52"/>
              </a:rPr>
              <a:t>2.	https://histrf.ru – Портал </a:t>
            </a:r>
            <a:r>
              <a:rPr lang="ru-RU" dirty="0" err="1">
                <a:latin typeface="Montserrat" panose="00000500000000000000" pitchFamily="2" charset="-52"/>
              </a:rPr>
              <a:t>История.РФ</a:t>
            </a:r>
            <a:r>
              <a:rPr lang="ru-RU" dirty="0">
                <a:latin typeface="Montserrat" panose="00000500000000000000" pitchFamily="2" charset="-52"/>
              </a:rPr>
              <a:t>, на котором размещены статьи, видеоматериалы и т.п.;</a:t>
            </a:r>
          </a:p>
          <a:p>
            <a:r>
              <a:rPr lang="ru-RU" dirty="0">
                <a:latin typeface="Montserrat" panose="00000500000000000000" pitchFamily="2" charset="-52"/>
              </a:rPr>
              <a:t>3.	https://pamyat-naroda.ru – Портал «Память народа». </a:t>
            </a:r>
          </a:p>
          <a:p>
            <a:r>
              <a:rPr lang="ru-RU" dirty="0">
                <a:latin typeface="Montserrat" panose="00000500000000000000" pitchFamily="2" charset="-52"/>
              </a:rPr>
              <a:t>Есть разделы о героях войны, военных операциях, воинских частях, их документах; работает поисковая система документов о конкретном участнике войны;</a:t>
            </a:r>
          </a:p>
          <a:p>
            <a:r>
              <a:rPr lang="ru-RU" dirty="0">
                <a:latin typeface="Montserrat" panose="00000500000000000000" pitchFamily="2" charset="-52"/>
              </a:rPr>
              <a:t>4.	http://militera.lib.ru/ – военная литература, публикации исследований, воспоминаний;</a:t>
            </a:r>
          </a:p>
          <a:p>
            <a:r>
              <a:rPr lang="ru-RU" dirty="0">
                <a:latin typeface="Montserrat" panose="00000500000000000000" pitchFamily="2" charset="-52"/>
              </a:rPr>
              <a:t>5.	https://www.pobediteli.ru/ – мультимедийная карта Великой Отечественной войны.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II.	Архивные материалы</a:t>
            </a:r>
          </a:p>
        </p:txBody>
      </p:sp>
      <p:pic>
        <p:nvPicPr>
          <p:cNvPr id="17" name="Рисунок 16" descr="Значок &quot;Вопросительный знак&quot; контур">
            <a:extLst>
              <a:ext uri="{FF2B5EF4-FFF2-40B4-BE49-F238E27FC236}">
                <a16:creationId xmlns:a16="http://schemas.microsoft.com/office/drawing/2014/main" id="{B8983EE5-81B1-A4CA-3532-BF3C566CE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0521" y="5825891"/>
            <a:ext cx="914400" cy="914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2D877E-4292-FDFD-2407-DF3FCCDF3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498" y="2101841"/>
            <a:ext cx="362743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C627F8-E37E-2E7C-8477-9574280F6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3"/>
          <a:stretch/>
        </p:blipFill>
        <p:spPr>
          <a:xfrm rot="16782680">
            <a:off x="8803037" y="-150368"/>
            <a:ext cx="2633954" cy="3753449"/>
          </a:xfrm>
          <a:prstGeom prst="rect">
            <a:avLst/>
          </a:prstGeom>
        </p:spPr>
      </p:pic>
      <p:pic>
        <p:nvPicPr>
          <p:cNvPr id="2" name="Рисунок 1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991EA51-E057-2391-4DDE-0C456D78A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B22C899-71E0-026A-749B-F291D8F78C16}"/>
              </a:ext>
            </a:extLst>
          </p:cNvPr>
          <p:cNvGrpSpPr/>
          <p:nvPr/>
        </p:nvGrpSpPr>
        <p:grpSpPr>
          <a:xfrm>
            <a:off x="472966" y="2856268"/>
            <a:ext cx="5824360" cy="3649833"/>
            <a:chOff x="1459552" y="2980782"/>
            <a:chExt cx="5671616" cy="352532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357A80B-9FBD-3823-B0CD-ED1390AAA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3559">
              <a:off x="4897815" y="3255807"/>
              <a:ext cx="2233353" cy="314960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437BB68-8947-4805-88F1-8CDE4B4F1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1439"/>
            <a:stretch/>
          </p:blipFill>
          <p:spPr>
            <a:xfrm>
              <a:off x="2657442" y="2980782"/>
              <a:ext cx="2262659" cy="332598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38AB015-0310-F8AA-C679-5887C283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785735">
              <a:off x="1459552" y="3764949"/>
              <a:ext cx="1960643" cy="2741153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30FAFE-96D8-B8B4-5BDA-BB05D05952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720029">
            <a:off x="6831500" y="-45098"/>
            <a:ext cx="2433057" cy="3463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2FD428-6886-1BEA-6C5E-C315ED6C81DD}"/>
              </a:ext>
            </a:extLst>
          </p:cNvPr>
          <p:cNvSpPr txBox="1"/>
          <p:nvPr/>
        </p:nvSpPr>
        <p:spPr>
          <a:xfrm>
            <a:off x="-639615" y="1477185"/>
            <a:ext cx="7179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Сборники проекта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9EE026-8C98-A2EC-0F13-D6D3D4FEB39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78914">
            <a:off x="9232579" y="3352839"/>
            <a:ext cx="2358709" cy="332120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B8C08A-8540-2874-3977-B511144AD2F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60440">
            <a:off x="7053159" y="3321335"/>
            <a:ext cx="2363604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87858" y="1496972"/>
            <a:ext cx="56081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spc="55" dirty="0"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сочинений  </a:t>
            </a:r>
            <a:br>
              <a:rPr lang="ru-RU" sz="2400" b="1" spc="55" dirty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2400" b="1" spc="55" dirty="0"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</a:t>
            </a:r>
          </a:p>
          <a:p>
            <a:pPr marL="12700" algn="ctr">
              <a:lnSpc>
                <a:spcPct val="100000"/>
              </a:lnSpc>
            </a:pPr>
            <a:r>
              <a:rPr lang="ru-RU" sz="2400" b="1" spc="55" dirty="0">
                <a:latin typeface="Montserrat" panose="00000500000000000000" pitchFamily="2" charset="-52"/>
                <a:cs typeface="Arial" panose="020B0604020202020204" pitchFamily="34" charset="0"/>
              </a:rPr>
              <a:t>среди обучающихся образовательных организаций, реализующих образовательные программы основного общего и среднего общего образования, среднего профессионального образования, </a:t>
            </a:r>
          </a:p>
          <a:p>
            <a:pPr marL="12700" algn="ctr">
              <a:lnSpc>
                <a:spcPct val="100000"/>
              </a:lnSpc>
            </a:pPr>
            <a:r>
              <a:rPr lang="ru-RU" sz="2400" b="1" spc="55" dirty="0">
                <a:latin typeface="Montserrat" panose="00000500000000000000" pitchFamily="2" charset="-52"/>
                <a:cs typeface="Arial" panose="020B0604020202020204" pitchFamily="34" charset="0"/>
              </a:rPr>
              <a:t>в 2023/24 учебном году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57D3A-C9FA-4883-C921-91005CB2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3324" y="336883"/>
            <a:ext cx="2692272" cy="2053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37E2E-5EB9-EA38-0020-19860EF1789B}"/>
              </a:ext>
            </a:extLst>
          </p:cNvPr>
          <p:cNvSpPr txBox="1"/>
          <p:nvPr/>
        </p:nvSpPr>
        <p:spPr>
          <a:xfrm>
            <a:off x="7743323" y="5585667"/>
            <a:ext cx="407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https://ec.memory45.su/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0843" y="2869334"/>
            <a:ext cx="2300438" cy="23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10E55-E90C-846E-9209-0C65DFC2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74" y="1025993"/>
            <a:ext cx="10515600" cy="1079533"/>
          </a:xfrm>
        </p:spPr>
        <p:txBody>
          <a:bodyPr/>
          <a:lstStyle/>
          <a:p>
            <a:r>
              <a:rPr lang="ru-RU" dirty="0">
                <a:latin typeface="Montserrat" panose="00000500000000000000" pitchFamily="2" charset="-52"/>
              </a:rPr>
              <a:t>Новые тематические направления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90128-1632-543A-3D55-6260EBFA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6" y="2245093"/>
            <a:ext cx="11608067" cy="4612907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трибуналы и судебные процессы по делу о геноциде советских граждан нацистами и их пособниками в период Великой Отечественной войны 1941–1945 годов;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учитель, который выиграл Великую Отечественную войну: подвиг и жертвенность;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архивные свидетельства о фактах преступлений нацистов против мирных жителей в годы Великой Отечественной войны 1941–1945 годов;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личные архивы периода Великой Отечественной войны как свидетельства военных преступлений нацистов и их пособников;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чему нас учит история: нацизм в исторический ретроспективе и неонацизм в современной мире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016BB-11CC-1830-2893-1F9CA8D91C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2050" y="139567"/>
            <a:ext cx="1670449" cy="12741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417FD-3D35-5969-3757-DF8BA1AEAD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945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49" y="147103"/>
            <a:ext cx="4044256" cy="1325563"/>
          </a:xfrm>
        </p:spPr>
        <p:txBody>
          <a:bodyPr/>
          <a:lstStyle/>
          <a:p>
            <a:r>
              <a:rPr lang="ru-RU" dirty="0">
                <a:latin typeface="Montserrat" panose="00000500000000000000" pitchFamily="2" charset="-52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010FF-F895-459E-D0C2-58BC784C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549666"/>
            <a:ext cx="11136430" cy="521689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за представленный опыт работы с ресурсами проекта «Без срока давности»;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 за гражданскую активность и поддержку образовательно-просветительских мероприятий проекта «Без срока давности», в том числе за рубежом;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за участие в деятельности поисковых отрядов;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за умение анализировать и сравнивать исторические события, явления, процессы на различных исторических этапах нашей страны;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за оригинальность сюжета конкурсного сочинения, за богатство и выразительность русского языка;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за проявленные знания истории Великой Отечественной войны;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за освещение событий блокады Ленинграда как проявления геноцида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55F0-9E77-E211-458B-7AB7566AD0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1130" y="91440"/>
            <a:ext cx="1670449" cy="12741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6EC33-02D6-A74C-92EA-75A8429B08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416" y="132773"/>
            <a:ext cx="31945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5" y="457201"/>
            <a:ext cx="7306475" cy="1556870"/>
          </a:xfrm>
        </p:spPr>
        <p:txBody>
          <a:bodyPr anchor="b">
            <a:normAutofit fontScale="90000"/>
          </a:bodyPr>
          <a:lstStyle/>
          <a:p>
            <a:r>
              <a:rPr lang="ru-RU" sz="32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фестиваль музеев образовательных организаций «Без срока давности»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277036"/>
            <a:ext cx="6743700" cy="346115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фестиваль музейных экспозиций образовательных организаций «Без срока давности» направлен на сохранение и увековечение памяти о жертвах военных преступлений среди мирного населения, событиях и жертвах военных преступлений нацистов и их пособников в период Великой Отечественной войны 1941˗1945 гг. На Фестиваль могут представить собственную тематическую музейную экспозицию, передвижную музейную экспозицию (выставку) и виртуальную музейную экспозицию, посвященную тематике проекта «Без срока давности». В этом году финалистами проекта стали 42 образовательные организации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https://fm.memory45.su/</a:t>
            </a:r>
            <a:endParaRPr lang="ru-RU" sz="17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9D5D3-2EFF-FC7C-FDB1-64A0810DE4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8878294" y="516835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88BA692-10F7-A0A8-FB51-EBD2924F1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r="10178" b="-5"/>
          <a:stretch/>
        </p:blipFill>
        <p:spPr>
          <a:xfrm>
            <a:off x="8878294" y="3383860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34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931090" cy="1556870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исследовательских проектов </a:t>
            </a:r>
            <a:b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«Без срока давности» 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277036"/>
            <a:ext cx="6743700" cy="369895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исследовательских проектов «Без срока давности» направлен на формирование и развитие у обучающихся опыта проектно-исследовательской деятельности с источниками исторической памяти о геноциде мирного советского населения в период Великой Отечественной войны 1941–1945 гг., а также умений представлять результаты проектной деятельности. Участникам Конкурса предлагается подготовить исследовательский проект в формате видеоролика и паспорта исследовательского проекта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https://rp.memory45.su/</a:t>
            </a:r>
            <a:endParaRPr lang="ru-RU" sz="17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14379D-C169-0867-81DE-A00EA1472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-2"/>
          <a:stretch/>
        </p:blipFill>
        <p:spPr>
          <a:xfrm>
            <a:off x="8878294" y="516835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B7B6131-99F8-9AFD-533F-B287B4DF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3630" b="-6"/>
          <a:stretch/>
        </p:blipFill>
        <p:spPr>
          <a:xfrm>
            <a:off x="8878294" y="3383860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98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7321046" cy="1556870"/>
          </a:xfrm>
        </p:spPr>
        <p:txBody>
          <a:bodyPr anchor="b">
            <a:normAutofit fontScale="90000"/>
          </a:bodyPr>
          <a:lstStyle/>
          <a:p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фестиваль</a:t>
            </a:r>
            <a:b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разработок по </a:t>
            </a:r>
            <a:r>
              <a:rPr lang="ru-RU" sz="24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кинопедагогике</a:t>
            </a:r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«Лента памяти»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146434"/>
            <a:ext cx="6743699" cy="359175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Кино и педагогика очень тесно связаны друг с другом. Воспитание личности человека немыслимо без кино, без обращения к зрительным образам. Всероссийский фестиваль методических разработок по </a:t>
            </a:r>
            <a:r>
              <a:rPr lang="ru-RU" sz="1700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кинопедагогике</a:t>
            </a: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«Лента памяти» для педагогических работников общеобразовательных организаций, образовательных организаций среднего профессионального и высшего образования направлен на поиск и продвижение инновационных методических разработок, оказывающих эффективное влияние на патриотическое воспитание подрастающего поколения посредством художественных форм киноискусства (средствами кинематографии)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</a:t>
            </a:r>
            <a:r>
              <a:rPr lang="ru-RU" sz="17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кинопедагогика.рф</a:t>
            </a: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/</a:t>
            </a:r>
            <a:r>
              <a:rPr lang="en-US" sz="17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lenta_pamati</a:t>
            </a:r>
            <a:endParaRPr lang="ru-RU" sz="20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4F455-D5E9-C3EE-5E73-941DF2B6D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" b="3"/>
          <a:stretch/>
        </p:blipFill>
        <p:spPr>
          <a:xfrm>
            <a:off x="9032712" y="608274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6EABFF-05C6-641A-B9EC-A58DE90DCB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7527" y="3712368"/>
            <a:ext cx="3625148" cy="217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05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1556870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Образовательно-просветительские мероприятия проекта 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«Без срока давности»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277036"/>
            <a:ext cx="6743700" cy="346115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https://memory45.su/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https://vk.com/bezsrokadavnosti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https://t.me/bezsrokadavnosti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 descr="Изображение выглядит как шаблон, График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EE878-C0CC-451C-814A-4CE2A176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8878294" y="516835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D3D27-F8C2-6B1D-BE1A-0B4A107A2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8878294" y="3383860"/>
            <a:ext cx="2592126" cy="2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96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8106" y="0"/>
            <a:ext cx="12368213" cy="14158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ru-RU" sz="1200"/>
          </a:p>
        </p:txBody>
      </p:sp>
      <p:sp>
        <p:nvSpPr>
          <p:cNvPr id="4" name="Freeform 4"/>
          <p:cNvSpPr/>
          <p:nvPr/>
        </p:nvSpPr>
        <p:spPr>
          <a:xfrm>
            <a:off x="4532521" y="1683236"/>
            <a:ext cx="1166496" cy="780293"/>
          </a:xfrm>
          <a:custGeom>
            <a:avLst/>
            <a:gdLst/>
            <a:ahLst/>
            <a:cxnLst/>
            <a:rect l="l" t="t" r="r" b="b"/>
            <a:pathLst>
              <a:path w="1749744" h="1170440">
                <a:moveTo>
                  <a:pt x="0" y="0"/>
                </a:moveTo>
                <a:lnTo>
                  <a:pt x="1749744" y="0"/>
                </a:lnTo>
                <a:lnTo>
                  <a:pt x="1749744" y="1170440"/>
                </a:lnTo>
                <a:lnTo>
                  <a:pt x="0" y="11704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5159" r="-4299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5" name="Freeform 5"/>
          <p:cNvSpPr/>
          <p:nvPr/>
        </p:nvSpPr>
        <p:spPr>
          <a:xfrm>
            <a:off x="6099067" y="1749946"/>
            <a:ext cx="1562600" cy="879659"/>
          </a:xfrm>
          <a:custGeom>
            <a:avLst/>
            <a:gdLst/>
            <a:ahLst/>
            <a:cxnLst/>
            <a:rect l="l" t="t" r="r" b="b"/>
            <a:pathLst>
              <a:path w="2343900" h="1319488">
                <a:moveTo>
                  <a:pt x="0" y="0"/>
                </a:moveTo>
                <a:lnTo>
                  <a:pt x="2343900" y="0"/>
                </a:lnTo>
                <a:lnTo>
                  <a:pt x="2343900" y="1319488"/>
                </a:lnTo>
                <a:lnTo>
                  <a:pt x="0" y="13194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6" name="Freeform 6"/>
          <p:cNvSpPr/>
          <p:nvPr/>
        </p:nvSpPr>
        <p:spPr>
          <a:xfrm>
            <a:off x="7900096" y="2150081"/>
            <a:ext cx="1128830" cy="773729"/>
          </a:xfrm>
          <a:custGeom>
            <a:avLst/>
            <a:gdLst/>
            <a:ahLst/>
            <a:cxnLst/>
            <a:rect l="l" t="t" r="r" b="b"/>
            <a:pathLst>
              <a:path w="1693245" h="1160594">
                <a:moveTo>
                  <a:pt x="0" y="0"/>
                </a:moveTo>
                <a:lnTo>
                  <a:pt x="1693245" y="0"/>
                </a:lnTo>
                <a:lnTo>
                  <a:pt x="1693245" y="1160594"/>
                </a:lnTo>
                <a:lnTo>
                  <a:pt x="0" y="11605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2473" b="-3385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7" name="Freeform 7"/>
          <p:cNvSpPr/>
          <p:nvPr/>
        </p:nvSpPr>
        <p:spPr>
          <a:xfrm>
            <a:off x="2898940" y="2237558"/>
            <a:ext cx="1233531" cy="598777"/>
          </a:xfrm>
          <a:custGeom>
            <a:avLst/>
            <a:gdLst/>
            <a:ahLst/>
            <a:cxnLst/>
            <a:rect l="l" t="t" r="r" b="b"/>
            <a:pathLst>
              <a:path w="1850296" h="898165">
                <a:moveTo>
                  <a:pt x="0" y="0"/>
                </a:moveTo>
                <a:lnTo>
                  <a:pt x="1850296" y="0"/>
                </a:lnTo>
                <a:lnTo>
                  <a:pt x="1850296" y="898164"/>
                </a:lnTo>
                <a:lnTo>
                  <a:pt x="0" y="89816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8" name="Freeform 8"/>
          <p:cNvSpPr/>
          <p:nvPr/>
        </p:nvSpPr>
        <p:spPr>
          <a:xfrm>
            <a:off x="9267356" y="2463529"/>
            <a:ext cx="1581835" cy="784095"/>
          </a:xfrm>
          <a:custGeom>
            <a:avLst/>
            <a:gdLst/>
            <a:ahLst/>
            <a:cxnLst/>
            <a:rect l="l" t="t" r="r" b="b"/>
            <a:pathLst>
              <a:path w="2372753" h="1176142">
                <a:moveTo>
                  <a:pt x="0" y="0"/>
                </a:moveTo>
                <a:lnTo>
                  <a:pt x="2372754" y="0"/>
                </a:lnTo>
                <a:lnTo>
                  <a:pt x="2372754" y="1176142"/>
                </a:lnTo>
                <a:lnTo>
                  <a:pt x="0" y="117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8654" t="-66488" r="-11656" b="-86340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9" name="Freeform 9"/>
          <p:cNvSpPr/>
          <p:nvPr/>
        </p:nvSpPr>
        <p:spPr>
          <a:xfrm>
            <a:off x="1410606" y="2629605"/>
            <a:ext cx="1006841" cy="1006841"/>
          </a:xfrm>
          <a:custGeom>
            <a:avLst/>
            <a:gdLst/>
            <a:ahLst/>
            <a:cxnLst/>
            <a:rect l="l" t="t" r="r" b="b"/>
            <a:pathLst>
              <a:path w="1510262" h="1510262">
                <a:moveTo>
                  <a:pt x="0" y="0"/>
                </a:moveTo>
                <a:lnTo>
                  <a:pt x="1510262" y="0"/>
                </a:lnTo>
                <a:lnTo>
                  <a:pt x="1510262" y="1510262"/>
                </a:lnTo>
                <a:lnTo>
                  <a:pt x="0" y="151026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0" name="Freeform 10"/>
          <p:cNvSpPr/>
          <p:nvPr/>
        </p:nvSpPr>
        <p:spPr>
          <a:xfrm>
            <a:off x="235402" y="3684523"/>
            <a:ext cx="900797" cy="825325"/>
          </a:xfrm>
          <a:custGeom>
            <a:avLst/>
            <a:gdLst/>
            <a:ahLst/>
            <a:cxnLst/>
            <a:rect l="l" t="t" r="r" b="b"/>
            <a:pathLst>
              <a:path w="1351195" h="1237987">
                <a:moveTo>
                  <a:pt x="0" y="0"/>
                </a:moveTo>
                <a:lnTo>
                  <a:pt x="1351194" y="0"/>
                </a:lnTo>
                <a:lnTo>
                  <a:pt x="1351194" y="1237986"/>
                </a:lnTo>
                <a:lnTo>
                  <a:pt x="0" y="123798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1" name="Freeform 11"/>
          <p:cNvSpPr/>
          <p:nvPr/>
        </p:nvSpPr>
        <p:spPr>
          <a:xfrm>
            <a:off x="10032447" y="4877929"/>
            <a:ext cx="1197080" cy="845619"/>
          </a:xfrm>
          <a:custGeom>
            <a:avLst/>
            <a:gdLst/>
            <a:ahLst/>
            <a:cxnLst/>
            <a:rect l="l" t="t" r="r" b="b"/>
            <a:pathLst>
              <a:path w="1795620" h="1268429">
                <a:moveTo>
                  <a:pt x="0" y="0"/>
                </a:moveTo>
                <a:lnTo>
                  <a:pt x="1795620" y="0"/>
                </a:lnTo>
                <a:lnTo>
                  <a:pt x="1795620" y="1268429"/>
                </a:lnTo>
                <a:lnTo>
                  <a:pt x="0" y="12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2" name="Freeform 12"/>
          <p:cNvSpPr/>
          <p:nvPr/>
        </p:nvSpPr>
        <p:spPr>
          <a:xfrm>
            <a:off x="2875039" y="5464602"/>
            <a:ext cx="861051" cy="863750"/>
          </a:xfrm>
          <a:custGeom>
            <a:avLst/>
            <a:gdLst/>
            <a:ahLst/>
            <a:cxnLst/>
            <a:rect l="l" t="t" r="r" b="b"/>
            <a:pathLst>
              <a:path w="1291576" h="1295625">
                <a:moveTo>
                  <a:pt x="0" y="0"/>
                </a:moveTo>
                <a:lnTo>
                  <a:pt x="1291576" y="0"/>
                </a:lnTo>
                <a:lnTo>
                  <a:pt x="1291576" y="1295625"/>
                </a:lnTo>
                <a:lnTo>
                  <a:pt x="0" y="129562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3" name="Freeform 13"/>
          <p:cNvSpPr/>
          <p:nvPr/>
        </p:nvSpPr>
        <p:spPr>
          <a:xfrm>
            <a:off x="8781665" y="5541559"/>
            <a:ext cx="971382" cy="976042"/>
          </a:xfrm>
          <a:custGeom>
            <a:avLst/>
            <a:gdLst/>
            <a:ahLst/>
            <a:cxnLst/>
            <a:rect l="l" t="t" r="r" b="b"/>
            <a:pathLst>
              <a:path w="1457073" h="1464063">
                <a:moveTo>
                  <a:pt x="0" y="0"/>
                </a:moveTo>
                <a:lnTo>
                  <a:pt x="1457073" y="0"/>
                </a:lnTo>
                <a:lnTo>
                  <a:pt x="1457073" y="1464063"/>
                </a:lnTo>
                <a:lnTo>
                  <a:pt x="0" y="1464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l="-5942" r="-113358" b="-6398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4" name="Freeform 14"/>
          <p:cNvSpPr/>
          <p:nvPr/>
        </p:nvSpPr>
        <p:spPr>
          <a:xfrm>
            <a:off x="6941010" y="6029580"/>
            <a:ext cx="1441314" cy="597545"/>
          </a:xfrm>
          <a:custGeom>
            <a:avLst/>
            <a:gdLst/>
            <a:ahLst/>
            <a:cxnLst/>
            <a:rect l="l" t="t" r="r" b="b"/>
            <a:pathLst>
              <a:path w="2161971" h="896317">
                <a:moveTo>
                  <a:pt x="0" y="0"/>
                </a:moveTo>
                <a:lnTo>
                  <a:pt x="2161972" y="0"/>
                </a:lnTo>
                <a:lnTo>
                  <a:pt x="2161972" y="896317"/>
                </a:lnTo>
                <a:lnTo>
                  <a:pt x="0" y="89631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5" name="Freeform 15"/>
          <p:cNvSpPr/>
          <p:nvPr/>
        </p:nvSpPr>
        <p:spPr>
          <a:xfrm>
            <a:off x="4112238" y="5723547"/>
            <a:ext cx="1120849" cy="966947"/>
          </a:xfrm>
          <a:custGeom>
            <a:avLst/>
            <a:gdLst/>
            <a:ahLst/>
            <a:cxnLst/>
            <a:rect l="l" t="t" r="r" b="b"/>
            <a:pathLst>
              <a:path w="1681273" h="1450420">
                <a:moveTo>
                  <a:pt x="0" y="0"/>
                </a:moveTo>
                <a:lnTo>
                  <a:pt x="1681273" y="0"/>
                </a:lnTo>
                <a:lnTo>
                  <a:pt x="1681273" y="1450419"/>
                </a:lnTo>
                <a:lnTo>
                  <a:pt x="0" y="145041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 l="-6746" t="-17775" r="-10523" b="-18160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6" name="Freeform 16"/>
          <p:cNvSpPr/>
          <p:nvPr/>
        </p:nvSpPr>
        <p:spPr>
          <a:xfrm>
            <a:off x="5699017" y="5925766"/>
            <a:ext cx="644139" cy="805174"/>
          </a:xfrm>
          <a:custGeom>
            <a:avLst/>
            <a:gdLst/>
            <a:ahLst/>
            <a:cxnLst/>
            <a:rect l="l" t="t" r="r" b="b"/>
            <a:pathLst>
              <a:path w="966209" h="1207761">
                <a:moveTo>
                  <a:pt x="0" y="0"/>
                </a:moveTo>
                <a:lnTo>
                  <a:pt x="966209" y="0"/>
                </a:lnTo>
                <a:lnTo>
                  <a:pt x="966209" y="1207761"/>
                </a:lnTo>
                <a:lnTo>
                  <a:pt x="0" y="1207761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7" name="Freeform 17"/>
          <p:cNvSpPr/>
          <p:nvPr/>
        </p:nvSpPr>
        <p:spPr>
          <a:xfrm>
            <a:off x="866210" y="4834366"/>
            <a:ext cx="2095634" cy="630237"/>
          </a:xfrm>
          <a:custGeom>
            <a:avLst/>
            <a:gdLst/>
            <a:ahLst/>
            <a:cxnLst/>
            <a:rect l="l" t="t" r="r" b="b"/>
            <a:pathLst>
              <a:path w="3143451" h="945355">
                <a:moveTo>
                  <a:pt x="0" y="0"/>
                </a:moveTo>
                <a:lnTo>
                  <a:pt x="3143450" y="0"/>
                </a:lnTo>
                <a:lnTo>
                  <a:pt x="3143450" y="945355"/>
                </a:lnTo>
                <a:lnTo>
                  <a:pt x="0" y="945355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8" name="Freeform 18"/>
          <p:cNvSpPr/>
          <p:nvPr/>
        </p:nvSpPr>
        <p:spPr>
          <a:xfrm>
            <a:off x="10630987" y="3772250"/>
            <a:ext cx="1173895" cy="798248"/>
          </a:xfrm>
          <a:custGeom>
            <a:avLst/>
            <a:gdLst/>
            <a:ahLst/>
            <a:cxnLst/>
            <a:rect l="l" t="t" r="r" b="b"/>
            <a:pathLst>
              <a:path w="1760842" h="1197372">
                <a:moveTo>
                  <a:pt x="0" y="0"/>
                </a:moveTo>
                <a:lnTo>
                  <a:pt x="1760842" y="0"/>
                </a:lnTo>
                <a:lnTo>
                  <a:pt x="1760842" y="1197372"/>
                </a:lnTo>
                <a:lnTo>
                  <a:pt x="0" y="1197372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19" name="TextBox 19"/>
          <p:cNvSpPr txBox="1"/>
          <p:nvPr/>
        </p:nvSpPr>
        <p:spPr>
          <a:xfrm>
            <a:off x="685800" y="342783"/>
            <a:ext cx="725223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  <a:spcBef>
                <a:spcPct val="0"/>
              </a:spcBef>
            </a:pPr>
            <a:r>
              <a:rPr lang="en-US" sz="4000" b="1" dirty="0" err="1">
                <a:latin typeface="Montserrat"/>
              </a:rPr>
              <a:t>Наши</a:t>
            </a:r>
            <a:r>
              <a:rPr lang="en-US" sz="4000" b="1" dirty="0">
                <a:latin typeface="Montserrat"/>
              </a:rPr>
              <a:t> </a:t>
            </a:r>
            <a:r>
              <a:rPr lang="en-US" sz="4000" b="1" dirty="0" err="1">
                <a:latin typeface="Montserrat"/>
              </a:rPr>
              <a:t>партнеры</a:t>
            </a:r>
            <a:endParaRPr lang="en-US" sz="4000" b="1" dirty="0">
              <a:latin typeface="Montserra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ECB329-DD21-AE47-2F41-6E17B463AF5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61844" y="2889342"/>
            <a:ext cx="6401355" cy="25483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85CFCB-0187-B2A9-F994-09CC4FC8636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28926" y="467454"/>
            <a:ext cx="3017782" cy="585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AE626BC-20BE-4C52-8739-CCB00FBFB862}"/>
              </a:ext>
            </a:extLst>
          </p:cNvPr>
          <p:cNvGrpSpPr/>
          <p:nvPr/>
        </p:nvGrpSpPr>
        <p:grpSpPr>
          <a:xfrm>
            <a:off x="6731663" y="1385531"/>
            <a:ext cx="4728597" cy="3892763"/>
            <a:chOff x="893703" y="1533044"/>
            <a:chExt cx="4728597" cy="3892763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2B52987-5F87-40C2-A5AC-6D97649B3BBE}"/>
                </a:ext>
              </a:extLst>
            </p:cNvPr>
            <p:cNvSpPr txBox="1"/>
            <p:nvPr/>
          </p:nvSpPr>
          <p:spPr>
            <a:xfrm>
              <a:off x="893705" y="1533044"/>
              <a:ext cx="4728595" cy="682879"/>
            </a:xfrm>
            <a:prstGeom prst="rect">
              <a:avLst/>
            </a:prstGeom>
            <a:ln>
              <a:solidFill>
                <a:srgbClr val="227A4B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2763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Forte Forward" panose="020F0502020204030204" pitchFamily="2" charset="0"/>
                </a:rPr>
                <a:t>Общая координация деятельности в рамках реализации Проекта </a:t>
              </a:r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B2299B8-C82A-404A-80B0-2BEBE6B12B9E}"/>
                </a:ext>
              </a:extLst>
            </p:cNvPr>
            <p:cNvSpPr txBox="1"/>
            <p:nvPr/>
          </p:nvSpPr>
          <p:spPr>
            <a:xfrm>
              <a:off x="893703" y="3063342"/>
              <a:ext cx="4728595" cy="959878"/>
            </a:xfrm>
            <a:prstGeom prst="rect">
              <a:avLst/>
            </a:prstGeom>
            <a:ln>
              <a:solidFill>
                <a:srgbClr val="227A4B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27635" rIns="0" bIns="0" rtlCol="0">
              <a:spAutoFit/>
            </a:bodyPr>
            <a:lstStyle>
              <a:defPPr>
                <a:defRPr lang="ru-RU"/>
              </a:defPPr>
              <a:lvl1pPr marL="12700" algn="ctr">
                <a:lnSpc>
                  <a:spcPct val="100000"/>
                </a:lnSpc>
                <a:spcBef>
                  <a:spcPts val="1005"/>
                </a:spcBef>
                <a:defRPr sz="2400" b="1" spc="5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Forte Forward" panose="020F0502020204030204" pitchFamily="2" charset="0"/>
                </a:rPr>
                <a:t>Системность и развитие деятельности образовательного сообщества в рамках Проекта </a:t>
              </a:r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DBD7E0E0-4F7B-4CB2-8F88-CB3902EB1F5E}"/>
                </a:ext>
              </a:extLst>
            </p:cNvPr>
            <p:cNvSpPr txBox="1"/>
            <p:nvPr/>
          </p:nvSpPr>
          <p:spPr>
            <a:xfrm>
              <a:off x="893703" y="4742928"/>
              <a:ext cx="4728595" cy="682879"/>
            </a:xfrm>
            <a:prstGeom prst="rect">
              <a:avLst/>
            </a:prstGeom>
            <a:ln>
              <a:solidFill>
                <a:srgbClr val="227A4B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27635" rIns="0" bIns="0" rtlCol="0">
              <a:spAutoFit/>
            </a:bodyPr>
            <a:lstStyle>
              <a:defPPr>
                <a:defRPr lang="ru-RU"/>
              </a:defPPr>
              <a:lvl1pPr marL="12700" algn="ctr">
                <a:lnSpc>
                  <a:spcPct val="100000"/>
                </a:lnSpc>
                <a:spcBef>
                  <a:spcPts val="1005"/>
                </a:spcBef>
                <a:defRPr sz="2400" b="1" spc="5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Forte Forward" panose="020F0502020204030204" pitchFamily="2" charset="0"/>
                </a:rPr>
                <a:t>Организация, проведение и  сопровождение мероприятий</a:t>
              </a:r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FAFBC57E-DE66-4C25-BF4B-63EC823508C4}"/>
              </a:ext>
            </a:extLst>
          </p:cNvPr>
          <p:cNvSpPr txBox="1"/>
          <p:nvPr/>
        </p:nvSpPr>
        <p:spPr>
          <a:xfrm>
            <a:off x="2082110" y="6203810"/>
            <a:ext cx="9534926" cy="498213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5" normalizeH="0" baseline="0" noProof="0" dirty="0">
                <a:ln>
                  <a:noFill/>
                </a:ln>
                <a:solidFill>
                  <a:srgbClr val="227A4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Утверждается ежегодно </a:t>
            </a:r>
            <a:r>
              <a:rPr kumimoji="0" lang="ru-RU" sz="2400" b="1" i="0" u="none" strike="noStrike" kern="1200" cap="none" spc="55" normalizeH="0" baseline="0" noProof="0" dirty="0" err="1">
                <a:ln>
                  <a:noFill/>
                </a:ln>
                <a:solidFill>
                  <a:srgbClr val="227A4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Минпросвещения</a:t>
            </a:r>
            <a:r>
              <a:rPr kumimoji="0" lang="ru-RU" sz="2400" b="1" i="0" u="none" strike="noStrike" kern="1200" cap="none" spc="55" normalizeH="0" baseline="0" noProof="0" dirty="0">
                <a:ln>
                  <a:noFill/>
                </a:ln>
                <a:solidFill>
                  <a:srgbClr val="227A4B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82451" y="2266993"/>
            <a:ext cx="4110859" cy="289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rPr>
              <a:t>План мероприятий («дорожная карта»)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Forte Forward" panose="020F0502020204030204" pitchFamily="2" charset="0"/>
              </a:rPr>
              <a:t>Министерства просвещения Российской Федерации по реализации образовательно-просветительских мероприятий проекта </a:t>
            </a:r>
            <a:br>
              <a:rPr kumimoji="0" lang="ru-RU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Forte Forward" panose="020F0502020204030204" pitchFamily="2" charset="0"/>
              </a:rPr>
            </a:br>
            <a:r>
              <a:rPr kumimoji="0" lang="ru-RU" sz="18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Forte Forward" panose="020F0502020204030204" pitchFamily="2" charset="0"/>
              </a:rPr>
              <a:t>«БЕЗ СРОКА ДАВНОСТИ» </a:t>
            </a:r>
            <a:br>
              <a:rPr kumimoji="0" lang="ru-RU" sz="18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Forte Forward" panose="020F0502020204030204" pitchFamily="2" charset="0"/>
              </a:rPr>
            </a:br>
            <a:endParaRPr kumimoji="0" lang="ru-RU" sz="1800" b="0" i="0" u="none" strike="noStrike" kern="1200" cap="none" spc="5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Forte Forward" panose="020F0502020204030204" pitchFamily="2" charset="0"/>
            </a:endParaRP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DC571C4-9833-C083-4BF4-5D5280E175E2}"/>
              </a:ext>
            </a:extLst>
          </p:cNvPr>
          <p:cNvCxnSpPr>
            <a:endCxn id="6" idx="1"/>
          </p:cNvCxnSpPr>
          <p:nvPr/>
        </p:nvCxnSpPr>
        <p:spPr>
          <a:xfrm>
            <a:off x="4792717" y="4060735"/>
            <a:ext cx="1938946" cy="876120"/>
          </a:xfrm>
          <a:prstGeom prst="line">
            <a:avLst/>
          </a:prstGeom>
          <a:ln>
            <a:solidFill>
              <a:srgbClr val="227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EF551D4-3A27-49FE-49D4-9BF1CCADEDB8}"/>
              </a:ext>
            </a:extLst>
          </p:cNvPr>
          <p:cNvCxnSpPr>
            <a:cxnSpLocks/>
          </p:cNvCxnSpPr>
          <p:nvPr/>
        </p:nvCxnSpPr>
        <p:spPr>
          <a:xfrm>
            <a:off x="4792717" y="3429000"/>
            <a:ext cx="1938946" cy="0"/>
          </a:xfrm>
          <a:prstGeom prst="line">
            <a:avLst/>
          </a:prstGeom>
          <a:ln>
            <a:solidFill>
              <a:srgbClr val="227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E91F383-7B35-BB19-963E-3E392BE54469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792717" y="1726971"/>
            <a:ext cx="1938948" cy="1105858"/>
          </a:xfrm>
          <a:prstGeom prst="line">
            <a:avLst/>
          </a:prstGeom>
          <a:ln>
            <a:solidFill>
              <a:srgbClr val="227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024E06-D052-B505-0E9B-03D65FA9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458" y="63492"/>
            <a:ext cx="18838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8823-215B-49CD-99CF-D5582DE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331" y="5663045"/>
            <a:ext cx="7669123" cy="95939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br>
              <a:rPr lang="en-US" sz="28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Третьякова Светлана Владимировна, начальник Управления общественных проектов МПГУ, </a:t>
            </a:r>
            <a:b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sv.tretyakova@mpgu.su</a:t>
            </a:r>
            <a:endParaRPr lang="en-US" sz="2800" b="1" kern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0" y="1303305"/>
            <a:ext cx="2518355" cy="2128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370" b="71590"/>
          <a:stretch/>
        </p:blipFill>
        <p:spPr>
          <a:xfrm>
            <a:off x="996607" y="3527953"/>
            <a:ext cx="1362130" cy="1322936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BF08B3-7375-48A0-A02D-8663FF9B4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53719"/>
            <a:ext cx="3018918" cy="58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2FD428-6886-1BEA-6C5E-C315ED6C81DD}"/>
              </a:ext>
            </a:extLst>
          </p:cNvPr>
          <p:cNvSpPr txBox="1"/>
          <p:nvPr/>
        </p:nvSpPr>
        <p:spPr>
          <a:xfrm>
            <a:off x="3023876" y="1330036"/>
            <a:ext cx="71903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Образовательно-просветительские мероприятия </a:t>
            </a:r>
            <a:r>
              <a:rPr lang="ru-RU" sz="2800" dirty="0" err="1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Минпросвещения</a:t>
            </a: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 России по реализации проекта </a:t>
            </a:r>
            <a:b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«Без срока давности»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МПГУ – федеральный оператор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48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0044353-ECCD-4331-99BC-02C6044B5798}"/>
              </a:ext>
            </a:extLst>
          </p:cNvPr>
          <p:cNvGrpSpPr/>
          <p:nvPr/>
        </p:nvGrpSpPr>
        <p:grpSpPr>
          <a:xfrm>
            <a:off x="156514" y="254415"/>
            <a:ext cx="11525733" cy="6349170"/>
            <a:chOff x="-567656" y="184557"/>
            <a:chExt cx="11541857" cy="6048464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0D3445FF-C185-48F6-9C12-D1A68ABF5049}"/>
                </a:ext>
              </a:extLst>
            </p:cNvPr>
            <p:cNvSpPr/>
            <p:nvPr/>
          </p:nvSpPr>
          <p:spPr>
            <a:xfrm>
              <a:off x="-567656" y="1996579"/>
              <a:ext cx="3461858" cy="2332140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БЕЗ </a:t>
              </a:r>
              <a:b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</a:b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СРОКА ДАВНОСТИ</a:t>
              </a:r>
            </a:p>
          </p:txBody>
        </p:sp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73D8E07A-2E9B-49FD-A9C5-B17B8843BEA1}"/>
                </a:ext>
              </a:extLst>
            </p:cNvPr>
            <p:cNvSpPr/>
            <p:nvPr/>
          </p:nvSpPr>
          <p:spPr>
            <a:xfrm>
              <a:off x="864066" y="1484851"/>
              <a:ext cx="3196206" cy="3389153"/>
            </a:xfrm>
            <a:prstGeom prst="arc">
              <a:avLst>
                <a:gd name="adj1" fmla="val 16200000"/>
                <a:gd name="adj2" fmla="val 539188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7" name="Блок-схема: знак завершения 6">
              <a:extLst>
                <a:ext uri="{FF2B5EF4-FFF2-40B4-BE49-F238E27FC236}">
                  <a16:creationId xmlns:a16="http://schemas.microsoft.com/office/drawing/2014/main" id="{FDFF9707-B19E-4335-A2DC-F0038C5B791B}"/>
                </a:ext>
              </a:extLst>
            </p:cNvPr>
            <p:cNvSpPr/>
            <p:nvPr/>
          </p:nvSpPr>
          <p:spPr>
            <a:xfrm>
              <a:off x="4493704" y="184557"/>
              <a:ext cx="3836564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КОНКУРСНЫЕ МЕРОПРИЯТИЯ</a:t>
              </a:r>
            </a:p>
          </p:txBody>
        </p:sp>
        <p:sp>
          <p:nvSpPr>
            <p:cNvPr id="8" name="Блок-схема: знак завершения 7">
              <a:extLst>
                <a:ext uri="{FF2B5EF4-FFF2-40B4-BE49-F238E27FC236}">
                  <a16:creationId xmlns:a16="http://schemas.microsoft.com/office/drawing/2014/main" id="{C8D14E8E-C202-4620-BD07-526AA968980D}"/>
                </a:ext>
              </a:extLst>
            </p:cNvPr>
            <p:cNvSpPr/>
            <p:nvPr/>
          </p:nvSpPr>
          <p:spPr>
            <a:xfrm>
              <a:off x="5491993" y="1216402"/>
              <a:ext cx="4064197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КРУПНОМАСШТАБНЫЕ  МЕРОПРИЯТИЯ</a:t>
              </a:r>
            </a:p>
          </p:txBody>
        </p:sp>
        <p:sp>
          <p:nvSpPr>
            <p:cNvPr id="9" name="Блок-схема: знак завершения 8">
              <a:extLst>
                <a:ext uri="{FF2B5EF4-FFF2-40B4-BE49-F238E27FC236}">
                  <a16:creationId xmlns:a16="http://schemas.microsoft.com/office/drawing/2014/main" id="{EAD89411-ACDA-4764-A142-864F23ED07C7}"/>
                </a:ext>
              </a:extLst>
            </p:cNvPr>
            <p:cNvSpPr/>
            <p:nvPr/>
          </p:nvSpPr>
          <p:spPr>
            <a:xfrm>
              <a:off x="6411986" y="2258735"/>
              <a:ext cx="4562215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МУЗЕЙНО-ВЫСТАВОЧНАЯ РАБОТА</a:t>
              </a:r>
            </a:p>
          </p:txBody>
        </p:sp>
        <p:sp>
          <p:nvSpPr>
            <p:cNvPr id="10" name="Блок-схема: знак завершения 9">
              <a:extLst>
                <a:ext uri="{FF2B5EF4-FFF2-40B4-BE49-F238E27FC236}">
                  <a16:creationId xmlns:a16="http://schemas.microsoft.com/office/drawing/2014/main" id="{B73975C6-DF4A-4978-A86E-D4F033B527FC}"/>
                </a:ext>
              </a:extLst>
            </p:cNvPr>
            <p:cNvSpPr/>
            <p:nvPr/>
          </p:nvSpPr>
          <p:spPr>
            <a:xfrm>
              <a:off x="6443201" y="3291169"/>
              <a:ext cx="4111911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КИНОПЕДАГОГИКА</a:t>
              </a:r>
            </a:p>
          </p:txBody>
        </p:sp>
        <p:sp>
          <p:nvSpPr>
            <p:cNvPr id="11" name="Блок-схема: знак завершения 10">
              <a:extLst>
                <a:ext uri="{FF2B5EF4-FFF2-40B4-BE49-F238E27FC236}">
                  <a16:creationId xmlns:a16="http://schemas.microsoft.com/office/drawing/2014/main" id="{C6FB5889-F45A-4E41-8B19-D394C03CF616}"/>
                </a:ext>
              </a:extLst>
            </p:cNvPr>
            <p:cNvSpPr/>
            <p:nvPr/>
          </p:nvSpPr>
          <p:spPr>
            <a:xfrm>
              <a:off x="5491994" y="4376956"/>
              <a:ext cx="3836564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МЕДИАШКОЛА</a:t>
              </a:r>
            </a:p>
          </p:txBody>
        </p:sp>
        <p:sp>
          <p:nvSpPr>
            <p:cNvPr id="12" name="Блок-схема: знак завершения 11">
              <a:extLst>
                <a:ext uri="{FF2B5EF4-FFF2-40B4-BE49-F238E27FC236}">
                  <a16:creationId xmlns:a16="http://schemas.microsoft.com/office/drawing/2014/main" id="{9293816E-8023-4BDD-9CCF-0075B46ADFEE}"/>
                </a:ext>
              </a:extLst>
            </p:cNvPr>
            <p:cNvSpPr/>
            <p:nvPr/>
          </p:nvSpPr>
          <p:spPr>
            <a:xfrm>
              <a:off x="4493703" y="5452844"/>
              <a:ext cx="4146808" cy="780177"/>
            </a:xfrm>
            <a:prstGeom prst="flowChartTermina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+mn-cs"/>
                </a:rPr>
                <a:t>ОБРАЗОВАТЕЛЬНЫЕ МОДУЛИ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FD4236B-E148-45F5-AB82-99884B4F8235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4060272" y="2648823"/>
              <a:ext cx="2351713" cy="19597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F92A439-1BB0-4FB6-92DC-EA50D9823AD5}"/>
                </a:ext>
              </a:extLst>
            </p:cNvPr>
            <p:cNvCxnSpPr>
              <a:cxnSpLocks/>
            </p:cNvCxnSpPr>
            <p:nvPr/>
          </p:nvCxnSpPr>
          <p:spPr>
            <a:xfrm>
              <a:off x="4060272" y="3497045"/>
              <a:ext cx="2361501" cy="12967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D4DED82-BACC-4A40-BB6F-7F73D52CF8A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3777673" y="1606490"/>
              <a:ext cx="1714320" cy="618224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27D467D-8065-4B94-8485-16B7574F303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3131127" y="574646"/>
              <a:ext cx="1362577" cy="1042333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70ACA82-DA27-46CF-8CA5-8944557E6E8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3777673" y="4096335"/>
              <a:ext cx="1714321" cy="67071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E36766B-9A1F-4574-A71A-C2190BCDC62E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131127" y="4704069"/>
              <a:ext cx="1362576" cy="1138864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19" name="Рисунок 18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6D5B1105-0BFA-449A-9E72-FD70140C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7244" y="1401120"/>
              <a:ext cx="507766" cy="507766"/>
            </a:xfrm>
            <a:prstGeom prst="rect">
              <a:avLst/>
            </a:prstGeom>
          </p:spPr>
        </p:pic>
        <p:pic>
          <p:nvPicPr>
            <p:cNvPr id="20" name="Рисунок 19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F20202ED-A83B-4932-B805-9F52FDE7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77917" y="1951753"/>
              <a:ext cx="507766" cy="507766"/>
            </a:xfrm>
            <a:prstGeom prst="rect">
              <a:avLst/>
            </a:prstGeom>
          </p:spPr>
        </p:pic>
        <p:pic>
          <p:nvPicPr>
            <p:cNvPr id="21" name="Рисунок 20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D2D0D226-1DD2-4832-B2E6-8EC3B7B5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2415" y="2599191"/>
              <a:ext cx="507766" cy="507766"/>
            </a:xfrm>
            <a:prstGeom prst="rect">
              <a:avLst/>
            </a:prstGeom>
          </p:spPr>
        </p:pic>
        <p:pic>
          <p:nvPicPr>
            <p:cNvPr id="22" name="Рисунок 21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3079C690-E8F9-42F0-B1FD-141C32A0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6176" y="3227374"/>
              <a:ext cx="507766" cy="507766"/>
            </a:xfrm>
            <a:prstGeom prst="rect">
              <a:avLst/>
            </a:prstGeom>
          </p:spPr>
        </p:pic>
        <p:pic>
          <p:nvPicPr>
            <p:cNvPr id="23" name="Рисунок 22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E1002B89-2702-4DAE-88A3-9ADBA506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62293" y="3863831"/>
              <a:ext cx="507766" cy="507766"/>
            </a:xfrm>
            <a:prstGeom prst="rect">
              <a:avLst/>
            </a:prstGeom>
          </p:spPr>
        </p:pic>
        <p:pic>
          <p:nvPicPr>
            <p:cNvPr id="24" name="Рисунок 23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3F8E2323-6476-4072-87B8-22C70CFB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9083" y="4488210"/>
              <a:ext cx="507766" cy="507766"/>
            </a:xfrm>
            <a:prstGeom prst="rect">
              <a:avLst/>
            </a:prstGeom>
          </p:spPr>
        </p:pic>
        <p:pic>
          <p:nvPicPr>
            <p:cNvPr id="25" name="Рисунок 24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AD05C30B-8C95-4581-B93E-D1B321BA9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5083" y="300141"/>
              <a:ext cx="507766" cy="507766"/>
            </a:xfrm>
            <a:prstGeom prst="rect">
              <a:avLst/>
            </a:prstGeom>
          </p:spPr>
        </p:pic>
        <p:pic>
          <p:nvPicPr>
            <p:cNvPr id="26" name="Рисунок 25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A1EC58B8-58D2-4C8B-A6DA-B7F88A6C1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5713" y="1346943"/>
              <a:ext cx="507766" cy="507766"/>
            </a:xfrm>
            <a:prstGeom prst="rect">
              <a:avLst/>
            </a:prstGeom>
          </p:spPr>
        </p:pic>
        <p:pic>
          <p:nvPicPr>
            <p:cNvPr id="27" name="Рисунок 26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7972B6E7-7C59-4289-A386-9A14F78A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7397" y="2408341"/>
              <a:ext cx="507766" cy="507766"/>
            </a:xfrm>
            <a:prstGeom prst="rect">
              <a:avLst/>
            </a:prstGeom>
          </p:spPr>
        </p:pic>
        <p:pic>
          <p:nvPicPr>
            <p:cNvPr id="28" name="Рисунок 27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67F41064-CE83-495E-993F-BC8D50EC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7397" y="3429000"/>
              <a:ext cx="507766" cy="507766"/>
            </a:xfrm>
            <a:prstGeom prst="rect">
              <a:avLst/>
            </a:prstGeom>
          </p:spPr>
        </p:pic>
        <p:pic>
          <p:nvPicPr>
            <p:cNvPr id="29" name="Рисунок 28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893859EF-CD1E-458A-840C-B5ABF9EA7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1994" y="4504035"/>
              <a:ext cx="507766" cy="507766"/>
            </a:xfrm>
            <a:prstGeom prst="rect">
              <a:avLst/>
            </a:prstGeom>
          </p:spPr>
        </p:pic>
        <p:pic>
          <p:nvPicPr>
            <p:cNvPr id="30" name="Рисунок 29" descr="Значок &quot;Галочка&quot; со сплошной заливкой">
              <a:extLst>
                <a:ext uri="{FF2B5EF4-FFF2-40B4-BE49-F238E27FC236}">
                  <a16:creationId xmlns:a16="http://schemas.microsoft.com/office/drawing/2014/main" id="{14920072-01BA-4AB0-8AA9-0084C3DE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3704" y="5589049"/>
              <a:ext cx="507766" cy="5077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641A066-53BA-7A1F-8A62-4ED88B4C7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EB6BA1-5011-0EA4-C19F-F53FC9A1BC81}"/>
              </a:ext>
            </a:extLst>
          </p:cNvPr>
          <p:cNvGrpSpPr/>
          <p:nvPr/>
        </p:nvGrpSpPr>
        <p:grpSpPr>
          <a:xfrm>
            <a:off x="10191565" y="120049"/>
            <a:ext cx="1884346" cy="1058996"/>
            <a:chOff x="10191565" y="120049"/>
            <a:chExt cx="1884346" cy="105899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D5FEB00-9C42-699B-7B56-BE5A14A84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1565" y="120049"/>
              <a:ext cx="1251752" cy="105899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C50D42-7F09-8C50-80B1-77A0AAD2F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63744" y="120049"/>
              <a:ext cx="812167" cy="787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2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ED3B9C-3E78-D9E1-DE89-FCF17880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246" y="153719"/>
            <a:ext cx="1889924" cy="1054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F23FE7-AD38-4EF6-9776-6D49EDBB0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05"/>
          <a:stretch/>
        </p:blipFill>
        <p:spPr>
          <a:xfrm>
            <a:off x="1684193" y="1427012"/>
            <a:ext cx="10357977" cy="5430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965CD2-B7E0-F04D-4339-CAE27B252EF5}"/>
              </a:ext>
            </a:extLst>
          </p:cNvPr>
          <p:cNvSpPr txBox="1"/>
          <p:nvPr/>
        </p:nvSpPr>
        <p:spPr>
          <a:xfrm>
            <a:off x="261209" y="95333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https://ec.memory45.su/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2FA0C3-329A-0A7B-9356-7A8217DA4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33" y="1322667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8823-215B-49CD-99CF-D5582DE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99" y="2649757"/>
            <a:ext cx="5162141" cy="2143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Основные </a:t>
            </a:r>
            <a:r>
              <a:rPr lang="en-US" sz="4800" b="1" kern="12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конкурсные</a:t>
            </a:r>
            <a:r>
              <a:rPr lang="en-US" sz="48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мероприятия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35" y="2432600"/>
            <a:ext cx="3286362" cy="2778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370" b="71590"/>
          <a:stretch/>
        </p:blipFill>
        <p:spPr>
          <a:xfrm>
            <a:off x="9696697" y="2728623"/>
            <a:ext cx="2044704" cy="19858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7728751" cy="1651404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сочинений «Без срока давности»</a:t>
            </a:r>
            <a:br>
              <a:rPr lang="ru-RU" sz="3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7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сочинений «Без срока давности» 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‒ </a:t>
            </a:r>
            <a:r>
              <a:rPr lang="ru-RU" sz="17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самое массовое мероприятие образовательно-просветительских мероприятий проекта! В 2023 году конкурс объединил 705 128 обучающихся из 89 субъектов Российской Федерации, а также обучающихся образовательных организаций МИД и Республики Беларусь. Участвуя в поисковом и волонтерских движениях, сохраняя «места памяти», обращаясь к архивным материалам, бережно сохраняя историю своей семьи, каждый из вас вносит свой вклад в сохранение исторической памяти о трагедии мирного населения СССР в годы Великой Отечественной войны. Наш святой долг – хранить память о великом подвиге нашего народа, чтить его как историю доблести, высокого патриотизма и силы духа нашего народа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https://ec.memory45.su/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B1A4F-016B-395C-27C1-5EFD412BF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191" y="689972"/>
            <a:ext cx="2523803" cy="252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A6E1CDB-87A7-E6E8-7B50-22DC52EC3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06" y="3794618"/>
            <a:ext cx="3320793" cy="252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4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B2A1F-E29C-0045-363A-BA80E8F4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615" y="28045"/>
            <a:ext cx="1493875" cy="11890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29145D-E06B-3563-6BE4-9AD83D34A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347" y="942445"/>
            <a:ext cx="9083338" cy="5973400"/>
          </a:xfrm>
          <a:prstGeom prst="rect">
            <a:avLst/>
          </a:prstGeom>
        </p:spPr>
      </p:pic>
      <p:pic>
        <p:nvPicPr>
          <p:cNvPr id="14" name="Рисунок 13" descr="Направленный вправо указательный палец, тыльная сторона руки контур">
            <a:extLst>
              <a:ext uri="{FF2B5EF4-FFF2-40B4-BE49-F238E27FC236}">
                <a16:creationId xmlns:a16="http://schemas.microsoft.com/office/drawing/2014/main" id="{26940068-2FD0-B704-C97C-789DCB042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2785" y="2971881"/>
            <a:ext cx="587775" cy="587775"/>
          </a:xfrm>
          <a:prstGeom prst="rect">
            <a:avLst/>
          </a:prstGeom>
        </p:spPr>
      </p:pic>
      <p:pic>
        <p:nvPicPr>
          <p:cNvPr id="15" name="Рисунок 14" descr="Направленный вправо указательный палец, тыльная сторона руки контур">
            <a:extLst>
              <a:ext uri="{FF2B5EF4-FFF2-40B4-BE49-F238E27FC236}">
                <a16:creationId xmlns:a16="http://schemas.microsoft.com/office/drawing/2014/main" id="{9E52DE3C-84A3-3F30-9569-E9B88002E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2784" y="4735367"/>
            <a:ext cx="587775" cy="5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B2A1F-E29C-0045-363A-BA80E8F4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615" y="28045"/>
            <a:ext cx="1493875" cy="118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CF8A2-5E94-79C0-26A6-E45A55D4700D}"/>
              </a:ext>
            </a:extLst>
          </p:cNvPr>
          <p:cNvSpPr txBox="1"/>
          <p:nvPr/>
        </p:nvSpPr>
        <p:spPr>
          <a:xfrm>
            <a:off x="105663" y="2949407"/>
            <a:ext cx="57514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Архивные материалы в фондах архивов: Государственный архив Российской Федерации (ГАРФ), Российский государственный военный архив (РГВА), Российский государственный архив социально-политической истории (РГАСПИ), Российский государственный архив кинофотодокументов (РГАКФД), Российский государственный архив фонодокументов (РГАФД), Российский государственный архив литературы и искусства (РГАЛИ), ФГКУ «Центральный архив Министерства обороны Российской Федерации» (ЦА МО РФ), ФКУ «Главный информационно-аналитический центр Министерства внутренних дел Российской Федерации» (ГИАЦ МВД России), Архив внешней политики Российской Федерации Историко-документального департамента МИД России (АВП РФ), а также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в государственных архивных учреждениях в субъектах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F0E1A-3E4D-6470-82A4-06EF3C379236}"/>
              </a:ext>
            </a:extLst>
          </p:cNvPr>
          <p:cNvSpPr txBox="1"/>
          <p:nvPr/>
        </p:nvSpPr>
        <p:spPr>
          <a:xfrm>
            <a:off x="6217006" y="2934018"/>
            <a:ext cx="59447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Проект «Дети Войны»</a:t>
            </a:r>
            <a:r>
              <a:rPr lang="ru-RU" sz="1600" dirty="0">
                <a:latin typeface="Montserrat" panose="00000500000000000000" pitchFamily="2" charset="-52"/>
              </a:rPr>
              <a:t>: </a:t>
            </a:r>
            <a:r>
              <a:rPr lang="ru-RU" sz="1600" dirty="0">
                <a:latin typeface="Montserrat" panose="00000500000000000000" pitchFamily="2" charset="-52"/>
                <a:hlinkClick r:id="rId5"/>
              </a:rPr>
              <a:t>https://detivoyni.ru</a:t>
            </a:r>
            <a:r>
              <a:rPr lang="ru-RU" sz="1600" dirty="0">
                <a:latin typeface="Montserrat" panose="00000500000000000000" pitchFamily="2" charset="-52"/>
              </a:rPr>
              <a:t> (короткометражные художественные фильмы, основанные на реальных историях детей войны).</a:t>
            </a:r>
          </a:p>
          <a:p>
            <a:r>
              <a:rPr lang="ru-RU" sz="1600" b="1" dirty="0">
                <a:latin typeface="Montserrat" panose="00000500000000000000" pitchFamily="2" charset="-52"/>
              </a:rPr>
              <a:t>Проект «Я Помню»</a:t>
            </a:r>
            <a:r>
              <a:rPr lang="ru-RU" sz="1600" dirty="0">
                <a:latin typeface="Montserrat" panose="00000500000000000000" pitchFamily="2" charset="-52"/>
              </a:rPr>
              <a:t>:</a:t>
            </a:r>
            <a:r>
              <a:rPr lang="ru-RU" sz="1600" b="1" dirty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база интервью с участниками Великой Отечественной войны 1941–1945 гг.: </a:t>
            </a:r>
            <a:r>
              <a:rPr lang="ru-RU" sz="1600" dirty="0">
                <a:latin typeface="Montserrat" panose="00000500000000000000" pitchFamily="2" charset="-52"/>
                <a:hlinkClick r:id="rId6"/>
              </a:rPr>
              <a:t>https://iremember.ru/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600" b="1" dirty="0">
                <a:latin typeface="Montserrat" panose="00000500000000000000" pitchFamily="2" charset="-52"/>
              </a:rPr>
              <a:t>Лекция «Дети и подростки – жертвы нацистской оккупационной политики в период Великой Отечественной войны»</a:t>
            </a:r>
            <a:r>
              <a:rPr lang="ru-RU" sz="1600" dirty="0">
                <a:latin typeface="Montserrat" panose="00000500000000000000" pitchFamily="2" charset="-52"/>
              </a:rPr>
              <a:t>:</a:t>
            </a:r>
            <a:r>
              <a:rPr lang="ru-RU" sz="1600" b="1" dirty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  <a:hlinkClick r:id="rId7"/>
              </a:rPr>
              <a:t>https://vk.com/video-40818390_456239663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Публикации о детях войны, например, https://www.noo-journal.ru/dnevnik-tani-savichevoy/; </a:t>
            </a:r>
            <a:r>
              <a:rPr lang="ru-RU" sz="1600" dirty="0">
                <a:latin typeface="Montserrat" panose="00000500000000000000" pitchFamily="2" charset="-52"/>
                <a:hlinkClick r:id="rId8"/>
              </a:rPr>
              <a:t>https://mir24.tv/articles/16445638/vy-smozhete-zhit-v-odnoi-komnate-s-mertvecom-chto-rasskazyvali-vyzhivshie-o-blokade-leningrada</a:t>
            </a:r>
            <a:r>
              <a:rPr lang="ru-RU" sz="1600" dirty="0">
                <a:latin typeface="Montserrat" panose="00000500000000000000" pitchFamily="2" charset="-52"/>
              </a:rPr>
              <a:t>  и др.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CB13-AAB8-84E6-C73C-2043F09DE177}"/>
              </a:ext>
            </a:extLst>
          </p:cNvPr>
          <p:cNvSpPr txBox="1"/>
          <p:nvPr/>
        </p:nvSpPr>
        <p:spPr>
          <a:xfrm>
            <a:off x="6217006" y="1179692"/>
            <a:ext cx="5268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Преступления против детства в годы Великой Отечественной войны 1941–1945 годов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A129D-EA16-52A7-4544-4532AB8712EB}"/>
              </a:ext>
            </a:extLst>
          </p:cNvPr>
          <p:cNvSpPr txBox="1"/>
          <p:nvPr/>
        </p:nvSpPr>
        <p:spPr>
          <a:xfrm>
            <a:off x="143919" y="1179692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Уничтожение мирного населения на оккупированной территории в результате карательных операций, на принудительных работах в изгнании, в местах массового силового заключения и содержания граждан СССР</a:t>
            </a:r>
          </a:p>
        </p:txBody>
      </p:sp>
    </p:spTree>
    <p:extLst>
      <p:ext uri="{BB962C8B-B14F-4D97-AF65-F5344CB8AC3E}">
        <p14:creationId xmlns:p14="http://schemas.microsoft.com/office/powerpoint/2010/main" val="2833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13E020C-2DFD-BDCE-981E-9AF358E90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B2A1F-E29C-0045-363A-BA80E8F4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615" y="28045"/>
            <a:ext cx="1493875" cy="1189050"/>
          </a:xfrm>
          <a:prstGeom prst="rect">
            <a:avLst/>
          </a:prstGeom>
        </p:spPr>
      </p:pic>
      <p:pic>
        <p:nvPicPr>
          <p:cNvPr id="14" name="Рисунок 13" descr="Направленный вправо указательный палец, тыльная сторона руки контур">
            <a:extLst>
              <a:ext uri="{FF2B5EF4-FFF2-40B4-BE49-F238E27FC236}">
                <a16:creationId xmlns:a16="http://schemas.microsoft.com/office/drawing/2014/main" id="{26940068-2FD0-B704-C97C-789DCB042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4661" y="3135112"/>
            <a:ext cx="587775" cy="587775"/>
          </a:xfrm>
          <a:prstGeom prst="rect">
            <a:avLst/>
          </a:prstGeom>
        </p:spPr>
      </p:pic>
      <p:pic>
        <p:nvPicPr>
          <p:cNvPr id="15" name="Рисунок 14" descr="Направленный вправо указательный палец, тыльная сторона руки контур">
            <a:extLst>
              <a:ext uri="{FF2B5EF4-FFF2-40B4-BE49-F238E27FC236}">
                <a16:creationId xmlns:a16="http://schemas.microsoft.com/office/drawing/2014/main" id="{9E52DE3C-84A3-3F30-9569-E9B88002E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4660" y="4996556"/>
            <a:ext cx="587775" cy="58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9AD46-8DCF-578F-C86F-AE84C32B669D}"/>
              </a:ext>
            </a:extLst>
          </p:cNvPr>
          <p:cNvSpPr txBox="1"/>
          <p:nvPr/>
        </p:nvSpPr>
        <p:spPr>
          <a:xfrm>
            <a:off x="397854" y="916457"/>
            <a:ext cx="73345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Произведения литературы, музыкального, изобразительного, драматического и (или) кинематографического искусства, отражающие геноцид мирного населения в годы Великой Отечественной войны </a:t>
            </a:r>
          </a:p>
          <a:p>
            <a:r>
              <a:rPr lang="ru-RU" b="1" dirty="0">
                <a:latin typeface="Montserrat" panose="00000500000000000000" pitchFamily="2" charset="-52"/>
              </a:rPr>
              <a:t>1941–1945 годов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4B6D9-E6EC-8BDA-7C08-FDF35E0C0883}"/>
              </a:ext>
            </a:extLst>
          </p:cNvPr>
          <p:cNvSpPr txBox="1"/>
          <p:nvPr/>
        </p:nvSpPr>
        <p:spPr>
          <a:xfrm>
            <a:off x="3047260" y="3246553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Песни и симфонии</a:t>
            </a:r>
          </a:p>
          <a:p>
            <a:r>
              <a:rPr lang="ru-RU" dirty="0">
                <a:latin typeface="Montserrat" panose="00000500000000000000" pitchFamily="2" charset="-52"/>
              </a:rPr>
              <a:t> Документальные и художественные фильмы</a:t>
            </a:r>
          </a:p>
          <a:p>
            <a:r>
              <a:rPr lang="ru-RU" dirty="0">
                <a:latin typeface="Montserrat" panose="00000500000000000000" pitchFamily="2" charset="-52"/>
              </a:rPr>
              <a:t>Театральные спектакли</a:t>
            </a:r>
          </a:p>
          <a:p>
            <a:r>
              <a:rPr lang="ru-RU" dirty="0">
                <a:latin typeface="Montserrat" panose="00000500000000000000" pitchFamily="2" charset="-52"/>
              </a:rPr>
              <a:t>Картины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94AB8-9AC9-2676-54AA-6A7D3F54E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672" y="483320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5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1177</Words>
  <Application>Microsoft Office PowerPoint</Application>
  <PresentationFormat>Широкоэкранный</PresentationFormat>
  <Paragraphs>97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конкурсные мероприятия</vt:lpstr>
      <vt:lpstr>Всероссийский конкурс сочинений «Без срока давности»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тематические направления </vt:lpstr>
      <vt:lpstr>Номинации</vt:lpstr>
      <vt:lpstr>Всероссийский фестиваль музеев образовательных организаций «Без срока давности» </vt:lpstr>
      <vt:lpstr>Всероссийский конкурс исследовательских проектов  «Без срока давности»  </vt:lpstr>
      <vt:lpstr>Всероссийский фестиваль методических разработок по кинопедагогике  «Лента памяти» </vt:lpstr>
      <vt:lpstr>Образовательно-просветительские мероприятия проекта  «Без срока давности» </vt:lpstr>
      <vt:lpstr>Презентация PowerPoint</vt:lpstr>
      <vt:lpstr>  Третьякова Светлана Владимировна, начальник Управления общественных проектов МПГУ,  sv.tretyakova@mpgu.su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Светлана Владимировна</dc:creator>
  <cp:lastModifiedBy>Копачевская Анна Андреевна</cp:lastModifiedBy>
  <cp:revision>15</cp:revision>
  <cp:lastPrinted>2023-11-08T11:51:04Z</cp:lastPrinted>
  <dcterms:created xsi:type="dcterms:W3CDTF">2023-10-20T11:40:56Z</dcterms:created>
  <dcterms:modified xsi:type="dcterms:W3CDTF">2023-11-08T13:49:03Z</dcterms:modified>
</cp:coreProperties>
</file>