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1" autoAdjust="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9AB788-E82B-40D0-8E48-A42A71214BA1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9563D5E9-4B18-4B96-9A5A-6BDB15544846}">
      <dgm:prSet phldrT="[Текст]" custT="1"/>
      <dgm:spPr/>
      <dgm:t>
        <a:bodyPr/>
        <a:lstStyle/>
        <a:p>
          <a:r>
            <a:rPr lang="ru-RU" sz="2400" dirty="0" smtClean="0"/>
            <a:t>Диагностика («считывание») речевой ситуации</a:t>
          </a:r>
          <a:endParaRPr lang="ru-RU" sz="2400" dirty="0"/>
        </a:p>
      </dgm:t>
    </dgm:pt>
    <dgm:pt modelId="{EEE368F5-12C8-44BF-A149-E11AAB503935}" type="parTrans" cxnId="{7105B9DD-41B0-40D1-A8C5-A2B4CE248090}">
      <dgm:prSet/>
      <dgm:spPr/>
      <dgm:t>
        <a:bodyPr/>
        <a:lstStyle/>
        <a:p>
          <a:endParaRPr lang="ru-RU"/>
        </a:p>
      </dgm:t>
    </dgm:pt>
    <dgm:pt modelId="{0AFDC8ED-405F-401F-9DA0-B443119A4A4C}" type="sibTrans" cxnId="{7105B9DD-41B0-40D1-A8C5-A2B4CE248090}">
      <dgm:prSet/>
      <dgm:spPr/>
      <dgm:t>
        <a:bodyPr/>
        <a:lstStyle/>
        <a:p>
          <a:endParaRPr lang="ru-RU"/>
        </a:p>
      </dgm:t>
    </dgm:pt>
    <dgm:pt modelId="{17DBA5AA-E914-403A-8BFD-F65A478A27DC}">
      <dgm:prSet phldrT="[Текст]" custT="1"/>
      <dgm:spPr/>
      <dgm:t>
        <a:bodyPr/>
        <a:lstStyle/>
        <a:p>
          <a:r>
            <a:rPr lang="ru-RU" sz="2400" dirty="0" smtClean="0"/>
            <a:t>Прогнозирование развёртывания собственной речи и речи собеседника</a:t>
          </a:r>
          <a:endParaRPr lang="ru-RU" sz="2400" dirty="0"/>
        </a:p>
      </dgm:t>
    </dgm:pt>
    <dgm:pt modelId="{894F0F8A-E09A-41A3-B306-7EEEF96666D7}" type="parTrans" cxnId="{7550AA42-C510-4C43-AD1E-16FEC523D2C9}">
      <dgm:prSet/>
      <dgm:spPr/>
      <dgm:t>
        <a:bodyPr/>
        <a:lstStyle/>
        <a:p>
          <a:endParaRPr lang="ru-RU"/>
        </a:p>
      </dgm:t>
    </dgm:pt>
    <dgm:pt modelId="{427D4B11-7ECF-4272-9408-5EA26ECBCAFF}" type="sibTrans" cxnId="{7550AA42-C510-4C43-AD1E-16FEC523D2C9}">
      <dgm:prSet/>
      <dgm:spPr/>
      <dgm:t>
        <a:bodyPr/>
        <a:lstStyle/>
        <a:p>
          <a:endParaRPr lang="ru-RU"/>
        </a:p>
      </dgm:t>
    </dgm:pt>
    <dgm:pt modelId="{9544E3D8-ADE0-4A61-B111-9FB9ED18C3AF}">
      <dgm:prSet phldrT="[Текст]" custT="1"/>
      <dgm:spPr/>
      <dgm:t>
        <a:bodyPr/>
        <a:lstStyle/>
        <a:p>
          <a:r>
            <a:rPr lang="ru-RU" sz="2400" dirty="0" smtClean="0"/>
            <a:t>Коммуникативный </a:t>
          </a:r>
          <a:r>
            <a:rPr lang="ru-RU" sz="2400" dirty="0" err="1" smtClean="0"/>
            <a:t>самокнотроль</a:t>
          </a:r>
          <a:endParaRPr lang="ru-RU" sz="2400" dirty="0"/>
        </a:p>
      </dgm:t>
    </dgm:pt>
    <dgm:pt modelId="{D9923087-3CC2-4B22-BFAC-70DC9C87DA28}" type="parTrans" cxnId="{60D0819F-85D0-4784-BEAC-53139C29DE52}">
      <dgm:prSet/>
      <dgm:spPr/>
      <dgm:t>
        <a:bodyPr/>
        <a:lstStyle/>
        <a:p>
          <a:endParaRPr lang="ru-RU"/>
        </a:p>
      </dgm:t>
    </dgm:pt>
    <dgm:pt modelId="{F3744057-B1C1-4F0D-A251-1F4A81249FD0}" type="sibTrans" cxnId="{60D0819F-85D0-4784-BEAC-53139C29DE52}">
      <dgm:prSet/>
      <dgm:spPr/>
      <dgm:t>
        <a:bodyPr/>
        <a:lstStyle/>
        <a:p>
          <a:endParaRPr lang="ru-RU"/>
        </a:p>
      </dgm:t>
    </dgm:pt>
    <dgm:pt modelId="{C6CDA210-9742-49A5-82FE-52F61DEBE1DD}" type="pres">
      <dgm:prSet presAssocID="{989AB788-E82B-40D0-8E48-A42A71214BA1}" presName="Name0" presStyleCnt="0">
        <dgm:presLayoutVars>
          <dgm:chMax val="7"/>
          <dgm:dir/>
          <dgm:resizeHandles val="exact"/>
        </dgm:presLayoutVars>
      </dgm:prSet>
      <dgm:spPr/>
    </dgm:pt>
    <dgm:pt modelId="{0B953844-7648-4D9F-9B2B-08BDFB4CA990}" type="pres">
      <dgm:prSet presAssocID="{989AB788-E82B-40D0-8E48-A42A71214BA1}" presName="ellipse1" presStyleLbl="vennNode1" presStyleIdx="0" presStyleCnt="3" custScaleX="106938" custScaleY="62767" custLinFactNeighborX="-14694" custLinFactNeighborY="7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292BE-29D7-4CBB-BB45-55C74F31A4F9}" type="pres">
      <dgm:prSet presAssocID="{989AB788-E82B-40D0-8E48-A42A71214BA1}" presName="ellipse2" presStyleLbl="vennNode1" presStyleIdx="1" presStyleCnt="3" custScaleX="171183" custScaleY="61229" custLinFactNeighborX="16688" custLinFactNeighborY="-4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078A9-B359-4DA8-A34C-34BC751D4685}" type="pres">
      <dgm:prSet presAssocID="{989AB788-E82B-40D0-8E48-A42A71214BA1}" presName="ellipse3" presStyleLbl="vennNode1" presStyleIdx="2" presStyleCnt="3" custScaleX="121952" custScaleY="62767" custLinFactNeighborX="616" custLinFactNeighborY="-9101">
        <dgm:presLayoutVars>
          <dgm:bulletEnabled val="1"/>
        </dgm:presLayoutVars>
      </dgm:prSet>
      <dgm:spPr/>
    </dgm:pt>
  </dgm:ptLst>
  <dgm:cxnLst>
    <dgm:cxn modelId="{F68C38DF-4DAB-4353-ADA9-9666A12267E9}" type="presOf" srcId="{9563D5E9-4B18-4B96-9A5A-6BDB15544846}" destId="{0B953844-7648-4D9F-9B2B-08BDFB4CA990}" srcOrd="0" destOrd="0" presId="urn:microsoft.com/office/officeart/2005/8/layout/rings+Icon"/>
    <dgm:cxn modelId="{7550AA42-C510-4C43-AD1E-16FEC523D2C9}" srcId="{989AB788-E82B-40D0-8E48-A42A71214BA1}" destId="{17DBA5AA-E914-403A-8BFD-F65A478A27DC}" srcOrd="1" destOrd="0" parTransId="{894F0F8A-E09A-41A3-B306-7EEEF96666D7}" sibTransId="{427D4B11-7ECF-4272-9408-5EA26ECBCAFF}"/>
    <dgm:cxn modelId="{33DF2CF5-C893-4BD2-821A-0981A88DE872}" type="presOf" srcId="{989AB788-E82B-40D0-8E48-A42A71214BA1}" destId="{C6CDA210-9742-49A5-82FE-52F61DEBE1DD}" srcOrd="0" destOrd="0" presId="urn:microsoft.com/office/officeart/2005/8/layout/rings+Icon"/>
    <dgm:cxn modelId="{73C2F09D-AC12-4EDA-AAAE-8FA4D3552C44}" type="presOf" srcId="{17DBA5AA-E914-403A-8BFD-F65A478A27DC}" destId="{5F6292BE-29D7-4CBB-BB45-55C74F31A4F9}" srcOrd="0" destOrd="0" presId="urn:microsoft.com/office/officeart/2005/8/layout/rings+Icon"/>
    <dgm:cxn modelId="{60D0819F-85D0-4784-BEAC-53139C29DE52}" srcId="{989AB788-E82B-40D0-8E48-A42A71214BA1}" destId="{9544E3D8-ADE0-4A61-B111-9FB9ED18C3AF}" srcOrd="2" destOrd="0" parTransId="{D9923087-3CC2-4B22-BFAC-70DC9C87DA28}" sibTransId="{F3744057-B1C1-4F0D-A251-1F4A81249FD0}"/>
    <dgm:cxn modelId="{10E72326-6D02-44D7-8F9F-B0EB5DC62AE9}" type="presOf" srcId="{9544E3D8-ADE0-4A61-B111-9FB9ED18C3AF}" destId="{4FB078A9-B359-4DA8-A34C-34BC751D4685}" srcOrd="0" destOrd="0" presId="urn:microsoft.com/office/officeart/2005/8/layout/rings+Icon"/>
    <dgm:cxn modelId="{7105B9DD-41B0-40D1-A8C5-A2B4CE248090}" srcId="{989AB788-E82B-40D0-8E48-A42A71214BA1}" destId="{9563D5E9-4B18-4B96-9A5A-6BDB15544846}" srcOrd="0" destOrd="0" parTransId="{EEE368F5-12C8-44BF-A149-E11AAB503935}" sibTransId="{0AFDC8ED-405F-401F-9DA0-B443119A4A4C}"/>
    <dgm:cxn modelId="{2DECF231-950A-4D58-A249-7D1FD0B6A766}" type="presParOf" srcId="{C6CDA210-9742-49A5-82FE-52F61DEBE1DD}" destId="{0B953844-7648-4D9F-9B2B-08BDFB4CA990}" srcOrd="0" destOrd="0" presId="urn:microsoft.com/office/officeart/2005/8/layout/rings+Icon"/>
    <dgm:cxn modelId="{314D161E-0E67-4853-947C-E91F9767523A}" type="presParOf" srcId="{C6CDA210-9742-49A5-82FE-52F61DEBE1DD}" destId="{5F6292BE-29D7-4CBB-BB45-55C74F31A4F9}" srcOrd="1" destOrd="0" presId="urn:microsoft.com/office/officeart/2005/8/layout/rings+Icon"/>
    <dgm:cxn modelId="{491CA1BE-50F4-45E0-B4D2-6D1CB54D5ECC}" type="presParOf" srcId="{C6CDA210-9742-49A5-82FE-52F61DEBE1DD}" destId="{4FB078A9-B359-4DA8-A34C-34BC751D4685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53844-7648-4D9F-9B2B-08BDFB4CA990}">
      <dsp:nvSpPr>
        <dsp:cNvPr id="0" name=""/>
        <dsp:cNvSpPr/>
      </dsp:nvSpPr>
      <dsp:spPr>
        <a:xfrm>
          <a:off x="576174" y="813189"/>
          <a:ext cx="3339429" cy="196004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Диагностика («считывание») речевой ситуации</a:t>
          </a:r>
          <a:endParaRPr lang="ru-RU" sz="2400" kern="1200" dirty="0"/>
        </a:p>
      </dsp:txBody>
      <dsp:txXfrm>
        <a:off x="1065222" y="1100231"/>
        <a:ext cx="2361333" cy="1385958"/>
      </dsp:txXfrm>
    </dsp:sp>
    <dsp:sp modelId="{5F6292BE-29D7-4CBB-BB45-55C74F31A4F9}">
      <dsp:nvSpPr>
        <dsp:cNvPr id="0" name=""/>
        <dsp:cNvSpPr/>
      </dsp:nvSpPr>
      <dsp:spPr>
        <a:xfrm>
          <a:off x="2160368" y="2685403"/>
          <a:ext cx="5345654" cy="19120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Прогнозирование развёртывания собственной речи и речи собеседника</a:t>
          </a:r>
          <a:endParaRPr lang="ru-RU" sz="2400" kern="1200" dirty="0"/>
        </a:p>
      </dsp:txBody>
      <dsp:txXfrm>
        <a:off x="2943221" y="2965411"/>
        <a:ext cx="3779948" cy="1351998"/>
      </dsp:txXfrm>
    </dsp:sp>
    <dsp:sp modelId="{4FB078A9-B359-4DA8-A34C-34BC751D4685}">
      <dsp:nvSpPr>
        <dsp:cNvPr id="0" name=""/>
        <dsp:cNvSpPr/>
      </dsp:nvSpPr>
      <dsp:spPr>
        <a:xfrm>
          <a:off x="4032580" y="309149"/>
          <a:ext cx="3808282" cy="196004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Коммуникативный </a:t>
          </a:r>
          <a:r>
            <a:rPr lang="ru-RU" sz="2400" kern="1200" dirty="0" err="1" smtClean="0"/>
            <a:t>самокнотроль</a:t>
          </a:r>
          <a:endParaRPr lang="ru-RU" sz="2400" kern="1200" dirty="0"/>
        </a:p>
      </dsp:txBody>
      <dsp:txXfrm>
        <a:off x="4590290" y="596191"/>
        <a:ext cx="2692862" cy="1385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Связанные кольца"/>
  <dgm:desc val="Служит для отображения перекрывающихся или взаимосвязанных идей и понятий. В круге помещается семь строк текста уровня 1. Остальной текст не отображается, но его можно использовать, если выбрать другой макет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5805264"/>
            <a:ext cx="5364088" cy="864096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ru-RU" sz="1800" dirty="0" smtClean="0"/>
              <a:t>Аксарина Наталья Александровна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ru-RU" sz="1800" dirty="0" err="1" smtClean="0"/>
              <a:t>к.филол</a:t>
            </a:r>
            <a:r>
              <a:rPr lang="ru-RU" sz="1800" dirty="0" smtClean="0"/>
              <a:t>. наук, доцент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ru-RU" sz="1800" dirty="0" smtClean="0"/>
              <a:t>Тюменский государственный университет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426" y="457200"/>
            <a:ext cx="8468046" cy="3907904"/>
          </a:xfrm>
        </p:spPr>
        <p:txBody>
          <a:bodyPr>
            <a:normAutofit/>
          </a:bodyPr>
          <a:lstStyle/>
          <a:p>
            <a:pPr algn="ctr"/>
            <a:r>
              <a:rPr lang="ru-RU" sz="4000" cap="all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вопросу о развитии лексической памяти </a:t>
            </a:r>
            <a:r>
              <a:rPr lang="ru-RU" sz="4000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4000" cap="all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обучающихся из семей </a:t>
            </a:r>
            <a:r>
              <a:rPr lang="ru-RU" sz="4000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4000" cap="all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высокой и со сниженной речевой </a:t>
            </a:r>
            <a:r>
              <a:rPr lang="ru-RU" sz="4000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культурой</a:t>
            </a:r>
            <a:br>
              <a:rPr lang="ru-RU" sz="4000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cap="all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350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712968" cy="5328592"/>
          </a:xfrm>
        </p:spPr>
        <p:txBody>
          <a:bodyPr>
            <a:normAutofit/>
          </a:bodyPr>
          <a:lstStyle/>
          <a:p>
            <a:pPr algn="ctr"/>
            <a:r>
              <a:rPr lang="ru-RU" b="1" u="sng" cap="all" dirty="0" smtClean="0"/>
              <a:t>1. Освоение слова</a:t>
            </a:r>
            <a:endParaRPr lang="ru-RU" b="1" u="sng" cap="all" dirty="0"/>
          </a:p>
          <a:p>
            <a:r>
              <a:rPr lang="ru-RU" b="1" cap="all" dirty="0" smtClean="0"/>
              <a:t>					</a:t>
            </a:r>
            <a:r>
              <a:rPr lang="ru-RU" b="1" cap="all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со словами внутри группы</a:t>
            </a:r>
          </a:p>
          <a:p>
            <a:endParaRPr lang="ru-RU" b="1" cap="all" dirty="0"/>
          </a:p>
          <a:p>
            <a:r>
              <a:rPr lang="ru-RU" b="1" cap="al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Сравнить слово </a:t>
            </a:r>
            <a:r>
              <a:rPr lang="ru-RU" b="1" cap="all" dirty="0" smtClean="0"/>
              <a:t>			</a:t>
            </a:r>
            <a:r>
              <a:rPr lang="ru-RU" b="1" cap="all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со словами других групп</a:t>
            </a:r>
          </a:p>
          <a:p>
            <a:endParaRPr lang="ru-RU" b="1" cap="all" dirty="0"/>
          </a:p>
          <a:p>
            <a:r>
              <a:rPr lang="ru-RU" b="1" cap="all" dirty="0" smtClean="0"/>
              <a:t>			</a:t>
            </a:r>
            <a:r>
              <a:rPr lang="ru-RU" b="1" cap="all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Интерпретировать результаты сравнения</a:t>
            </a:r>
          </a:p>
          <a:p>
            <a:endParaRPr lang="ru-RU" b="1" cap="all" dirty="0" smtClean="0"/>
          </a:p>
          <a:p>
            <a:pPr algn="ctr"/>
            <a:r>
              <a:rPr lang="ru-RU" b="1" u="sng" cap="all" dirty="0" smtClean="0"/>
              <a:t>2. Мотивация </a:t>
            </a:r>
            <a:r>
              <a:rPr lang="ru-RU" b="1" u="sng" cap="all" dirty="0"/>
              <a:t>для сохранения слова в лексической </a:t>
            </a:r>
            <a:r>
              <a:rPr lang="ru-RU" b="1" u="sng" cap="all" dirty="0" smtClean="0"/>
              <a:t>памяти</a:t>
            </a:r>
            <a:endParaRPr lang="ru-RU" b="1" u="sng" cap="all" dirty="0"/>
          </a:p>
          <a:p>
            <a:endParaRPr lang="ru-RU" b="1" cap="all" dirty="0" smtClean="0"/>
          </a:p>
          <a:p>
            <a:pPr algn="ctr"/>
            <a:r>
              <a:rPr lang="ru-RU" b="1" cap="all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Перегруппировать слова / создать с ними связный текст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612062" cy="824136"/>
          </a:xfrm>
        </p:spPr>
        <p:txBody>
          <a:bodyPr>
            <a:normAutofit/>
          </a:bodyPr>
          <a:lstStyle/>
          <a:p>
            <a:pPr algn="ctr"/>
            <a:r>
              <a:rPr lang="ru-RU" sz="2000" b="1" cap="all" spc="1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 с  группами  слов</a:t>
            </a:r>
            <a:br>
              <a:rPr lang="ru-RU" sz="2000" b="1" cap="all" spc="1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cap="all" spc="1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фрагмента  незнакомого  текста</a:t>
            </a:r>
            <a:endParaRPr lang="ru-RU" sz="2000" b="1" cap="all" spc="1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право с вырезом 4"/>
          <p:cNvSpPr/>
          <p:nvPr/>
        </p:nvSpPr>
        <p:spPr>
          <a:xfrm rot="20828546">
            <a:off x="2666968" y="2058437"/>
            <a:ext cx="1944216" cy="21602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2771800" y="2600908"/>
            <a:ext cx="1944216" cy="21602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 rot="1236036">
            <a:off x="2551211" y="3042577"/>
            <a:ext cx="1224136" cy="21602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979712" y="4005064"/>
            <a:ext cx="532859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1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908720"/>
            <a:ext cx="8856984" cy="57606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/>
              <a:t>1) Щеки распадка, впадина, распадок, падь, хребет, плато, плита, кряж.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Задача – установить ЛСГ для незнакомых слов по семантике знакомых.</a:t>
            </a:r>
          </a:p>
          <a:p>
            <a:pPr>
              <a:spcBef>
                <a:spcPts val="0"/>
              </a:spcBef>
            </a:pPr>
            <a:endParaRPr lang="ru-RU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ru-RU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/>
              <a:t>2) </a:t>
            </a:r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Высокие</a:t>
            </a:r>
            <a:r>
              <a:rPr lang="ru-RU" sz="2400" b="1" dirty="0" smtClean="0"/>
              <a:t> </a:t>
            </a:r>
            <a:r>
              <a:rPr lang="ru-RU" sz="2400" b="1" dirty="0"/>
              <a:t>щеки </a:t>
            </a:r>
            <a:r>
              <a:rPr lang="ru-RU" sz="2400" b="1" dirty="0" smtClean="0"/>
              <a:t>распадка, 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небольшая</a:t>
            </a:r>
            <a:r>
              <a:rPr lang="ru-RU" sz="2400" b="1" dirty="0"/>
              <a:t> </a:t>
            </a:r>
            <a:r>
              <a:rPr lang="ru-RU" sz="2400" b="1" dirty="0" smtClean="0"/>
              <a:t>впадина, </a:t>
            </a:r>
            <a:r>
              <a: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глубокий</a:t>
            </a:r>
            <a:r>
              <a:rPr lang="ru-RU" sz="2400" b="1" dirty="0"/>
              <a:t> </a:t>
            </a:r>
            <a:r>
              <a:rPr lang="ru-RU" sz="2400" b="1" dirty="0" smtClean="0"/>
              <a:t>распадок, </a:t>
            </a:r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крутая</a:t>
            </a:r>
            <a:r>
              <a:rPr lang="ru-RU" sz="2400" b="1" dirty="0" smtClean="0"/>
              <a:t> падь. </a:t>
            </a:r>
          </a:p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Задача – установить общие физические признаки пространственных объектов.</a:t>
            </a:r>
          </a:p>
          <a:p>
            <a:pPr algn="just">
              <a:spcBef>
                <a:spcPts val="0"/>
              </a:spcBef>
            </a:pPr>
            <a:endParaRPr lang="ru-RU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Bef>
                <a:spcPts val="0"/>
              </a:spcBef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/>
              <a:t>3) Щеки </a:t>
            </a:r>
            <a:r>
              <a:rPr lang="ru-RU" sz="2400" b="1" dirty="0"/>
              <a:t>распадка стали снижаться, </a:t>
            </a:r>
            <a:r>
              <a:rPr lang="ru-RU" sz="2400" b="1" dirty="0" smtClean="0"/>
              <a:t>распадок </a:t>
            </a:r>
            <a:r>
              <a:rPr lang="ru-RU" sz="2400" b="1" dirty="0"/>
              <a:t>в </a:t>
            </a:r>
            <a:r>
              <a:rPr lang="ru-RU" sz="2400" b="1" dirty="0" smtClean="0"/>
              <a:t>скалах, </a:t>
            </a:r>
            <a:r>
              <a:rPr lang="ru-RU" sz="2400" b="1" dirty="0"/>
              <a:t>в глубине </a:t>
            </a:r>
            <a:r>
              <a:rPr lang="ru-RU" sz="2400" b="1" dirty="0" smtClean="0"/>
              <a:t>пади, падью наверх, кругом </a:t>
            </a:r>
            <a:r>
              <a:rPr lang="ru-RU" sz="2400" b="1" dirty="0"/>
              <a:t>по </a:t>
            </a:r>
            <a:r>
              <a:rPr lang="ru-RU" sz="2400" b="1" dirty="0" smtClean="0"/>
              <a:t>хребту, </a:t>
            </a:r>
            <a:r>
              <a:rPr lang="ru-RU" sz="2400" b="1" dirty="0"/>
              <a:t>обошли </a:t>
            </a:r>
            <a:r>
              <a:rPr lang="ru-RU" sz="2400" b="1" dirty="0" smtClean="0"/>
              <a:t>плато, против плиты, путь </a:t>
            </a:r>
            <a:r>
              <a:rPr lang="ru-RU" sz="2400" b="1" dirty="0"/>
              <a:t>по </a:t>
            </a:r>
            <a:r>
              <a:rPr lang="ru-RU" sz="2400" b="1" dirty="0" smtClean="0"/>
              <a:t>кряжу. </a:t>
            </a:r>
          </a:p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Задача – установить признаки элементов горного ландшафта.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ЛЕКСИКА ФРАГМЕНТА ТЕКСТА</a:t>
            </a:r>
            <a:r>
              <a:rPr lang="ru-RU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(ПРИМЕР ЗАДАНИЯ)</a:t>
            </a:r>
            <a:endParaRPr lang="ru-RU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4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908720"/>
            <a:ext cx="8856984" cy="576064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4) </a:t>
            </a:r>
            <a:r>
              <a:rPr lang="ru-RU" sz="2400" dirty="0"/>
              <a:t>Мало-помалу высокие </a:t>
            </a: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щеки распадка</a:t>
            </a:r>
            <a:r>
              <a:rPr 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/>
              <a:t>стали снижаться, и мы подошли к небольшой </a:t>
            </a: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впадине</a:t>
            </a:r>
            <a:r>
              <a:rPr 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/>
              <a:t>с болотцем, из которого и выходил ручеек, создавший этот глубокий </a:t>
            </a: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распадок</a:t>
            </a:r>
            <a:r>
              <a:rPr 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/>
              <a:t>в скалах. &lt;...&gt; Вдруг в глубине </a:t>
            </a: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пади</a:t>
            </a:r>
            <a:r>
              <a:rPr lang="ru-RU" sz="2400" dirty="0"/>
              <a:t>, которую после я стал называть Барсовой, мне послышались крик, стон и храп. &lt;...&gt; Мы направились туда, сокращенным путем крутой </a:t>
            </a: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падью</a:t>
            </a:r>
            <a:r>
              <a:rPr 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/>
              <a:t>наверх. Там, на высоте, мы с </a:t>
            </a:r>
            <a:r>
              <a:rPr lang="ru-RU" sz="2400" dirty="0" err="1"/>
              <a:t>Лувеном</a:t>
            </a:r>
            <a:r>
              <a:rPr lang="ru-RU" sz="2400" dirty="0"/>
              <a:t> тихо, разглядывая каждый камень, обошли кругом по хребту все </a:t>
            </a: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плато</a:t>
            </a:r>
            <a:r>
              <a:rPr lang="ru-RU" sz="2400" dirty="0"/>
              <a:t>, и против </a:t>
            </a: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плиты</a:t>
            </a:r>
            <a:r>
              <a:rPr lang="ru-RU" sz="2400" dirty="0"/>
              <a:t>, чтобы скрыть свой след, при помощи длинной палки я прыгнул вниз и ещё раз прыгнул до первого кустика и там притаился в </a:t>
            </a:r>
            <a:r>
              <a:rPr lang="ru-RU" sz="2400" b="1" dirty="0"/>
              <a:t>заветрии</a:t>
            </a:r>
            <a:r>
              <a:rPr lang="ru-RU" sz="2400" dirty="0"/>
              <a:t>. </a:t>
            </a:r>
            <a:r>
              <a:rPr lang="ru-RU" sz="2400" dirty="0" err="1"/>
              <a:t>Лувен</a:t>
            </a:r>
            <a:r>
              <a:rPr lang="ru-RU" sz="2400" dirty="0"/>
              <a:t> продолжил свой путь по </a:t>
            </a: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кряжу</a:t>
            </a:r>
            <a:r>
              <a:rPr lang="ru-RU" sz="2400" dirty="0"/>
              <a:t>, а я </a:t>
            </a:r>
            <a:r>
              <a:rPr lang="ru-RU" sz="2400" b="1" dirty="0"/>
              <a:t>утвердив</a:t>
            </a:r>
            <a:r>
              <a:rPr lang="ru-RU" sz="2400" dirty="0"/>
              <a:t> локти и </a:t>
            </a:r>
            <a:r>
              <a:rPr lang="ru-RU" sz="2400" b="1" dirty="0"/>
              <a:t>дуло</a:t>
            </a:r>
            <a:r>
              <a:rPr lang="ru-RU" sz="2400" dirty="0"/>
              <a:t> винтовки на камнях, стал ждать. </a:t>
            </a:r>
            <a:r>
              <a:rPr lang="ru-RU" sz="2400" i="1" dirty="0"/>
              <a:t>(М. Пришвин)</a:t>
            </a:r>
            <a:r>
              <a:rPr lang="ru-RU" sz="2400" dirty="0"/>
              <a:t> </a:t>
            </a:r>
          </a:p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Задача – проверить корректность проведённой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семантизации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, уточнить в контексте значения изученных слов, закрепить эти слова в речевой памяти.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ЛЕКСИКА ФРАГМЕНТА ТЕКСТА</a:t>
            </a:r>
            <a:r>
              <a:rPr lang="ru-RU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(ПРИМЕР ЗАДАНИЯ)</a:t>
            </a:r>
            <a:endParaRPr lang="ru-RU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6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692696"/>
            <a:ext cx="9144000" cy="60486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1. Выделенные </a:t>
            </a:r>
            <a:r>
              <a:rPr lang="ru-RU" sz="16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слова </a:t>
            </a:r>
            <a:r>
              <a:rPr lang="ru-RU" sz="16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могут </a:t>
            </a:r>
            <a:r>
              <a:rPr lang="ru-RU" sz="16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называть особенности ландшафта </a:t>
            </a:r>
            <a:endParaRPr lang="ru-RU" sz="1600" i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 smtClean="0"/>
              <a:t>а</a:t>
            </a:r>
            <a:r>
              <a:rPr lang="ru-RU" sz="1600" i="1" dirty="0"/>
              <a:t>) только равнинного, б) только горного, в) равнинного и горного</a:t>
            </a:r>
            <a:r>
              <a:rPr lang="ru-RU" sz="1600" i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2. Синонимом к слову </a:t>
            </a:r>
            <a:r>
              <a:rPr lang="ru-RU" sz="16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распадок</a:t>
            </a:r>
            <a:r>
              <a:rPr lang="ru-RU" sz="16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не является слово </a:t>
            </a:r>
            <a:endParaRPr lang="ru-RU" sz="1600" i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 smtClean="0"/>
              <a:t>а</a:t>
            </a:r>
            <a:r>
              <a:rPr lang="ru-RU" sz="1600" i="1" dirty="0"/>
              <a:t>) долина, б) расселина, в) ложбина</a:t>
            </a:r>
            <a:r>
              <a:rPr lang="ru-RU" sz="1600" i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3. Синонимом к слову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</a:rPr>
              <a:t>ложбина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 не является 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</a:rPr>
              <a:t>слово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 smtClean="0"/>
              <a:t> </a:t>
            </a:r>
            <a:r>
              <a:rPr lang="ru-RU" sz="1600" i="1" dirty="0"/>
              <a:t>а) ущелье, б) лог, в) лощина</a:t>
            </a:r>
            <a:r>
              <a:rPr lang="ru-RU" sz="1600" i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4. Синонимом к слову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</a:rPr>
              <a:t>расселина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 не является 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</a:rPr>
              <a:t>слово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 smtClean="0"/>
              <a:t> </a:t>
            </a:r>
            <a:r>
              <a:rPr lang="ru-RU" sz="1600" i="1" dirty="0"/>
              <a:t>а) ущелье, б) трещина (в земле), в) падь</a:t>
            </a:r>
            <a:r>
              <a:rPr lang="ru-RU" sz="1600" i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5. Синонимом к слову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</a:rPr>
              <a:t>лог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 не является 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</a:rPr>
              <a:t>слово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 smtClean="0"/>
              <a:t> </a:t>
            </a:r>
            <a:r>
              <a:rPr lang="ru-RU" sz="1600" i="1" dirty="0"/>
              <a:t>а) овраг, б) долина, в) балка</a:t>
            </a:r>
            <a:r>
              <a:rPr lang="ru-RU" sz="1600" i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6. Словом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</a:rPr>
              <a:t>кряж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</a:rPr>
              <a:t>называется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 smtClean="0"/>
              <a:t> </a:t>
            </a:r>
            <a:r>
              <a:rPr lang="ru-RU" sz="1600" i="1" dirty="0"/>
              <a:t>а) крутой склон, обрыв, б) холмистая возвышенность, гряда холмов, в) покатый спуск, откос</a:t>
            </a:r>
            <a:r>
              <a:rPr lang="ru-RU" sz="1600" i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7. В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</a:rPr>
              <a:t>заветрии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 означает </a:t>
            </a:r>
            <a:endParaRPr lang="ru-RU" sz="16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i="1" dirty="0" smtClean="0"/>
              <a:t>а</a:t>
            </a:r>
            <a:r>
              <a:rPr lang="ru-RU" sz="1600" i="1" dirty="0"/>
              <a:t>) в месте, укрытом от ветра, б) с той стороны, откуда дует ветер, в) с той стороны, в которую дует ветер.</a:t>
            </a:r>
            <a:endParaRPr lang="ru-RU" sz="1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600" i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900" i="1" dirty="0" smtClean="0"/>
              <a:t>Проверьте </a:t>
            </a:r>
            <a:r>
              <a:rPr lang="ru-RU" sz="1900" i="1" dirty="0"/>
              <a:t>правильность выполнения теста по толковому словарю. Подберите к выделенным словам синонимы-словосочетания, чтобы </a:t>
            </a:r>
            <a:r>
              <a:rPr lang="ru-RU" sz="1900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доступным жителю равнинной местности языком описать перемещения рассказчика и его спутника</a:t>
            </a:r>
            <a:r>
              <a:rPr lang="ru-RU" sz="1900" i="1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50405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ВАРИАНТ   ТЕСТОВОГО  ЗАДАНИЯ</a:t>
            </a:r>
            <a:endParaRPr lang="ru-RU" sz="20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9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1628800"/>
            <a:ext cx="9144000" cy="511256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ИЗУЧЕНИЕ НОВЫХ СЛОВ ПО СЛОВАРЮ (ГЛОССАРИЮ) ИЛИ КОММЕНТАРИЯМ УЧИТЕЛЯ БЕЗ ДАЛЬНЕЙШЕГО (ИЛИ ПРЕДШЕСТВУЮЩЕГО) ОСВОЕНИЯ ИХ В КОНТЕКСТЕ И В ЛЕКСИЧЕСКИХ ПАРАДИГМАХ;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400" b="1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2) НАВЯЗЫВАНИЕ ДЛЯ ИЗУЧЕНИЯ СЛОВ, НЕ ВХОДЯЩИХ В ТИПИЧНЫЕ ДИСКУСРЫ РЕБЁНКА (ТРЕБУЕТСЯ СОЗДАНИЕ НОВОГО ДИСКУСРА).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5212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МАЛОЭФФЕКТИВНО</a:t>
            </a:r>
            <a:endParaRPr lang="ru-RU" sz="28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60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8612062" cy="2016224"/>
          </a:xfrm>
        </p:spPr>
        <p:txBody>
          <a:bodyPr>
            <a:normAutofit/>
          </a:bodyPr>
          <a:lstStyle/>
          <a:p>
            <a:pPr algn="ctr"/>
            <a:r>
              <a:rPr lang="ru-RU" sz="3600" b="1" i="1" cap="all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БЛАГОДАРИМ ЗА ВНИМАНИЕ!</a:t>
            </a:r>
            <a:endParaRPr lang="ru-RU" sz="3600" b="1" i="1" cap="all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25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22851793"/>
              </p:ext>
            </p:extLst>
          </p:nvPr>
        </p:nvGraphicFramePr>
        <p:xfrm>
          <a:off x="179512" y="1412776"/>
          <a:ext cx="8856662" cy="5205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46804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cap="all" dirty="0" smtClean="0"/>
              <a:t>базовые языковые способности </a:t>
            </a:r>
            <a:r>
              <a:rPr lang="ru-RU" sz="2000" b="1" cap="all" dirty="0"/>
              <a:t>личности, </a:t>
            </a:r>
            <a:r>
              <a:rPr lang="ru-RU" sz="2000" b="1" cap="all" dirty="0" smtClean="0"/>
              <a:t/>
            </a:r>
            <a:br>
              <a:rPr lang="ru-RU" sz="2000" b="1" cap="all" dirty="0" smtClean="0"/>
            </a:br>
            <a:r>
              <a:rPr lang="ru-RU" sz="2000" b="1" cap="all" dirty="0" smtClean="0"/>
              <a:t>отвечающие </a:t>
            </a:r>
            <a:r>
              <a:rPr lang="ru-RU" sz="2000" b="1" cap="all" dirty="0"/>
              <a:t>за </a:t>
            </a:r>
            <a:r>
              <a:rPr lang="ru-RU" sz="2000" b="1" cap="all" dirty="0" smtClean="0"/>
              <a:t>осознанное управление собственной речью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(обусловлены </a:t>
            </a:r>
            <a:r>
              <a:rPr lang="ru-RU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речевой памятью</a:t>
            </a:r>
            <a:r>
              <a:rPr lang="ru-RU" sz="2000" dirty="0" smtClean="0"/>
              <a:t>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964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836712"/>
            <a:ext cx="8784976" cy="590465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cap="all" dirty="0" smtClean="0"/>
              <a:t>способности</a:t>
            </a:r>
          </a:p>
          <a:p>
            <a:pPr>
              <a:spcBef>
                <a:spcPts val="1800"/>
              </a:spcBef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1) длительно 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</a:rPr>
              <a:t>или постоянно сохранять в памяти освоенные значения слов и речевых оборотов;</a:t>
            </a:r>
            <a:r>
              <a:rPr lang="ru-RU" dirty="0"/>
              <a:t> </a:t>
            </a:r>
            <a:endParaRPr lang="ru-RU" dirty="0" smtClean="0"/>
          </a:p>
          <a:p>
            <a:pPr>
              <a:spcBef>
                <a:spcPts val="1800"/>
              </a:spcBef>
            </a:pPr>
            <a:r>
              <a:rPr lang="ru-RU" dirty="0" smtClean="0"/>
              <a:t>	2</a:t>
            </a:r>
            <a:r>
              <a:rPr lang="ru-RU" dirty="0"/>
              <a:t>) сохранять и систематизировать личный коммуникативный опыт (как в </a:t>
            </a:r>
            <a:r>
              <a:rPr lang="ru-RU" dirty="0" smtClean="0"/>
              <a:t>	целом </a:t>
            </a:r>
            <a:r>
              <a:rPr lang="ru-RU" dirty="0"/>
              <a:t>опыт речевого поведения в разных условиях общения, опыт </a:t>
            </a:r>
            <a:r>
              <a:rPr lang="ru-RU" dirty="0" smtClean="0"/>
              <a:t>	выстраивания </a:t>
            </a:r>
            <a:r>
              <a:rPr lang="ru-RU" dirty="0"/>
              <a:t>речевых стратегий и тактик, так и опыт употребления </a:t>
            </a:r>
            <a:r>
              <a:rPr lang="ru-RU" dirty="0" smtClean="0"/>
              <a:t>	отдельных </a:t>
            </a:r>
            <a:r>
              <a:rPr lang="ru-RU" dirty="0"/>
              <a:t>языковых средств); </a:t>
            </a:r>
            <a:endParaRPr lang="ru-RU" dirty="0" smtClean="0"/>
          </a:p>
          <a:p>
            <a:pPr>
              <a:spcBef>
                <a:spcPts val="1800"/>
              </a:spcBef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3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</a:rPr>
              <a:t>) удерживать в памяти в течение непродолжительного времени только что воспринятый (услышанный или прочитанный) фрагмент речи; </a:t>
            </a:r>
            <a:endParaRPr lang="ru-RU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ru-RU" dirty="0" smtClean="0"/>
              <a:t>	4</a:t>
            </a:r>
            <a:r>
              <a:rPr lang="ru-RU" dirty="0"/>
              <a:t>) удерживать в памяти в процессе общения его тему и направление, </a:t>
            </a:r>
            <a:r>
              <a:rPr lang="ru-RU" dirty="0" smtClean="0"/>
              <a:t>	поддерживать </a:t>
            </a:r>
            <a:r>
              <a:rPr lang="ru-RU" dirty="0"/>
              <a:t>в речи тематические и логические цепочки, сохранять </a:t>
            </a:r>
            <a:r>
              <a:rPr lang="ru-RU" dirty="0" smtClean="0"/>
              <a:t>	отношения </a:t>
            </a:r>
            <a:r>
              <a:rPr lang="ru-RU" dirty="0"/>
              <a:t>преемственности между частями текста</a:t>
            </a:r>
            <a:r>
              <a:rPr lang="ru-RU" dirty="0" smtClean="0"/>
              <a:t>;</a:t>
            </a:r>
          </a:p>
          <a:p>
            <a:pPr>
              <a:spcBef>
                <a:spcPts val="1800"/>
              </a:spcBef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</a:rPr>
              <a:t>5) сохранять и систематизировать чужой коммуникативный опыт и проецировать его на собственное владение языком; </a:t>
            </a:r>
            <a:endParaRPr lang="ru-RU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ru-RU" dirty="0" smtClean="0"/>
              <a:t>	6</a:t>
            </a:r>
            <a:r>
              <a:rPr lang="ru-RU" dirty="0"/>
              <a:t>) удерживать в памяти детали сообщаемого в пространстве всего </a:t>
            </a:r>
            <a:r>
              <a:rPr lang="ru-RU" dirty="0" smtClean="0"/>
              <a:t>	создаваемого </a:t>
            </a:r>
            <a:r>
              <a:rPr lang="ru-RU" dirty="0"/>
              <a:t>в ходе общения текста </a:t>
            </a:r>
            <a:r>
              <a:rPr lang="ru-RU" dirty="0" smtClean="0"/>
              <a:t>(помнить </a:t>
            </a:r>
            <a:r>
              <a:rPr lang="ru-RU" dirty="0"/>
              <a:t>в ходе спора тезисы и </a:t>
            </a:r>
            <a:r>
              <a:rPr lang="ru-RU" dirty="0" smtClean="0"/>
              <a:t>	аргументы </a:t>
            </a:r>
            <a:r>
              <a:rPr lang="ru-RU" dirty="0"/>
              <a:t>противника и речевые способы их воплощения – и пр.).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464096"/>
          </a:xfrm>
        </p:spPr>
        <p:txBody>
          <a:bodyPr>
            <a:normAutofit/>
          </a:bodyPr>
          <a:lstStyle/>
          <a:p>
            <a:pPr algn="ctr"/>
            <a:r>
              <a:rPr lang="ru-RU" sz="2400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Составляющие Речевой памяти</a:t>
            </a:r>
            <a:endParaRPr lang="ru-RU" sz="2400" b="1" cap="al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22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836712"/>
            <a:ext cx="8784976" cy="5904656"/>
          </a:xfrm>
        </p:spPr>
        <p:txBody>
          <a:bodyPr>
            <a:normAutofit/>
          </a:bodyPr>
          <a:lstStyle/>
          <a:p>
            <a:pPr algn="ctr"/>
            <a:r>
              <a:rPr lang="ru-RU" sz="2000" b="1" i="1" cap="all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Семантизация</a:t>
            </a:r>
            <a:r>
              <a:rPr lang="ru-RU" sz="2000" b="1" i="1" cap="al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слова</a:t>
            </a:r>
          </a:p>
          <a:p>
            <a:pPr algn="ctr"/>
            <a:endParaRPr lang="ru-RU" b="1" cap="all" dirty="0" smtClean="0"/>
          </a:p>
          <a:p>
            <a:pPr>
              <a:spcBef>
                <a:spcPts val="1800"/>
              </a:spcBef>
            </a:pPr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1) по контексту</a:t>
            </a:r>
            <a:r>
              <a:rPr lang="ru-RU" sz="2400" b="1" dirty="0" smtClean="0"/>
              <a:t> </a:t>
            </a:r>
          </a:p>
          <a:p>
            <a:pPr>
              <a:spcBef>
                <a:spcPts val="1800"/>
              </a:spcBef>
            </a:pPr>
            <a:r>
              <a:rPr lang="ru-RU" sz="2400" b="1" dirty="0" smtClean="0"/>
              <a:t>	2</a:t>
            </a:r>
            <a:r>
              <a:rPr lang="ru-RU" sz="2400" b="1" dirty="0"/>
              <a:t>) </a:t>
            </a:r>
            <a:r>
              <a:rPr lang="ru-RU" sz="2400" b="1" dirty="0" smtClean="0"/>
              <a:t>по синонимии и антонимии </a:t>
            </a:r>
          </a:p>
          <a:p>
            <a:pPr>
              <a:spcBef>
                <a:spcPts val="1800"/>
              </a:spcBef>
            </a:pPr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	3</a:t>
            </a: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) </a:t>
            </a:r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по другим значениям многозначного слова </a:t>
            </a:r>
          </a:p>
          <a:p>
            <a:pPr>
              <a:spcBef>
                <a:spcPts val="1800"/>
              </a:spcBef>
            </a:pPr>
            <a:r>
              <a:rPr lang="ru-RU" sz="2400" b="1" dirty="0" smtClean="0"/>
              <a:t>			4</a:t>
            </a:r>
            <a:r>
              <a:rPr lang="ru-RU" sz="2400" b="1" dirty="0"/>
              <a:t>) </a:t>
            </a:r>
            <a:r>
              <a:rPr lang="ru-RU" sz="2400" b="1" dirty="0" smtClean="0"/>
              <a:t>по </a:t>
            </a:r>
            <a:r>
              <a:rPr lang="ru-RU" sz="2400" b="1" dirty="0" err="1" smtClean="0"/>
              <a:t>гиперонимам</a:t>
            </a:r>
            <a:r>
              <a:rPr lang="ru-RU" sz="2400" b="1" dirty="0" smtClean="0"/>
              <a:t> и </a:t>
            </a:r>
            <a:r>
              <a:rPr lang="ru-RU" sz="2400" b="1" dirty="0" err="1" smtClean="0"/>
              <a:t>согипонимам</a:t>
            </a:r>
            <a:endParaRPr lang="ru-RU" sz="2400" b="1" dirty="0" smtClean="0"/>
          </a:p>
          <a:p>
            <a:pPr>
              <a:spcBef>
                <a:spcPts val="1800"/>
              </a:spcBef>
            </a:pPr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				 </a:t>
            </a: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5) </a:t>
            </a:r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по родственным словам</a:t>
            </a:r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464096"/>
          </a:xfrm>
        </p:spPr>
        <p:txBody>
          <a:bodyPr>
            <a:normAutofit/>
          </a:bodyPr>
          <a:lstStyle/>
          <a:p>
            <a:pPr algn="ctr"/>
            <a:r>
              <a:rPr lang="ru-RU" sz="2400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Навыки, обусловленные Речевой памятью</a:t>
            </a:r>
            <a:endParaRPr lang="ru-RU" sz="2400" b="1" cap="all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765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03080875"/>
              </p:ext>
            </p:extLst>
          </p:nvPr>
        </p:nvGraphicFramePr>
        <p:xfrm>
          <a:off x="179512" y="2708920"/>
          <a:ext cx="878522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7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Прямые лексические параллели с родным языком (где возможно) </a:t>
                      </a:r>
                    </a:p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Параллели внутри лексических парадигм</a:t>
                      </a:r>
                    </a:p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Ассоциативный подход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Логико-дискурсивный подход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2088232"/>
          </a:xfrm>
        </p:spPr>
        <p:txBody>
          <a:bodyPr>
            <a:noAutofit/>
          </a:bodyPr>
          <a:lstStyle/>
          <a:p>
            <a:pPr algn="ctr"/>
            <a:r>
              <a:rPr lang="ru-RU" sz="2800" b="1" cap="all" dirty="0" smtClean="0"/>
              <a:t>Освоение лексики</a:t>
            </a:r>
            <a:br>
              <a:rPr lang="ru-RU" sz="2800" b="1" cap="all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иностранного языка				родного языка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09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4" y="764704"/>
            <a:ext cx="8856984" cy="5976664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2400" i="1" cap="al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Квалифицирующая деятельность</a:t>
            </a:r>
            <a:endParaRPr lang="ru-RU" sz="2400" i="1" cap="al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sz="2400" i="1" dirty="0" smtClean="0"/>
              <a:t>1</a:t>
            </a:r>
            <a:r>
              <a:rPr lang="ru-RU" sz="2400" i="1" dirty="0"/>
              <a:t>) Внимательно прочтите слова в каждой группе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(в столбике / строке / кружке / под каждой цифрой и т.д.; целесообразно предлагать 3 – 5 лексико-семантических либо тематических групп слов или групп синонимов по 3 – 5 слов в каждой группе в зависимости от возраста и уровня речевых компетенций учащихся; внутри тематической группы могут быть слова разных частей речи)</a:t>
            </a:r>
            <a:r>
              <a:rPr lang="ru-RU" sz="2400" dirty="0"/>
              <a:t>. </a:t>
            </a:r>
            <a:r>
              <a:rPr lang="ru-RU" sz="2400" i="1" dirty="0"/>
              <a:t>Есть ли среди них слова, в своем знании значений которых вы не уверены? Уточните их значения по толковому словарю. </a:t>
            </a:r>
            <a:endParaRPr lang="ru-RU" sz="24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536104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smtClean="0"/>
              <a:t>Возможные формулировки заданий</a:t>
            </a:r>
            <a:endParaRPr lang="ru-RU" sz="2800" cap="all" dirty="0"/>
          </a:p>
        </p:txBody>
      </p:sp>
    </p:spTree>
    <p:extLst>
      <p:ext uri="{BB962C8B-B14F-4D97-AF65-F5344CB8AC3E}">
        <p14:creationId xmlns:p14="http://schemas.microsoft.com/office/powerpoint/2010/main" val="17052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4" y="764704"/>
            <a:ext cx="8856984" cy="5976664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2400" i="1" cap="al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Квалифицирующая деятельность и комментирование</a:t>
            </a:r>
            <a:endParaRPr lang="ru-RU" sz="2400" i="1" cap="al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just"/>
            <a:endParaRPr lang="ru-RU" sz="2400" i="1" dirty="0" smtClean="0"/>
          </a:p>
          <a:p>
            <a:pPr algn="just"/>
            <a:r>
              <a:rPr lang="ru-RU" sz="2400" i="1" dirty="0" smtClean="0"/>
              <a:t>2</a:t>
            </a:r>
            <a:r>
              <a:rPr lang="ru-RU" sz="2400" i="1" dirty="0"/>
              <a:t>) Как вы думаете, что объединяет слова в каждой группе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(варианты: какие общие смысловые / стилистические признаки имеют слова в каждой группе?; с какой сферой общения связаны слова в каждой группе?).</a:t>
            </a:r>
            <a:r>
              <a:rPr lang="ru-RU" sz="2400" dirty="0"/>
              <a:t> </a:t>
            </a:r>
            <a:r>
              <a:rPr lang="ru-RU" sz="2400" i="1" dirty="0"/>
              <a:t>Почему вы так считаете? Приведите примеры из вашего личного опыта общения. </a:t>
            </a:r>
            <a:endParaRPr lang="ru-RU" sz="2400" dirty="0"/>
          </a:p>
          <a:p>
            <a:pPr algn="just"/>
            <a:r>
              <a:rPr lang="ru-RU" sz="2400" i="1" dirty="0" smtClean="0"/>
              <a:t> </a:t>
            </a:r>
            <a:endParaRPr lang="ru-RU" sz="24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536104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smtClean="0"/>
              <a:t>Возможные формулировки заданий</a:t>
            </a:r>
            <a:endParaRPr lang="ru-RU" sz="2800" cap="all" dirty="0"/>
          </a:p>
        </p:txBody>
      </p:sp>
    </p:spTree>
    <p:extLst>
      <p:ext uri="{BB962C8B-B14F-4D97-AF65-F5344CB8AC3E}">
        <p14:creationId xmlns:p14="http://schemas.microsoft.com/office/powerpoint/2010/main" val="12088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4" y="764704"/>
            <a:ext cx="8856984" cy="5976664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2400" i="1" cap="al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Комментирование и реконструктивная деятельность </a:t>
            </a:r>
            <a:endParaRPr lang="ru-RU" sz="2400" i="1" cap="al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ru-RU" sz="2400" i="1" dirty="0" smtClean="0"/>
              <a:t>3</a:t>
            </a:r>
            <a:r>
              <a:rPr lang="ru-RU" sz="2400" i="1" dirty="0"/>
              <a:t>) Подумайте, можно ли эти же слова распределить по группам как-нибудь иначе. Если можно, то распределите (количество слов в группах может быть разным). </a:t>
            </a:r>
            <a:r>
              <a:rPr lang="ru-RU" sz="24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Какие признаки</a:t>
            </a:r>
            <a:r>
              <a:rPr lang="ru-RU" sz="2400" i="1" dirty="0"/>
              <a:t> теперь объединяют слова внутри каждой группы? Как это связано </a:t>
            </a:r>
            <a:r>
              <a:rPr lang="ru-RU" sz="24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с особенностями значений слов</a:t>
            </a:r>
            <a:r>
              <a:rPr lang="ru-RU" sz="2400" i="1" dirty="0"/>
              <a:t>, перешедших в другие группы? </a:t>
            </a:r>
            <a:endParaRPr lang="ru-RU" sz="2400" i="1" dirty="0" smtClean="0"/>
          </a:p>
          <a:p>
            <a:endParaRPr lang="ru-RU" sz="2400" dirty="0"/>
          </a:p>
          <a:p>
            <a:r>
              <a:rPr lang="ru-RU" sz="2400" i="1" dirty="0"/>
              <a:t>4) Можно ли объединить эти слова в совершенно новые группы </a:t>
            </a:r>
            <a:r>
              <a:rPr lang="ru-RU" sz="24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с другими объединяющими признаками</a:t>
            </a:r>
            <a:r>
              <a:rPr lang="ru-RU" sz="2400" i="1" dirty="0"/>
              <a:t>? Если можно, назовите эти группы и признаки. Какие </a:t>
            </a:r>
            <a:r>
              <a:rPr lang="ru-RU" sz="24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особенности значений слов </a:t>
            </a:r>
            <a:r>
              <a:rPr lang="ru-RU" sz="2400" i="1" dirty="0"/>
              <a:t>позволяют выделить эти новые группы?</a:t>
            </a:r>
            <a:r>
              <a:rPr lang="ru-RU" sz="2400" i="1" dirty="0" smtClean="0"/>
              <a:t> </a:t>
            </a:r>
            <a:endParaRPr lang="ru-RU" sz="24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536104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smtClean="0"/>
              <a:t>Возможные формулировки заданий</a:t>
            </a:r>
            <a:endParaRPr lang="ru-RU" sz="2800" cap="all" dirty="0"/>
          </a:p>
        </p:txBody>
      </p:sp>
    </p:spTree>
    <p:extLst>
      <p:ext uri="{BB962C8B-B14F-4D97-AF65-F5344CB8AC3E}">
        <p14:creationId xmlns:p14="http://schemas.microsoft.com/office/powerpoint/2010/main" val="168626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4" y="764704"/>
            <a:ext cx="8856984" cy="5976664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2400" i="1" cap="al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конструктивная деятельность </a:t>
            </a:r>
            <a:endParaRPr lang="ru-RU" sz="2400" i="1" cap="al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ru-RU" sz="2400" i="1" dirty="0" smtClean="0"/>
          </a:p>
          <a:p>
            <a:r>
              <a:rPr lang="ru-RU" sz="2400" i="1" dirty="0" smtClean="0"/>
              <a:t>5</a:t>
            </a:r>
            <a:r>
              <a:rPr lang="ru-RU" sz="2400" i="1" dirty="0"/>
              <a:t>) Докажите, что слова в какой-либо из этих групп (любой – по вашему выбору) действительно </a:t>
            </a:r>
            <a:r>
              <a:rPr lang="ru-RU" sz="24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связаны общими признаками</a:t>
            </a:r>
            <a:r>
              <a:rPr lang="ru-RU" sz="2400" i="1" dirty="0"/>
              <a:t>: составьте небольшой текст (2 – 4 предложения), используя </a:t>
            </a:r>
            <a:r>
              <a:rPr lang="ru-RU" sz="24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все</a:t>
            </a:r>
            <a:r>
              <a:rPr lang="ru-RU" sz="2400" i="1" dirty="0"/>
              <a:t> слова этой группы.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536104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smtClean="0"/>
              <a:t>Возможные формулировки заданий</a:t>
            </a:r>
            <a:endParaRPr lang="ru-RU" sz="2800" cap="all" dirty="0"/>
          </a:p>
        </p:txBody>
      </p:sp>
    </p:spTree>
    <p:extLst>
      <p:ext uri="{BB962C8B-B14F-4D97-AF65-F5344CB8AC3E}">
        <p14:creationId xmlns:p14="http://schemas.microsoft.com/office/powerpoint/2010/main" val="41321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TM01790491[[fn=Mylar]]</Template>
  <TotalTime>132</TotalTime>
  <Words>899</Words>
  <Application>Microsoft Office PowerPoint</Application>
  <PresentationFormat>Экран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Mylar</vt:lpstr>
      <vt:lpstr>К вопросу о развитии лексической памяти  у обучающихся из семей  с высокой и со сниженной речевой культурой </vt:lpstr>
      <vt:lpstr>базовые языковые способности личности,  отвечающие за осознанное управление собственной речью  (обусловлены речевой памятью)</vt:lpstr>
      <vt:lpstr>Составляющие Речевой памяти</vt:lpstr>
      <vt:lpstr>Навыки, обусловленные Речевой памятью</vt:lpstr>
      <vt:lpstr>Освоение лексики  иностранного языка    родного языка</vt:lpstr>
      <vt:lpstr>Возможные формулировки заданий</vt:lpstr>
      <vt:lpstr>Возможные формулировки заданий</vt:lpstr>
      <vt:lpstr>Возможные формулировки заданий</vt:lpstr>
      <vt:lpstr>Возможные формулировки заданий</vt:lpstr>
      <vt:lpstr>Работа  с  группами  слов  фрагмента  незнакомого  текста</vt:lpstr>
      <vt:lpstr>ЛЕКСИКА ФРАГМЕНТА ТЕКСТА (ПРИМЕР ЗАДАНИЯ)</vt:lpstr>
      <vt:lpstr>ЛЕКСИКА ФРАГМЕНТА ТЕКСТА (ПРИМЕР ЗАДАНИЯ)</vt:lpstr>
      <vt:lpstr>ВАРИАНТ   ТЕСТОВОГО  ЗАДАНИЯ</vt:lpstr>
      <vt:lpstr>МАЛОЭФФЕКТИВНО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вопросу о развитии лексической памяти  у обучающихся из семей  с высокой и со сниженной речевой культурой</dc:title>
  <dc:creator>Admin</dc:creator>
  <cp:lastModifiedBy>Admin</cp:lastModifiedBy>
  <cp:revision>28</cp:revision>
  <dcterms:created xsi:type="dcterms:W3CDTF">2016-10-03T15:18:35Z</dcterms:created>
  <dcterms:modified xsi:type="dcterms:W3CDTF">2016-10-03T17:42:22Z</dcterms:modified>
</cp:coreProperties>
</file>